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F4510-6599-40CF-8B1B-F02FE44D2342}" type="datetimeFigureOut">
              <a:rPr lang="id-ID" smtClean="0"/>
              <a:t>29/07/2019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719C-F26A-4FCD-AC57-D52A9466BD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063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2413" y="-11796713"/>
            <a:ext cx="16619538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254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784058"/>
          </a:xfrm>
          <a:solidFill>
            <a:schemeClr val="bg1">
              <a:lumMod val="95000"/>
            </a:schemeClr>
          </a:solidFill>
        </p:spPr>
        <p:txBody>
          <a:bodyPr tIns="1116000" rIns="0" anchor="t"/>
          <a:lstStyle>
            <a:lvl1pPr marL="0" indent="0" algn="ctr">
              <a:buNone/>
              <a:defRPr/>
            </a:lvl1pPr>
          </a:lstStyle>
          <a:p>
            <a:r>
              <a:rPr lang="en-ZA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" y="3163899"/>
            <a:ext cx="3645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Cover Title 1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" y="5119698"/>
            <a:ext cx="3645000" cy="836602"/>
          </a:xfr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14E411-DCD8-47C4-8385-C03FBB18B180}"/>
              </a:ext>
            </a:extLst>
          </p:cNvPr>
          <p:cNvSpPr/>
          <p:nvPr userDrawn="1"/>
        </p:nvSpPr>
        <p:spPr>
          <a:xfrm>
            <a:off x="0" y="6780459"/>
            <a:ext cx="9144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9153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778800"/>
          </a:xfrm>
          <a:solidFill>
            <a:schemeClr val="bg1">
              <a:lumMod val="95000"/>
            </a:schemeClr>
          </a:solidFill>
        </p:spPr>
        <p:txBody>
          <a:bodyPr tIns="0" rIns="540000" anchor="ctr"/>
          <a:lstStyle>
            <a:lvl1pPr marL="0" indent="0" algn="r">
              <a:buNone/>
              <a:defRPr/>
            </a:lvl1pPr>
          </a:lstStyle>
          <a:p>
            <a:r>
              <a:rPr lang="en-ZA" dirty="0"/>
              <a:t>Insert or Drag and Drop your Photo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D909C6-0E9A-451D-91FD-B891A0C803D7}"/>
              </a:ext>
            </a:extLst>
          </p:cNvPr>
          <p:cNvSpPr/>
          <p:nvPr userDrawn="1"/>
        </p:nvSpPr>
        <p:spPr>
          <a:xfrm>
            <a:off x="0" y="6780459"/>
            <a:ext cx="9144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9153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" y="144000"/>
            <a:ext cx="3645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Cover Title 2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705" y="5578496"/>
            <a:ext cx="2949591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3EB74F7-DC44-48B1-8EF5-BD557540B4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05" y="764518"/>
            <a:ext cx="2949591" cy="244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444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, Content,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9144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1900" y="163897"/>
            <a:ext cx="3645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Your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9605" y="4837186"/>
            <a:ext cx="2949591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3B9EDE4C-506D-4501-A8C1-766F17FB5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39605" y="764519"/>
            <a:ext cx="1404000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2A359302-DDE8-41C2-8232-50B1223BEA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85196" y="764519"/>
            <a:ext cx="1404000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B975D864-7312-481A-A5DD-E3B6C5B41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600" y="3327399"/>
            <a:ext cx="4762500" cy="2560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520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xmlns="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00" y="143998"/>
            <a:ext cx="351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ZA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925" y="432000"/>
            <a:ext cx="499507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3925" y="3971432"/>
            <a:ext cx="1485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33925" y="4605832"/>
            <a:ext cx="1485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88962" y="3971432"/>
            <a:ext cx="1485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588962" y="4605832"/>
            <a:ext cx="1485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44000" y="3971432"/>
            <a:ext cx="1485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44000" y="4605832"/>
            <a:ext cx="1485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022925" y="1981486"/>
            <a:ext cx="1107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777962" y="1981486"/>
            <a:ext cx="1107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533000" y="1981486"/>
            <a:ext cx="1107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3624" y="1008000"/>
            <a:ext cx="4994861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xmlns="" id="{00A98AF6-5DA1-4AA4-9068-753B7B67CCD9}"/>
              </a:ext>
            </a:extLst>
          </p:cNvPr>
          <p:cNvGrpSpPr/>
          <p:nvPr userDrawn="1"/>
        </p:nvGrpSpPr>
        <p:grpSpPr>
          <a:xfrm>
            <a:off x="242999" y="323998"/>
            <a:ext cx="324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xmlns="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xmlns="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4" name="Rectangle 6">
            <a:extLst>
              <a:ext uri="{FF2B5EF4-FFF2-40B4-BE49-F238E27FC236}">
                <a16:creationId xmlns:a16="http://schemas.microsoft.com/office/drawing/2014/main" xmlns="" id="{3E24480B-1EA1-4618-A14A-DFF8FA263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83500" y="3629494"/>
            <a:ext cx="1377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043B620A-4118-4E00-9D79-5BD4C87DC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642962" y="3629494"/>
            <a:ext cx="1377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612097E6-9559-4AEF-968E-6C2F89163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02425" y="3629494"/>
            <a:ext cx="1377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864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bg>
      <p:bgPr>
        <a:blipFill dpi="0" rotWithShape="1">
          <a:blip r:embed="rId2" cstate="print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xmlns="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00" y="143998"/>
            <a:ext cx="351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ZA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925" y="432000"/>
            <a:ext cx="499507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791" y="2233079"/>
            <a:ext cx="1404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6791" y="2721591"/>
            <a:ext cx="1404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85" y="2233079"/>
            <a:ext cx="1404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85" y="2721591"/>
            <a:ext cx="1404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847507" y="2233080"/>
            <a:ext cx="914876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95200" y="2233080"/>
            <a:ext cx="914876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3624" y="1008000"/>
            <a:ext cx="4994861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xmlns="" id="{00A98AF6-5DA1-4AA4-9068-753B7B67CCD9}"/>
              </a:ext>
            </a:extLst>
          </p:cNvPr>
          <p:cNvGrpSpPr/>
          <p:nvPr userDrawn="1"/>
        </p:nvGrpSpPr>
        <p:grpSpPr>
          <a:xfrm>
            <a:off x="242999" y="323998"/>
            <a:ext cx="324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xmlns="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xmlns="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3" name="Text Placeholder 8">
            <a:extLst>
              <a:ext uri="{FF2B5EF4-FFF2-40B4-BE49-F238E27FC236}">
                <a16:creationId xmlns:a16="http://schemas.microsoft.com/office/drawing/2014/main" xmlns="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76791" y="3859797"/>
            <a:ext cx="1404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76791" y="4348309"/>
            <a:ext cx="1404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xmlns="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24485" y="3859797"/>
            <a:ext cx="1404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xmlns="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424485" y="4348309"/>
            <a:ext cx="1404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xmlns="" id="{E96186ED-3118-47CD-987B-87DECE43F02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847507" y="3859798"/>
            <a:ext cx="914876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xmlns="" id="{BF2BC07A-75E7-4434-B71D-F48A7ADA804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395200" y="3859798"/>
            <a:ext cx="914876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xmlns="" id="{CEDEC4EC-1B7D-4C30-9BDC-ED714BC0AD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6791" y="3311998"/>
            <a:ext cx="1377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61B31970-0B46-450B-916F-74D6DEF9B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37985" y="3311998"/>
            <a:ext cx="1377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950320AF-7644-49E1-9D16-7054771391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6791" y="4935521"/>
            <a:ext cx="1377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D36D919E-E710-495F-8E8C-3A987E502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37985" y="4935521"/>
            <a:ext cx="1377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065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F09B-785F-48F7-BB35-3D82EB66442B}" type="datetimeFigureOut">
              <a:rPr lang="id-ID" smtClean="0"/>
              <a:pPr/>
              <a:t>29/07/2019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287C-450B-467E-B202-F411E97EB84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unit@2.200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Long wooden tunnel">
            <a:extLst>
              <a:ext uri="{FF2B5EF4-FFF2-40B4-BE49-F238E27FC236}">
                <a16:creationId xmlns:a16="http://schemas.microsoft.com/office/drawing/2014/main" xmlns="" id="{26BCC204-42D7-4F58-B6DF-AB0501ACD7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21426" y="0"/>
            <a:ext cx="9101148" cy="6784058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BA160141-042F-4099-856C-C1D62E0FF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290" y="4286256"/>
            <a:ext cx="6500858" cy="2143140"/>
          </a:xfrm>
        </p:spPr>
        <p:txBody>
          <a:bodyPr>
            <a:normAutofit/>
          </a:bodyPr>
          <a:lstStyle/>
          <a:p>
            <a:pPr algn="ctr"/>
            <a:r>
              <a:rPr lang="id-ID" sz="4400" b="1" dirty="0" smtClean="0">
                <a:solidFill>
                  <a:schemeClr val="tx1"/>
                </a:solidFill>
              </a:rPr>
              <a:t>Biaya Proses Persediaan Unit Dalam Proses Awal </a:t>
            </a:r>
            <a:endParaRPr lang="en-ZA" sz="4400" b="1" dirty="0">
              <a:solidFill>
                <a:schemeClr val="tx1"/>
              </a:solidFill>
            </a:endParaRPr>
          </a:p>
        </p:txBody>
      </p:sp>
      <p:grpSp>
        <p:nvGrpSpPr>
          <p:cNvPr id="2" name="Group 111" descr="Accent image brackets&#10;">
            <a:extLst>
              <a:ext uri="{FF2B5EF4-FFF2-40B4-BE49-F238E27FC236}">
                <a16:creationId xmlns:a16="http://schemas.microsoft.com/office/drawing/2014/main" xmlns="" id="{D624720B-51E1-474D-90C6-CD74ED1DA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8000" y="144000"/>
            <a:ext cx="3645000" cy="6498000"/>
            <a:chOff x="408650" y="404285"/>
            <a:chExt cx="4330700" cy="3164637"/>
          </a:xfrm>
        </p:grpSpPr>
        <p:sp>
          <p:nvSpPr>
            <p:cNvPr id="110" name="Rectangle 6">
              <a:extLst>
                <a:ext uri="{FF2B5EF4-FFF2-40B4-BE49-F238E27FC236}">
                  <a16:creationId xmlns:a16="http://schemas.microsoft.com/office/drawing/2014/main" xmlns="" id="{E4561AC7-2339-461B-BFF9-BEBEF60974E1}"/>
                </a:ext>
              </a:extLst>
            </p:cNvPr>
            <p:cNvSpPr/>
            <p:nvPr/>
          </p:nvSpPr>
          <p:spPr>
            <a:xfrm>
              <a:off x="408650" y="3386488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11" name="Rectangle 6">
              <a:extLst>
                <a:ext uri="{FF2B5EF4-FFF2-40B4-BE49-F238E27FC236}">
                  <a16:creationId xmlns:a16="http://schemas.microsoft.com/office/drawing/2014/main" xmlns="" id="{6FFCCB15-66C7-4E86-BF09-14C5B1569970}"/>
                </a:ext>
              </a:extLst>
            </p:cNvPr>
            <p:cNvSpPr/>
            <p:nvPr/>
          </p:nvSpPr>
          <p:spPr>
            <a:xfrm flipV="1">
              <a:off x="408650" y="404285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/>
                <a:ea typeface="Calibri"/>
              </a:rPr>
              <a:t>Metode</a:t>
            </a:r>
            <a:r>
              <a:rPr lang="en-US" b="1" dirty="0" smtClean="0">
                <a:latin typeface="Times New Roman"/>
                <a:ea typeface="Calibri"/>
              </a:rPr>
              <a:t> </a:t>
            </a:r>
            <a:r>
              <a:rPr lang="en-US" b="1" dirty="0" err="1" smtClean="0">
                <a:latin typeface="Times New Roman"/>
                <a:ea typeface="Calibri"/>
              </a:rPr>
              <a:t>Harga</a:t>
            </a:r>
            <a:r>
              <a:rPr lang="en-US" b="1" dirty="0" smtClean="0">
                <a:latin typeface="Times New Roman"/>
                <a:ea typeface="Calibri"/>
              </a:rPr>
              <a:t> </a:t>
            </a:r>
            <a:r>
              <a:rPr lang="en-US" b="1" dirty="0" err="1" smtClean="0">
                <a:latin typeface="Times New Roman"/>
                <a:ea typeface="Calibri"/>
              </a:rPr>
              <a:t>Pokok</a:t>
            </a:r>
            <a:r>
              <a:rPr lang="en-US" b="1" dirty="0" smtClean="0">
                <a:latin typeface="Times New Roman"/>
                <a:ea typeface="Calibri"/>
              </a:rPr>
              <a:t> Rata-Rata </a:t>
            </a:r>
            <a:r>
              <a:rPr lang="en-US" b="1" dirty="0" err="1" smtClean="0">
                <a:latin typeface="Times New Roman"/>
                <a:ea typeface="Calibri"/>
              </a:rPr>
              <a:t>Tertimbang</a:t>
            </a:r>
            <a:r>
              <a:rPr lang="en-US" b="1" dirty="0" smtClean="0">
                <a:latin typeface="Times New Roman"/>
                <a:ea typeface="Calibri"/>
              </a:rPr>
              <a:t> </a:t>
            </a:r>
            <a:r>
              <a:rPr lang="en-US" b="1" dirty="0" err="1" smtClean="0">
                <a:latin typeface="Times New Roman"/>
                <a:ea typeface="Calibri"/>
              </a:rPr>
              <a:t>Departemen</a:t>
            </a:r>
            <a:r>
              <a:rPr lang="en-US" b="1" dirty="0" smtClean="0">
                <a:latin typeface="Times New Roman"/>
                <a:ea typeface="Calibri"/>
              </a:rPr>
              <a:t> </a:t>
            </a:r>
            <a:r>
              <a:rPr lang="en-US" b="1" dirty="0" err="1" smtClean="0">
                <a:latin typeface="Times New Roman"/>
                <a:ea typeface="Calibri"/>
              </a:rPr>
              <a:t>Pertama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dirty="0" smtClean="0"/>
              <a:t>Akuntansi Biaya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786314" y="1500174"/>
            <a:ext cx="43576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Rumus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perhitungan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harga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pokok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per unit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departemen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pertama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metode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harga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pokok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tertimbang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94481" y="1787858"/>
            <a:ext cx="4626591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90713" algn="l"/>
                <a:tab pos="3690938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Baku Yang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Baku Yang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36909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Melekat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+</a:t>
            </a:r>
            <a:r>
              <a:rPr kumimoji="0" lang="id-ID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Dikeluarkan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3690938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Baku/Unit = 	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Awal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id-ID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Priode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Sekarang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d-ID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3690938" algn="l"/>
              </a:tabLst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id-ID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Ekuivalensi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Baku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571868" y="3357562"/>
            <a:ext cx="5302156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90713" algn="l"/>
                <a:tab pos="3690938" algn="l"/>
              </a:tabLst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Baku Yang</a:t>
            </a:r>
            <a:r>
              <a:rPr lang="id-ID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Bak</a:t>
            </a:r>
            <a:r>
              <a:rPr lang="id-ID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Yang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36909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Melekat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id-ID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Dikeluarkan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  <a:tab pos="3690938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Tenaga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Kerja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/Unit =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Awal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id-ID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Priode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Sekarang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Ekuivalensi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Tenaga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erja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14282" y="4929198"/>
            <a:ext cx="4984845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81200" algn="l"/>
                <a:tab pos="3690938" algn="l"/>
              </a:tabLst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Baku Yang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Baku Yang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  <a:tab pos="36909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Melekat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id-ID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Dikeluarkan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  <a:tab pos="3690938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Overhead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Pabrik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/Unit =</a:t>
            </a:r>
            <a:r>
              <a:rPr kumimoji="0" lang="id-ID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Awal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Priode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Sekarang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id-ID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Ekuivalensi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Overhead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Pabrik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dirty="0" smtClean="0"/>
              <a:t>Akuntansi Biaya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51278" y="723332"/>
            <a:ext cx="5996486" cy="27295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Melekat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Yang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Dikeluarkan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Total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Unit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Produksi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Unsur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Produk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Priode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Ekui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ale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Produks</a:t>
            </a:r>
            <a:r>
              <a:rPr kumimoji="0" lang="id-ID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=</a:t>
            </a:r>
            <a:r>
              <a:rPr kumimoji="0" lang="id-ID" sz="1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Dalam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Proses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+</a:t>
            </a:r>
            <a:r>
              <a:rPr kumimoji="0" lang="id-ID" sz="1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Sekarang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	</a:t>
            </a:r>
            <a:r>
              <a:rPr kumimoji="0" lang="id-ID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	         </a:t>
            </a:r>
            <a:r>
              <a:rPr kumimoji="0" lang="id-ID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(2+3)</a:t>
            </a:r>
            <a:r>
              <a:rPr lang="id-ID" sz="1400" dirty="0" smtClean="0">
                <a:latin typeface="Times New Roman" pitchFamily="18" charset="0"/>
                <a:cs typeface="Arial" pitchFamily="34" charset="0"/>
              </a:rPr>
              <a:t>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(4:5)	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(1)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	  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(2)	</a:t>
            </a:r>
            <a:r>
              <a:rPr lang="id-ID" sz="1400" dirty="0" smtClean="0">
                <a:latin typeface="Times New Roman" pitchFamily="18" charset="0"/>
                <a:cs typeface="Arial" pitchFamily="34" charset="0"/>
              </a:rPr>
              <a:t>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(3)		(4)</a:t>
            </a:r>
            <a:r>
              <a:rPr lang="id-ID" sz="1400" dirty="0" smtClean="0">
                <a:latin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(5)</a:t>
            </a:r>
            <a:r>
              <a:rPr lang="id-ID" sz="1400" dirty="0" smtClean="0">
                <a:latin typeface="Times New Roman" pitchFamily="18" charset="0"/>
                <a:cs typeface="Arial" pitchFamily="34" charset="0"/>
              </a:rPr>
              <a:t>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(6)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BBB		1.800.000      </a:t>
            </a:r>
            <a:r>
              <a:rPr lang="id-ID" sz="1400" dirty="0" smtClean="0"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20.200.000           22.000.000    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44.000       	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500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BTK               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</a:t>
            </a:r>
            <a:r>
              <a:rPr kumimoji="0" lang="id-ID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1.200.000            29.775.000           30.975.000     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41.300	</a:t>
            </a:r>
            <a:r>
              <a:rPr lang="id-ID" sz="1400" dirty="0" smtClean="0"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750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BOP              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1.920.000           37.315.000            39.235.000    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41.300	   </a:t>
            </a:r>
            <a:r>
              <a:rPr lang="id-ID" sz="1400" dirty="0" smtClean="0"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950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Arial" pitchFamily="34" charset="0"/>
              </a:rPr>
              <a:t>(100%x35.000) + (100%x9.000)  = 44.000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Arial" pitchFamily="34" charset="0"/>
              </a:rPr>
              <a:t>(100%x35.000) +  (70%x9.000)     = 41.300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37782" y="3684898"/>
            <a:ext cx="577300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Perhitungan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pokok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selesai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persediaan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departemen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pokok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selesai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ditransfer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dept.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   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35.000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unit</a:t>
            </a:r>
            <a:r>
              <a:rPr kumimoji="0" lang="id-ID" sz="1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 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 x 2.200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=Rp77.000.000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pokok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persesediaan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akhir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BBB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100% x 9.000 unit x Rp500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Rp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4.500.000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BTK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70% x 9.000 unit x Rp750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Rp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4.725.000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BOP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kumimoji="0" lang="id-ID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70% x 9.000 unit x Rp950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Rp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5.985.000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                                             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id-ID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id-ID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15.210.000</a:t>
            </a:r>
            <a:endParaRPr kumimoji="0" lang="id-ID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Jumlah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dibebankan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Dept. 1 : Rp77.000.000 + Rp15.210.000 = Rp92.210.000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Pokok</a:t>
            </a:r>
            <a:r>
              <a:rPr lang="en-US" b="1" dirty="0"/>
              <a:t> Rata-Rata </a:t>
            </a:r>
            <a:r>
              <a:rPr lang="en-US" b="1" dirty="0" err="1"/>
              <a:t>Tertimbang</a:t>
            </a:r>
            <a:r>
              <a:rPr lang="en-US" b="1" dirty="0"/>
              <a:t> </a:t>
            </a:r>
            <a:r>
              <a:rPr lang="en-US" b="1" dirty="0" err="1"/>
              <a:t>Deptartemen</a:t>
            </a:r>
            <a:r>
              <a:rPr lang="en-US" b="1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Departemen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id-ID" sz="1600" dirty="0"/>
              <a:t/>
            </a:r>
            <a:br>
              <a:rPr lang="id-ID" sz="1600" dirty="0"/>
            </a:b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dirty="0" smtClean="0"/>
              <a:t>Akuntasi Biaya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21567" y="801859"/>
            <a:ext cx="5591906" cy="16004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pokok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dihasilkan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departemen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setelah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departemen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pertama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pokok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kumulatif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yaitu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penjumlahan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pokok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departemen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sebelumnya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produksi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ditambahkan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departemen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bersangkutan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Total </a:t>
            </a:r>
            <a:r>
              <a:rPr lang="en-US" sz="1400" dirty="0" err="1" smtClean="0"/>
              <a:t>APProad</a:t>
            </a:r>
            <a:r>
              <a:rPr lang="en-US" sz="1400" dirty="0" smtClean="0"/>
              <a:t>/</a:t>
            </a:r>
            <a:r>
              <a:rPr lang="en-US" sz="1400" dirty="0" err="1" smtClean="0"/>
              <a:t>Satuan</a:t>
            </a:r>
            <a:r>
              <a:rPr lang="en-US" sz="1400" dirty="0" smtClean="0"/>
              <a:t> = BBB+BTK+BOP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03865" y="2314149"/>
            <a:ext cx="5272300" cy="42640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id-ID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Yang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Melekat</a:t>
            </a:r>
            <a:r>
              <a:rPr lang="id-ID" sz="1100" dirty="0" smtClean="0">
                <a:latin typeface="Times New Roman" pitchFamily="18" charset="0"/>
                <a:cs typeface="Arial" pitchFamily="34" charset="0"/>
              </a:rPr>
              <a:t>         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Yang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Dikeluarkan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id-ID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Total	Unit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Biaya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Produksi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Unsur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Biaya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id-ID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</a:t>
            </a:r>
            <a:r>
              <a:rPr kumimoji="0" lang="id-ID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Pada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Produk</a:t>
            </a:r>
            <a:r>
              <a:rPr kumimoji="0" lang="id-ID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lang="id-ID" sz="1100" dirty="0" smtClean="0">
                <a:latin typeface="Times New Roman" pitchFamily="18" charset="0"/>
                <a:cs typeface="Arial" pitchFamily="34" charset="0"/>
              </a:rPr>
              <a:t>       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Dalam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P</a:t>
            </a:r>
            <a:r>
              <a:rPr kumimoji="0" lang="id-ID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riode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id-ID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Biaya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Ekuipalen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Produks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=</a:t>
            </a:r>
            <a:r>
              <a:rPr kumimoji="0" lang="id-ID" sz="11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en-US" sz="11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Dalam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Proses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id-ID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</a:t>
            </a:r>
            <a:r>
              <a:rPr kumimoji="0" lang="id-ID" sz="11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en-US" sz="11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Sekarang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id-ID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	          </a:t>
            </a:r>
            <a:r>
              <a:rPr kumimoji="0" lang="id-ID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  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(2+3)		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(4:5)	</a:t>
            </a: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200" dirty="0" smtClean="0"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   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(2)	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(3)	</a:t>
            </a:r>
            <a:r>
              <a:rPr kumimoji="0" lang="id-ID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(4)	</a:t>
            </a:r>
            <a:r>
              <a:rPr kumimoji="0" lang="id-ID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(5)	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(6)</a:t>
            </a: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HP yg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Dari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Dept 1	       11.150.000                 77.000.000</a:t>
            </a:r>
            <a:r>
              <a:rPr kumimoji="0" lang="id-ID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88.150.000	41.000	     2150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Biaya yg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Ditambah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Dalam dapt 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BTK               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1.152.000</a:t>
            </a:r>
            <a:r>
              <a:rPr kumimoji="0" lang="id-ID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37.068.000</a:t>
            </a:r>
            <a:r>
              <a:rPr kumimoji="0" lang="id-ID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38.220.000	39.200	     975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           </a:t>
            </a: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BOP              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 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4.140.000</a:t>
            </a:r>
            <a:r>
              <a:rPr kumimoji="0" lang="id-ID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44.340.000</a:t>
            </a:r>
            <a:r>
              <a:rPr kumimoji="0" lang="id-ID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48.480.000	40.400	   1200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          </a:t>
            </a: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Arial" pitchFamily="34" charset="0"/>
              </a:rPr>
              <a:t>(100% x 38.000) +    (100 % x3.000) = 41.000</a:t>
            </a:r>
            <a:endParaRPr kumimoji="0" lang="id-ID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Arial" pitchFamily="34" charset="0"/>
              </a:rPr>
              <a:t>(100% x 38.000) +    (  40% x3.000)  = 39.200</a:t>
            </a:r>
            <a:endParaRPr kumimoji="0" lang="id-ID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(100% x 38.000)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80% x 3.000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=</a:t>
            </a: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40.400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ngled image of skyscraper from the ground">
            <a:extLst>
              <a:ext uri="{FF2B5EF4-FFF2-40B4-BE49-F238E27FC236}">
                <a16:creationId xmlns:a16="http://schemas.microsoft.com/office/drawing/2014/main" xmlns="" id="{B86473A2-BB16-4117-9FAD-80DAA1012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145414"/>
            <a:ext cx="3510001" cy="6477169"/>
          </a:xfrm>
        </p:spPr>
      </p:pic>
      <p:grpSp>
        <p:nvGrpSpPr>
          <p:cNvPr id="2" name="Group 18" descr="Picture Placeholder">
            <a:extLst>
              <a:ext uri="{FF2B5EF4-FFF2-40B4-BE49-F238E27FC236}">
                <a16:creationId xmlns:a16="http://schemas.microsoft.com/office/drawing/2014/main" xmlns="" id="{BB6BAB5E-56A9-4E78-8778-39484DAF3BCE}"/>
              </a:ext>
            </a:extLst>
          </p:cNvPr>
          <p:cNvGrpSpPr/>
          <p:nvPr/>
        </p:nvGrpSpPr>
        <p:grpSpPr>
          <a:xfrm>
            <a:off x="242999" y="323998"/>
            <a:ext cx="3240000" cy="6120000"/>
            <a:chOff x="180000" y="180000"/>
            <a:chExt cx="4330700" cy="6292683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xmlns="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xmlns="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A067C501-D3C5-44F0-981A-33DA8BDEE4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70000" lnSpcReduction="20000"/>
          </a:bodyPr>
          <a:lstStyle/>
          <a:p>
            <a:endParaRPr lang="en-ZA" noProof="1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F1438D8-4715-4E36-AB12-9B63E931B12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/>
              <a:t>First to Market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EFFB02-E0E1-473C-8DFD-6147A44007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CB0BC8-0F62-4186-A6C6-0B88B01D7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Metode FIFO atau MPKP (Masuk Pertama Keluar Pertama)</a:t>
            </a:r>
            <a:endParaRPr lang="id-ID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3922122" y="928670"/>
            <a:ext cx="5221878" cy="2250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>
              <a:solidFill>
                <a:schemeClr val="tx1"/>
              </a:solidFill>
            </a:endParaRPr>
          </a:p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Metode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pertama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keluar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pertama</a:t>
            </a:r>
            <a:r>
              <a:rPr lang="en-US" dirty="0" smtClean="0">
                <a:solidFill>
                  <a:schemeClr val="tx1"/>
                </a:solidFill>
              </a:rPr>
              <a:t> ( MPKP ) </a:t>
            </a:r>
            <a:r>
              <a:rPr lang="en-US" dirty="0" err="1" smtClean="0">
                <a:solidFill>
                  <a:schemeClr val="tx1"/>
                </a:solidFill>
              </a:rPr>
              <a:t>menganggap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periode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pertama</a:t>
            </a:r>
            <a:r>
              <a:rPr lang="en-US" dirty="0" smtClean="0">
                <a:solidFill>
                  <a:schemeClr val="tx1"/>
                </a:solidFill>
              </a:rPr>
              <a:t> kali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menyelesaikan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awal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periode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baru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kemudian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sisanya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mengolah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dimsukkan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periode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sekarang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id-ID" dirty="0"/>
          </a:p>
        </p:txBody>
      </p:sp>
      <p:sp>
        <p:nvSpPr>
          <p:cNvPr id="33" name="Rectangle 32"/>
          <p:cNvSpPr/>
          <p:nvPr/>
        </p:nvSpPr>
        <p:spPr>
          <a:xfrm>
            <a:off x="3791495" y="3370217"/>
            <a:ext cx="5082962" cy="3112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ekuivalen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baku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Departemen</a:t>
            </a:r>
            <a:r>
              <a:rPr lang="en-US" dirty="0" smtClean="0">
                <a:solidFill>
                  <a:schemeClr val="tx1"/>
                </a:solidFill>
              </a:rPr>
              <a:t> 1 (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tingkat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penyelesaian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baku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persediaan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 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awal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100%, </a:t>
            </a:r>
            <a:r>
              <a:rPr lang="en-US" dirty="0" err="1" smtClean="0">
                <a:solidFill>
                  <a:schemeClr val="tx1"/>
                </a:solidFill>
              </a:rPr>
              <a:t>maka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baku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dikeluarkan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periode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sebesar</a:t>
            </a:r>
            <a:r>
              <a:rPr lang="en-US" dirty="0" smtClean="0">
                <a:solidFill>
                  <a:schemeClr val="tx1"/>
                </a:solidFill>
              </a:rPr>
              <a:t> Rp.20.200.000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Departemen</a:t>
            </a:r>
            <a:r>
              <a:rPr lang="en-US" dirty="0" smtClean="0">
                <a:solidFill>
                  <a:schemeClr val="tx1"/>
                </a:solidFill>
              </a:rPr>
              <a:t> 1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diserap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penyelesaian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persediaan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awal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demikian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baku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menyelesaikan</a:t>
            </a:r>
            <a:r>
              <a:rPr lang="en-US" dirty="0" smtClean="0">
                <a:solidFill>
                  <a:schemeClr val="tx1"/>
                </a:solidFill>
              </a:rPr>
              <a:t> 31.000 kg (35.000 kg – 4.000 kg)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selesai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ditransfer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Departemen</a:t>
            </a:r>
            <a:r>
              <a:rPr lang="en-US" dirty="0" smtClean="0">
                <a:solidFill>
                  <a:schemeClr val="tx1"/>
                </a:solidFill>
              </a:rPr>
              <a:t> 2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9.000 unit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akhir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periode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Departemen</a:t>
            </a:r>
            <a:r>
              <a:rPr lang="en-US" dirty="0" smtClean="0">
                <a:solidFill>
                  <a:schemeClr val="tx1"/>
                </a:solidFill>
              </a:rPr>
              <a:t> 1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14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39" descr="Triangular design of building up close">
            <a:extLst>
              <a:ext uri="{FF2B5EF4-FFF2-40B4-BE49-F238E27FC236}">
                <a16:creationId xmlns:a16="http://schemas.microsoft.com/office/drawing/2014/main" xmlns="" id="{2EC3AED0-517E-41C1-9ECD-ABB0A85049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duotone>
              <a:prstClr val="black"/>
              <a:srgbClr val="00CCFF">
                <a:tint val="45000"/>
                <a:satMod val="400000"/>
              </a:srgbClr>
            </a:duotone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BA160141-042F-4099-856C-C1D62E0FF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Persediaan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id-ID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600" dirty="0" smtClean="0">
                <a:latin typeface="Times New Roman" pitchFamily="18" charset="0"/>
                <a:cs typeface="Times New Roman" pitchFamily="18" charset="0"/>
              </a:rPr>
            </a:br>
            <a:endParaRPr lang="en-ZA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xmlns="" id="{212BE0C8-3274-44C1-93C2-9347988BD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noProof="1"/>
          </a:p>
        </p:txBody>
      </p:sp>
      <p:pic>
        <p:nvPicPr>
          <p:cNvPr id="32" name="Picture Placeholder 31" descr="Long wooden tunnel">
            <a:extLst>
              <a:ext uri="{FF2B5EF4-FFF2-40B4-BE49-F238E27FC236}">
                <a16:creationId xmlns:a16="http://schemas.microsoft.com/office/drawing/2014/main" xmlns="" id="{ADA7147C-9048-4CCD-A9FA-54C09406C1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55705" y="889196"/>
            <a:ext cx="2949591" cy="2198645"/>
          </a:xfrm>
        </p:spPr>
      </p:pic>
      <p:sp>
        <p:nvSpPr>
          <p:cNvPr id="7" name="Rectangle 6" descr="Bottom image divider">
            <a:extLst>
              <a:ext uri="{FF2B5EF4-FFF2-40B4-BE49-F238E27FC236}">
                <a16:creationId xmlns:a16="http://schemas.microsoft.com/office/drawing/2014/main" xmlns="" id="{432C84AD-44F1-45D1-9F68-3FDC756E5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6488" y="3386488"/>
            <a:ext cx="3248025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Rectangle 6" descr="Top image divider">
            <a:extLst>
              <a:ext uri="{FF2B5EF4-FFF2-40B4-BE49-F238E27FC236}">
                <a16:creationId xmlns:a16="http://schemas.microsoft.com/office/drawing/2014/main" xmlns="" id="{8442E937-7F5A-4CF2-98BD-C9CF5F2B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306488" y="404285"/>
            <a:ext cx="3248025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932EEAB5-EC39-4A1C-9DB2-86C49079560B}"/>
              </a:ext>
            </a:extLst>
          </p:cNvPr>
          <p:cNvSpPr/>
          <p:nvPr/>
        </p:nvSpPr>
        <p:spPr>
          <a:xfrm flipV="1">
            <a:off x="7482617" y="6151550"/>
            <a:ext cx="152336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ight Arrow 12"/>
          <p:cNvSpPr/>
          <p:nvPr/>
        </p:nvSpPr>
        <p:spPr>
          <a:xfrm>
            <a:off x="715192" y="5551715"/>
            <a:ext cx="2341517" cy="74458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ounded Rectangle 13"/>
          <p:cNvSpPr/>
          <p:nvPr/>
        </p:nvSpPr>
        <p:spPr>
          <a:xfrm>
            <a:off x="4585648" y="2129052"/>
            <a:ext cx="4045635" cy="445462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departemen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diproses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persediaan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priode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membawa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kemungkinan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departemen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sekarang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d-ID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d-ID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sekarang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dihasilkan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ditransfer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gudang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departemen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melekat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persediaan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penentuan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b="1" dirty="0" smtClean="0">
                <a:solidFill>
                  <a:schemeClr val="bg1"/>
                </a:solidFill>
              </a:rPr>
              <a:t>.</a:t>
            </a:r>
            <a:endParaRPr lang="id-ID" sz="1600" b="1" dirty="0" smtClean="0">
              <a:solidFill>
                <a:schemeClr val="bg1"/>
              </a:solidFill>
            </a:endParaRPr>
          </a:p>
          <a:p>
            <a:endParaRPr lang="id-ID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65D194-85BA-4D50-B47D-062E79220F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8278" y="509452"/>
            <a:ext cx="4469260" cy="535032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id-ID" sz="2800" b="1" noProof="1" smtClean="0"/>
              <a:t>Contoh</a:t>
            </a:r>
          </a:p>
          <a:p>
            <a:pPr marL="0" lvl="0" indent="0" algn="just">
              <a:lnSpc>
                <a:spcPts val="3600"/>
              </a:lnSpc>
              <a:spcBef>
                <a:spcPts val="0"/>
              </a:spcBef>
              <a:buClrTx/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persediaan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baku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kg yang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pokoknya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1.000 per kg.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pembelian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baku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400 kg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1.200 per kg.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riode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ternyata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baku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dipakai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250 kg,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menghargai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baku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dipakai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>
              <a:lnSpc>
                <a:spcPts val="3600"/>
              </a:lnSpc>
              <a:spcBef>
                <a:spcPts val="0"/>
              </a:spcBef>
              <a:buClrTx/>
              <a:buNone/>
            </a:pP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 Contoh tersebut, harga pokok mana yang digunakan untuk menentukan harga bahan baku </a:t>
            </a:r>
          </a:p>
          <a:p>
            <a:pPr>
              <a:spcBef>
                <a:spcPts val="0"/>
              </a:spcBef>
              <a:spcAft>
                <a:spcPts val="1500"/>
              </a:spcAft>
              <a:buNone/>
            </a:pPr>
            <a:endParaRPr lang="en-ZA" sz="2800" b="1" noProof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9F29B-F233-48AF-8261-F33A4E079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3" name="Picture Placeholder 12" descr="blueprtint drawing of a chair">
            <a:extLst>
              <a:ext uri="{FF2B5EF4-FFF2-40B4-BE49-F238E27FC236}">
                <a16:creationId xmlns:a16="http://schemas.microsoft.com/office/drawing/2014/main" xmlns="" id="{6E643D59-F8F9-4C98-A5EE-B7CC655BB9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605" y="764519"/>
            <a:ext cx="1404000" cy="1872000"/>
          </a:xfrm>
        </p:spPr>
      </p:pic>
      <p:pic>
        <p:nvPicPr>
          <p:cNvPr id="12" name="Picture Placeholder 11" descr="close up image of inside building material">
            <a:extLst>
              <a:ext uri="{FF2B5EF4-FFF2-40B4-BE49-F238E27FC236}">
                <a16:creationId xmlns:a16="http://schemas.microsoft.com/office/drawing/2014/main" xmlns="" id="{538221E8-A1FD-47AB-9710-BF80F25B9D3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196" y="767558"/>
            <a:ext cx="1404000" cy="1865922"/>
          </a:xfrm>
        </p:spPr>
      </p:pic>
      <p:sp>
        <p:nvSpPr>
          <p:cNvPr id="9" name="Rectangle 6" descr="Bottom divider line">
            <a:extLst>
              <a:ext uri="{FF2B5EF4-FFF2-40B4-BE49-F238E27FC236}">
                <a16:creationId xmlns:a16="http://schemas.microsoft.com/office/drawing/2014/main" xmlns="" id="{C9D745AD-2359-4511-AF2E-0CFC07834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90388" y="2814319"/>
            <a:ext cx="3248025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6" descr="Top divider line">
            <a:extLst>
              <a:ext uri="{FF2B5EF4-FFF2-40B4-BE49-F238E27FC236}">
                <a16:creationId xmlns:a16="http://schemas.microsoft.com/office/drawing/2014/main" xmlns="" id="{A0F0B9BF-0637-4907-A537-C5F7C796FC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5590388" y="404285"/>
            <a:ext cx="3248025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29EA23-F34E-486A-B8B2-0C30192669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d-ID" dirty="0" smtClean="0"/>
              <a:t>Akuntansi Biaya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8F602C-7F98-4C02-99D4-ED65E00D6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Close up image of architecture designed grate and wall">
            <a:extLst>
              <a:ext uri="{FF2B5EF4-FFF2-40B4-BE49-F238E27FC236}">
                <a16:creationId xmlns:a16="http://schemas.microsoft.com/office/drawing/2014/main" xmlns="" id="{ACF36960-4969-4798-A8C8-46030DFF29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72" descr="Picture Placeholder">
            <a:extLst>
              <a:ext uri="{FF2B5EF4-FFF2-40B4-BE49-F238E27FC236}">
                <a16:creationId xmlns:a16="http://schemas.microsoft.com/office/drawing/2014/main" xmlns="" id="{B6D8D491-92D5-4337-BEB1-FCB3EB42F01F}"/>
              </a:ext>
            </a:extLst>
          </p:cNvPr>
          <p:cNvGrpSpPr/>
          <p:nvPr/>
        </p:nvGrpSpPr>
        <p:grpSpPr>
          <a:xfrm>
            <a:off x="242999" y="323998"/>
            <a:ext cx="3240000" cy="6120000"/>
            <a:chOff x="180000" y="180000"/>
            <a:chExt cx="4330700" cy="6292683"/>
          </a:xfrm>
        </p:grpSpPr>
        <p:sp>
          <p:nvSpPr>
            <p:cNvPr id="74" name="Rectangle 6">
              <a:extLst>
                <a:ext uri="{FF2B5EF4-FFF2-40B4-BE49-F238E27FC236}">
                  <a16:creationId xmlns:a16="http://schemas.microsoft.com/office/drawing/2014/main" xmlns="" id="{B8F9FC5C-E147-4E48-832E-5E7D4F0060C2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75" name="Rectangle 6">
              <a:extLst>
                <a:ext uri="{FF2B5EF4-FFF2-40B4-BE49-F238E27FC236}">
                  <a16:creationId xmlns:a16="http://schemas.microsoft.com/office/drawing/2014/main" xmlns="" id="{3817EB80-63DB-4AF9-B1C2-7A558E6371C9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xmlns="" id="{482D5FEE-2122-45A2-A2E5-AF688FA41E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noProof="1" smtClean="0"/>
              <a:t>.</a:t>
            </a:r>
            <a:endParaRPr lang="en-ZA" noProof="1"/>
          </a:p>
        </p:txBody>
      </p:sp>
      <p:pic>
        <p:nvPicPr>
          <p:cNvPr id="46" name="Picture Placeholder 2" descr="Gold bars">
            <a:extLst>
              <a:ext uri="{FF2B5EF4-FFF2-40B4-BE49-F238E27FC236}">
                <a16:creationId xmlns:a16="http://schemas.microsoft.com/office/drawing/2014/main" xmlns="" id="{B07585AC-91C2-A642-8740-D1E5784229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4363027" y="2434955"/>
            <a:ext cx="426797" cy="569062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xmlns="" id="{E3F48742-5436-4A86-A73D-1BA6F7BAE2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Prioritize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xmlns="" id="{86C7F081-0447-467E-A32F-6B62B2A8E22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Lorem </a:t>
            </a:r>
            <a:r>
              <a:rPr lang="en-ZA" noProof="1"/>
              <a:t>ipsum dolor sit amet, consectetur adipiscing elit. </a:t>
            </a:r>
          </a:p>
        </p:txBody>
      </p:sp>
      <p:pic>
        <p:nvPicPr>
          <p:cNvPr id="47" name="Picture Placeholder 6" descr="Pencil">
            <a:extLst>
              <a:ext uri="{FF2B5EF4-FFF2-40B4-BE49-F238E27FC236}">
                <a16:creationId xmlns:a16="http://schemas.microsoft.com/office/drawing/2014/main" xmlns="" id="{44CAD70A-C555-A44D-9102-805E9EF148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6118064" y="2434955"/>
            <a:ext cx="426797" cy="569062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xmlns="" id="{463E1EDF-5BAC-426A-94B7-55FCD838BE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Authorize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xmlns="" id="{D711F734-B3F3-4391-94AE-5D1B79762BB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Lorem </a:t>
            </a:r>
            <a:r>
              <a:rPr lang="en-ZA" noProof="1"/>
              <a:t>ipsum dolor sit amet, consectetur adipiscing elit. </a:t>
            </a:r>
          </a:p>
        </p:txBody>
      </p:sp>
      <p:pic>
        <p:nvPicPr>
          <p:cNvPr id="48" name="Picture Placeholder 8" descr="Coins">
            <a:extLst>
              <a:ext uri="{FF2B5EF4-FFF2-40B4-BE49-F238E27FC236}">
                <a16:creationId xmlns:a16="http://schemas.microsoft.com/office/drawing/2014/main" xmlns="" id="{86E4E607-BD81-3E4D-8A66-293F64707B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7873102" y="2434955"/>
            <a:ext cx="426797" cy="569062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xmlns="" id="{AF45A5B3-0701-4C27-8200-149553525BF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Monetize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C3DC4BA8-7AEF-43F5-90F5-037ECABF5CC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Lorem </a:t>
            </a:r>
            <a:r>
              <a:rPr lang="en-ZA" noProof="1"/>
              <a:t>ipsum dolor sit amet, consectetur adipiscing elit.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F84A0C-78BE-43EA-B947-257E695101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06F84B-83F0-4BBC-AD8E-6C4E663B2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3860075" y="352698"/>
            <a:ext cx="5123906" cy="630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Pertama</a:t>
            </a:r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Persediaan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BB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kg x Rp1.000 = Rp100.000</a:t>
            </a:r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Pembelian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 kg x Rp1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= </a:t>
            </a:r>
            <a:r>
              <a:rPr lang="en-US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Rp480.000</a:t>
            </a:r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dipakai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Rp580.000</a:t>
            </a:r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baku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dipakai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yang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MPKP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kg x Rp1.000</a:t>
            </a:r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Rp100.000</a:t>
            </a:r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kg x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1.200 = </a:t>
            </a:r>
            <a:r>
              <a:rPr lang="en-US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Rp180.000</a:t>
            </a:r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id-ID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     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Rp280.000</a:t>
            </a:r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Persediaan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baku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Rp580000 – Rp280000 = Rp300.000</a:t>
            </a:r>
            <a:endParaRPr lang="id-ID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9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2292532" y="627017"/>
            <a:ext cx="4251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b="1" dirty="0" err="1" smtClean="0">
                <a:solidFill>
                  <a:srgbClr val="00B050"/>
                </a:solidFill>
                <a:latin typeface="+mj-lt"/>
              </a:rPr>
              <a:t>Perbandingan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+mj-lt"/>
              </a:rPr>
              <a:t>Metode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 Rata-Rata </a:t>
            </a:r>
            <a:r>
              <a:rPr lang="en-US" sz="2800" b="1" dirty="0" err="1" smtClean="0">
                <a:solidFill>
                  <a:srgbClr val="00B050"/>
                </a:solidFill>
                <a:latin typeface="+mj-lt"/>
              </a:rPr>
              <a:t>Tertimbang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+mj-lt"/>
              </a:rPr>
              <a:t>dan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 FIFO</a:t>
            </a:r>
            <a:endParaRPr lang="id-ID" sz="2800" b="1" dirty="0" smtClean="0">
              <a:solidFill>
                <a:srgbClr val="00B050"/>
              </a:solidFill>
              <a:latin typeface="+mj-lt"/>
            </a:endParaRPr>
          </a:p>
          <a:p>
            <a:pPr algn="ctr"/>
            <a:endParaRPr lang="en-US" sz="4400" dirty="0">
              <a:solidFill>
                <a:schemeClr val="tx2"/>
              </a:solidFill>
              <a:latin typeface="Vidaloka " panose="02000504000000020004" pitchFamily="2" charset="0"/>
              <a:cs typeface="Arima Madurai Semi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0290D9-53FD-2042-93BC-0C91873568E4}"/>
              </a:ext>
            </a:extLst>
          </p:cNvPr>
          <p:cNvSpPr txBox="1"/>
          <p:nvPr/>
        </p:nvSpPr>
        <p:spPr>
          <a:xfrm>
            <a:off x="1756197" y="2651760"/>
            <a:ext cx="2408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dirty="0" err="1" smtClean="0">
                <a:latin typeface="Nunito Sans"/>
                <a:ea typeface="Calibri"/>
              </a:rPr>
              <a:t>Metode</a:t>
            </a:r>
            <a:r>
              <a:rPr lang="en-US" sz="2400" dirty="0" smtClean="0">
                <a:latin typeface="Nunito Sans"/>
                <a:ea typeface="Calibri"/>
              </a:rPr>
              <a:t> </a:t>
            </a:r>
            <a:r>
              <a:rPr lang="en-US" sz="2400" dirty="0" err="1" smtClean="0">
                <a:latin typeface="Nunito Sans"/>
                <a:ea typeface="Calibri"/>
              </a:rPr>
              <a:t>ini</a:t>
            </a:r>
            <a:r>
              <a:rPr lang="en-US" sz="2400" dirty="0" smtClean="0">
                <a:latin typeface="Nunito Sans"/>
                <a:ea typeface="Calibri"/>
              </a:rPr>
              <a:t> paling </a:t>
            </a:r>
            <a:r>
              <a:rPr lang="en-US" sz="2400" dirty="0" err="1" smtClean="0">
                <a:latin typeface="Nunito Sans"/>
                <a:ea typeface="Calibri"/>
              </a:rPr>
              <a:t>sesuai</a:t>
            </a:r>
            <a:r>
              <a:rPr lang="en-US" sz="2400" dirty="0" smtClean="0">
                <a:latin typeface="Nunito Sans"/>
                <a:ea typeface="Calibri"/>
              </a:rPr>
              <a:t> </a:t>
            </a:r>
            <a:r>
              <a:rPr lang="en-US" sz="2400" dirty="0" err="1" smtClean="0">
                <a:latin typeface="Nunito Sans"/>
                <a:ea typeface="Calibri"/>
              </a:rPr>
              <a:t>jika</a:t>
            </a:r>
            <a:r>
              <a:rPr lang="en-US" sz="2400" dirty="0" smtClean="0">
                <a:latin typeface="Nunito Sans"/>
                <a:ea typeface="Calibri"/>
              </a:rPr>
              <a:t> </a:t>
            </a:r>
            <a:r>
              <a:rPr lang="en-US" sz="2400" dirty="0" err="1" smtClean="0">
                <a:latin typeface="Nunito Sans"/>
                <a:ea typeface="Calibri"/>
              </a:rPr>
              <a:t>hanya</a:t>
            </a:r>
            <a:r>
              <a:rPr lang="en-US" sz="2400" dirty="0" smtClean="0">
                <a:latin typeface="Nunito Sans"/>
                <a:ea typeface="Calibri"/>
              </a:rPr>
              <a:t> </a:t>
            </a:r>
            <a:r>
              <a:rPr lang="en-US" sz="2400" dirty="0" err="1" smtClean="0">
                <a:latin typeface="Nunito Sans"/>
                <a:ea typeface="Calibri"/>
              </a:rPr>
              <a:t>bahan</a:t>
            </a:r>
            <a:r>
              <a:rPr lang="en-US" sz="2400" dirty="0" smtClean="0">
                <a:latin typeface="Nunito Sans"/>
                <a:ea typeface="Calibri"/>
              </a:rPr>
              <a:t> </a:t>
            </a:r>
            <a:r>
              <a:rPr lang="en-US" sz="2400" dirty="0" err="1" smtClean="0">
                <a:latin typeface="Nunito Sans"/>
                <a:ea typeface="Calibri"/>
              </a:rPr>
              <a:t>baku</a:t>
            </a:r>
            <a:r>
              <a:rPr lang="en-US" sz="2400" dirty="0" smtClean="0">
                <a:latin typeface="Nunito Sans"/>
                <a:ea typeface="Calibri"/>
              </a:rPr>
              <a:t>, </a:t>
            </a:r>
            <a:r>
              <a:rPr lang="en-US" sz="2400" dirty="0" err="1" smtClean="0">
                <a:latin typeface="Nunito Sans"/>
                <a:ea typeface="Calibri"/>
              </a:rPr>
              <a:t>biaya</a:t>
            </a:r>
            <a:r>
              <a:rPr lang="en-US" sz="2400" dirty="0" smtClean="0">
                <a:latin typeface="Nunito Sans"/>
                <a:ea typeface="Calibri"/>
              </a:rPr>
              <a:t> </a:t>
            </a:r>
            <a:r>
              <a:rPr lang="en-US" sz="2400" dirty="0" err="1" smtClean="0">
                <a:latin typeface="Nunito Sans"/>
                <a:ea typeface="Calibri"/>
              </a:rPr>
              <a:t>konversi</a:t>
            </a:r>
            <a:r>
              <a:rPr lang="en-US" sz="2400" dirty="0" smtClean="0">
                <a:latin typeface="Nunito Sans"/>
                <a:ea typeface="Calibri"/>
              </a:rPr>
              <a:t> </a:t>
            </a:r>
            <a:r>
              <a:rPr lang="en-US" sz="2400" dirty="0" err="1" smtClean="0">
                <a:latin typeface="Nunito Sans"/>
                <a:ea typeface="Calibri"/>
              </a:rPr>
              <a:t>dan</a:t>
            </a:r>
            <a:r>
              <a:rPr lang="en-US" sz="2400" dirty="0" smtClean="0">
                <a:latin typeface="Nunito Sans"/>
                <a:ea typeface="Calibri"/>
              </a:rPr>
              <a:t> </a:t>
            </a:r>
            <a:r>
              <a:rPr lang="en-US" sz="2400" dirty="0" err="1" smtClean="0">
                <a:latin typeface="Nunito Sans"/>
                <a:ea typeface="Calibri"/>
              </a:rPr>
              <a:t>tingkat</a:t>
            </a:r>
            <a:r>
              <a:rPr lang="en-US" sz="2400" dirty="0" smtClean="0">
                <a:latin typeface="Nunito Sans"/>
                <a:ea typeface="Calibri"/>
              </a:rPr>
              <a:t> </a:t>
            </a:r>
            <a:r>
              <a:rPr lang="en-US" sz="2400" dirty="0" err="1" smtClean="0">
                <a:latin typeface="Nunito Sans"/>
                <a:ea typeface="Calibri"/>
              </a:rPr>
              <a:t>persediaan</a:t>
            </a:r>
            <a:r>
              <a:rPr lang="en-US" sz="2400" dirty="0" smtClean="0">
                <a:latin typeface="Nunito Sans"/>
                <a:ea typeface="Calibri"/>
              </a:rPr>
              <a:t> </a:t>
            </a:r>
            <a:r>
              <a:rPr lang="en-US" sz="2400" dirty="0" err="1" smtClean="0">
                <a:latin typeface="Nunito Sans"/>
                <a:ea typeface="Calibri"/>
              </a:rPr>
              <a:t>stabil</a:t>
            </a:r>
            <a:endParaRPr lang="en-US" sz="2400" dirty="0">
              <a:latin typeface="Nunito Sans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12E35F0-4AC2-5F4C-B269-50676F3CE944}"/>
              </a:ext>
            </a:extLst>
          </p:cNvPr>
          <p:cNvSpPr txBox="1"/>
          <p:nvPr/>
        </p:nvSpPr>
        <p:spPr>
          <a:xfrm>
            <a:off x="2095307" y="1927350"/>
            <a:ext cx="1489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accent3">
                    <a:lumMod val="75000"/>
                  </a:schemeClr>
                </a:solidFill>
                <a:latin typeface="Vidaloka " panose="02000504000000020004" pitchFamily="2" charset="0"/>
                <a:cs typeface="Abhaya Libre Medium" panose="02000603000000000000" pitchFamily="2" charset="77"/>
              </a:rPr>
              <a:t>Metode Rata – rata Tertimbang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Vidaloka " panose="02000504000000020004" pitchFamily="2" charset="0"/>
              <a:cs typeface="Abhaya Libre Medium" panose="02000603000000000000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F719D93-2190-7B47-9309-CB2E33164E29}"/>
              </a:ext>
            </a:extLst>
          </p:cNvPr>
          <p:cNvSpPr txBox="1"/>
          <p:nvPr/>
        </p:nvSpPr>
        <p:spPr>
          <a:xfrm>
            <a:off x="4516483" y="2651760"/>
            <a:ext cx="323305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id-ID" sz="2400" dirty="0" smtClean="0">
                <a:latin typeface="Nunito Sans"/>
              </a:rPr>
              <a:t>D</a:t>
            </a:r>
            <a:r>
              <a:rPr lang="en-US" sz="2400" dirty="0" err="1" smtClean="0">
                <a:latin typeface="Nunito Sans"/>
              </a:rPr>
              <a:t>igunakan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apabila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tingkat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harga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bahan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baku</a:t>
            </a:r>
            <a:r>
              <a:rPr lang="en-US" sz="2400" dirty="0" smtClean="0">
                <a:latin typeface="Nunito Sans"/>
              </a:rPr>
              <a:t>, </a:t>
            </a:r>
            <a:r>
              <a:rPr lang="en-US" sz="2400" dirty="0" err="1" smtClean="0">
                <a:latin typeface="Nunito Sans"/>
              </a:rPr>
              <a:t>biaya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konversi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atau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tingkat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persediaan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berfluktuasi</a:t>
            </a:r>
            <a:r>
              <a:rPr lang="en-US" sz="2400" dirty="0" smtClean="0">
                <a:latin typeface="Nunito Sans"/>
              </a:rPr>
              <a:t>. </a:t>
            </a:r>
            <a:r>
              <a:rPr lang="en-US" sz="2400" dirty="0" err="1" smtClean="0">
                <a:latin typeface="Nunito Sans"/>
              </a:rPr>
              <a:t>Metode</a:t>
            </a:r>
            <a:r>
              <a:rPr lang="en-US" sz="2400" dirty="0" smtClean="0">
                <a:latin typeface="Nunito Sans"/>
              </a:rPr>
              <a:t> FIFO </a:t>
            </a:r>
            <a:r>
              <a:rPr lang="en-US" sz="2400" dirty="0" err="1" smtClean="0">
                <a:latin typeface="Nunito Sans"/>
              </a:rPr>
              <a:t>lebih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disukai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untuk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kepentingan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pengendalian</a:t>
            </a:r>
            <a:r>
              <a:rPr lang="en-US" sz="2400" dirty="0" smtClean="0">
                <a:latin typeface="Nunito Sans"/>
              </a:rPr>
              <a:t>, </a:t>
            </a:r>
            <a:r>
              <a:rPr lang="en-US" sz="2400" dirty="0" err="1" smtClean="0">
                <a:latin typeface="Nunito Sans"/>
              </a:rPr>
              <a:t>karena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biaya</a:t>
            </a:r>
            <a:r>
              <a:rPr lang="en-US" sz="2400" dirty="0" smtClean="0">
                <a:latin typeface="Nunito Sans"/>
              </a:rPr>
              <a:t> per unit </a:t>
            </a:r>
            <a:r>
              <a:rPr lang="en-US" sz="2400" dirty="0" err="1" smtClean="0">
                <a:latin typeface="Nunito Sans"/>
              </a:rPr>
              <a:t>untuk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setiap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periode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independen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terhadap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periode</a:t>
            </a:r>
            <a:r>
              <a:rPr lang="en-US" sz="2400" dirty="0" smtClean="0">
                <a:latin typeface="Nunito Sans"/>
              </a:rPr>
              <a:t> </a:t>
            </a:r>
            <a:r>
              <a:rPr lang="en-US" sz="2400" dirty="0" err="1" smtClean="0">
                <a:latin typeface="Nunito Sans"/>
              </a:rPr>
              <a:t>sebelumnya</a:t>
            </a:r>
            <a:r>
              <a:rPr lang="en-US" sz="2000" dirty="0" smtClean="0"/>
              <a:t>.</a:t>
            </a:r>
            <a:r>
              <a:rPr lang="en-US" sz="2000" dirty="0" smtClean="0">
                <a:latin typeface="Nunito Sans" pitchFamily="2" charset="77"/>
                <a:ea typeface="Lato Light" panose="020F0502020204030203" pitchFamily="34" charset="0"/>
                <a:cs typeface="Abhaya Libre" panose="02000603000000000000" pitchFamily="2" charset="77"/>
              </a:rPr>
              <a:t>, </a:t>
            </a:r>
            <a:endParaRPr lang="en-US" sz="2000" dirty="0">
              <a:latin typeface="Nunito Sans" pitchFamily="2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FBF8B30-86C7-B64F-AD22-C06445ED6F3A}"/>
              </a:ext>
            </a:extLst>
          </p:cNvPr>
          <p:cNvSpPr txBox="1"/>
          <p:nvPr/>
        </p:nvSpPr>
        <p:spPr>
          <a:xfrm>
            <a:off x="5319850" y="1933304"/>
            <a:ext cx="1866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accent3">
                    <a:lumMod val="75000"/>
                  </a:schemeClr>
                </a:solidFill>
                <a:latin typeface="Vidaloka " panose="02000504000000020004" pitchFamily="2" charset="0"/>
                <a:cs typeface="Abhaya Libre Medium" panose="02000603000000000000" pitchFamily="2" charset="77"/>
              </a:rPr>
              <a:t>Metode FIFO</a:t>
            </a:r>
          </a:p>
          <a:p>
            <a:pPr algn="ctr"/>
            <a:r>
              <a:rPr lang="id-ID" sz="2400" b="1" dirty="0" smtClean="0">
                <a:solidFill>
                  <a:schemeClr val="accent3">
                    <a:lumMod val="75000"/>
                  </a:schemeClr>
                </a:solidFill>
                <a:latin typeface="Vidaloka " panose="02000504000000020004" pitchFamily="2" charset="0"/>
                <a:cs typeface="Abhaya Libre Medium" panose="02000603000000000000" pitchFamily="2" charset="77"/>
              </a:rPr>
              <a:t>(first In First Out</a:t>
            </a:r>
            <a:r>
              <a:rPr lang="id-ID" sz="2400" dirty="0" smtClean="0">
                <a:solidFill>
                  <a:schemeClr val="tx2"/>
                </a:solidFill>
                <a:latin typeface="Vidaloka " panose="02000504000000020004" pitchFamily="2" charset="0"/>
                <a:cs typeface="Abhaya Libre Medium" panose="02000603000000000000" pitchFamily="2" charset="77"/>
              </a:rPr>
              <a:t>)</a:t>
            </a:r>
            <a:endParaRPr lang="en-US" sz="2400" dirty="0">
              <a:solidFill>
                <a:schemeClr val="tx2"/>
              </a:solidFill>
              <a:latin typeface="Vidaloka " panose="02000504000000020004" pitchFamily="2" charset="0"/>
              <a:cs typeface="Abhaya Libre Medium" panose="02000603000000000000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098734B-BBD6-A643-B754-B942DD7F1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" y="4349932"/>
            <a:ext cx="4318470" cy="250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 rot="10800000" flipV="1">
            <a:off x="744582" y="4560096"/>
            <a:ext cx="24100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Perbedaan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mendasar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diantara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kedua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terutama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berkaitan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perlakuan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terhadap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persediaan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awal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proses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0987" y="805218"/>
          <a:ext cx="7134369" cy="570025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78123"/>
                <a:gridCol w="2378123"/>
                <a:gridCol w="2378123"/>
              </a:tblGrid>
              <a:tr h="393721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METODE</a:t>
                      </a:r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RATA - RATA</a:t>
                      </a:r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MPKP</a:t>
                      </a:r>
                      <a:endParaRPr lang="id-ID" sz="1200" dirty="0"/>
                    </a:p>
                  </a:txBody>
                  <a:tcPr marL="68580" marR="68580"/>
                </a:tc>
              </a:tr>
              <a:tr h="1158214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Deskripsi</a:t>
                      </a:r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 membedakan antara unit selesai dari persediaan barang dalam proses awal dan unit selesai dari unit masuk proses pada periode yang bersangkutan 	</a:t>
                      </a:r>
                    </a:p>
                    <a:p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 dan biaya persediaan barang dalam proses awal dilaporkan terpisah dari unit dan biaya periode yang bersangkutan 	</a:t>
                      </a:r>
                    </a:p>
                    <a:p>
                      <a:endParaRPr lang="id-ID" sz="1200" dirty="0"/>
                    </a:p>
                  </a:txBody>
                  <a:tcPr marL="68580" marR="68580"/>
                </a:tc>
              </a:tr>
              <a:tr h="302250">
                <a:tc gridSpan="3">
                  <a:txBody>
                    <a:bodyPr/>
                    <a:lstStyle/>
                    <a:p>
                      <a:r>
                        <a:rPr lang="id-ID" sz="1200" dirty="0" smtClean="0"/>
                        <a:t>Laporan Biaya Produksi</a:t>
                      </a:r>
                      <a:endParaRPr lang="id-ID" sz="12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93721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1Data Kuantitas</a:t>
                      </a:r>
                      <a:endParaRPr lang="id-ID" sz="1200" dirty="0"/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Prosedurnya sama dalam kedua metode 	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1338381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2. Unit Produksi</a:t>
                      </a:r>
                      <a:r>
                        <a:rPr lang="id-ID" sz="1200" baseline="0" dirty="0" smtClean="0"/>
                        <a:t> Ekivalen</a:t>
                      </a:r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Semua unit selesai selama satu periode dimasukkan ke dalam unit ekuivalen sebesai 100% selesai, berapun tingkat penyelesaian yang sudah dicapai oleh persediaan barang dalam proses awal 	</a:t>
                      </a:r>
                    </a:p>
                    <a:p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Persediaan barang dalam proses awal dimasukkan ke dalam unit ekuivalen sebesar yang diperlukan untuk menyelesaikan unit tersebut pada periode yang bersangkutan 	</a:t>
                      </a:r>
                    </a:p>
                    <a:p>
                      <a:endParaRPr lang="id-ID" sz="1200" dirty="0"/>
                    </a:p>
                  </a:txBody>
                  <a:tcPr marL="68580" marR="68580"/>
                </a:tc>
              </a:tr>
              <a:tr h="1647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Biaya yang harus dipertanggungjawabkan 	</a:t>
                      </a:r>
                    </a:p>
                    <a:p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 persediaan barang dalam proses awal dijumlahkan dengan biaya yang ditambahkan selama periode yang bersangkutan untuk memperoleh “biaya yang harus dipertanggungjawabkan” 	</a:t>
                      </a:r>
                    </a:p>
                    <a:p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 persediaan barang dalam proses awal disendirikan dan tidak dimasukkan dalam perhitungan biaya per unit ekuivalen 	</a:t>
                      </a:r>
                    </a:p>
                    <a:p>
                      <a:endParaRPr lang="id-ID" sz="1200" dirty="0"/>
                    </a:p>
                  </a:txBody>
                  <a:tcPr marL="68580" marR="68580"/>
                </a:tc>
              </a:tr>
              <a:tr h="403001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7590" y="491318"/>
          <a:ext cx="6422409" cy="704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40803"/>
                <a:gridCol w="2140803"/>
                <a:gridCol w="2140803"/>
              </a:tblGrid>
              <a:tr h="4551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Pertanggungjawaban biaya 	</a:t>
                      </a:r>
                    </a:p>
                    <a:p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 yang ditransfer keluar dihitung dengan mengalihkan unit ditransfer dengan biaya per unit ekuivalen (hanya ada satu jumlah biaya per unit ekuivalen) 	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 ditransfer keluar diasumsikan pertama-tama berasal dari persediaan barang dalam proses awal dan kemudian dari unit masuk proses periode yang bersangkutan (terdapat dua jumlah biaya per unit ekuivalen – unit selesai dari persediaan barang dalam proses awal dan unit selesai dari unit masuk proses periode yang bersangkutan) 	</a:t>
                      </a:r>
                    </a:p>
                    <a:p>
                      <a:endParaRPr lang="id-ID" dirty="0"/>
                    </a:p>
                  </a:txBody>
                  <a:tcPr marL="68580" marR="68580"/>
                </a:tc>
              </a:tr>
              <a:tr h="989463">
                <a:tc>
                  <a:txBody>
                    <a:bodyPr/>
                    <a:lstStyle/>
                    <a:p>
                      <a:r>
                        <a:rPr lang="id-ID" dirty="0" smtClean="0"/>
                        <a:t>Keterangan</a:t>
                      </a:r>
                      <a:endParaRPr lang="id-ID" dirty="0"/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MPKP memberikan informasi biaya produk “lebih baik” dibandingkan rata-rata karena lebih mendekati aliran fisik. 	</a:t>
                      </a:r>
                    </a:p>
                    <a:p>
                      <a:endParaRPr lang="id-ID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ngled image of skyscraper from the ground">
            <a:extLst>
              <a:ext uri="{FF2B5EF4-FFF2-40B4-BE49-F238E27FC236}">
                <a16:creationId xmlns:a16="http://schemas.microsoft.com/office/drawing/2014/main" xmlns="" id="{B86473A2-BB16-4117-9FAD-80DAA1012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145414"/>
            <a:ext cx="3510001" cy="6477169"/>
          </a:xfrm>
        </p:spPr>
      </p:pic>
      <p:grpSp>
        <p:nvGrpSpPr>
          <p:cNvPr id="2" name="Group 18" descr="Picture Placeholder">
            <a:extLst>
              <a:ext uri="{FF2B5EF4-FFF2-40B4-BE49-F238E27FC236}">
                <a16:creationId xmlns:a16="http://schemas.microsoft.com/office/drawing/2014/main" xmlns="" id="{BB6BAB5E-56A9-4E78-8778-39484DAF3BCE}"/>
              </a:ext>
            </a:extLst>
          </p:cNvPr>
          <p:cNvGrpSpPr/>
          <p:nvPr/>
        </p:nvGrpSpPr>
        <p:grpSpPr>
          <a:xfrm>
            <a:off x="242999" y="323998"/>
            <a:ext cx="3240000" cy="6120000"/>
            <a:chOff x="180000" y="180000"/>
            <a:chExt cx="4330700" cy="6292683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xmlns="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xmlns="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A067C501-D3C5-44F0-981A-33DA8BDEE4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70000" lnSpcReduction="20000"/>
          </a:bodyPr>
          <a:lstStyle/>
          <a:p>
            <a:endParaRPr lang="en-ZA" noProof="1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F1438D8-4715-4E36-AB12-9B63E931B12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/>
              <a:t>First to Market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EFFB02-E0E1-473C-8DFD-6147A44007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CB0BC8-0F62-4186-A6C6-0B88B01D7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Metode Harga Rata – Rata Tertimbang</a:t>
            </a:r>
            <a:endParaRPr lang="id-ID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3771900" y="953588"/>
            <a:ext cx="5221878" cy="2129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metode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harga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pokok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persediaan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awal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ditambahkan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sekarang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jumlahnya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kemudian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dibagi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unit </a:t>
            </a:r>
            <a:r>
              <a:rPr lang="en-US" dirty="0" err="1" smtClean="0">
                <a:solidFill>
                  <a:schemeClr val="tx1"/>
                </a:solidFill>
              </a:rPr>
              <a:t>ekuivalensi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mendapatkan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pokok</a:t>
            </a:r>
            <a:r>
              <a:rPr lang="en-US" dirty="0" smtClean="0">
                <a:solidFill>
                  <a:schemeClr val="tx1"/>
                </a:solidFill>
              </a:rPr>
              <a:t> rata-rata </a:t>
            </a:r>
            <a:r>
              <a:rPr lang="en-US" dirty="0" err="1" smtClean="0">
                <a:solidFill>
                  <a:schemeClr val="tx1"/>
                </a:solidFill>
              </a:rPr>
              <a:t>tertimbang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Harga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pokok</a:t>
            </a:r>
            <a:r>
              <a:rPr lang="en-US" dirty="0" smtClean="0">
                <a:solidFill>
                  <a:schemeClr val="tx1"/>
                </a:solidFill>
              </a:rPr>
              <a:t> rata-rata </a:t>
            </a:r>
            <a:r>
              <a:rPr lang="en-US" dirty="0" err="1" smtClean="0">
                <a:solidFill>
                  <a:schemeClr val="tx1"/>
                </a:solidFill>
              </a:rPr>
              <a:t>tertimbang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kemudian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menentukan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pokok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jadi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ditransfer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departemen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berikutnya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gudang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mengalikannya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jumlah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kuantitasnya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id-ID" dirty="0" smtClean="0">
              <a:solidFill>
                <a:schemeClr val="tx1"/>
              </a:solidFill>
            </a:endParaRPr>
          </a:p>
          <a:p>
            <a:pPr algn="ctr"/>
            <a:endParaRPr lang="id-ID" dirty="0"/>
          </a:p>
        </p:txBody>
      </p:sp>
      <p:sp>
        <p:nvSpPr>
          <p:cNvPr id="33" name="Rectangle 32"/>
          <p:cNvSpPr/>
          <p:nvPr/>
        </p:nvSpPr>
        <p:spPr>
          <a:xfrm>
            <a:off x="3791495" y="3370218"/>
            <a:ext cx="5182688" cy="275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Contoh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endParaRPr lang="id-ID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PT </a:t>
            </a:r>
            <a:r>
              <a:rPr lang="en-US" b="1" dirty="0" err="1" smtClean="0">
                <a:solidFill>
                  <a:schemeClr val="tx1"/>
                </a:solidFill>
              </a:rPr>
              <a:t>Risa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Rimendi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memproduksi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produknya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melalui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dua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departemen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produksi</a:t>
            </a:r>
            <a:r>
              <a:rPr lang="en-US" b="1" dirty="0" smtClean="0">
                <a:solidFill>
                  <a:schemeClr val="tx1"/>
                </a:solidFill>
              </a:rPr>
              <a:t>. Data </a:t>
            </a:r>
            <a:r>
              <a:rPr lang="en-US" b="1" dirty="0" err="1" smtClean="0">
                <a:solidFill>
                  <a:schemeClr val="tx1"/>
                </a:solidFill>
              </a:rPr>
              <a:t>produksi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biaya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produksi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bulan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januari</a:t>
            </a:r>
            <a:r>
              <a:rPr lang="en-US" b="1" dirty="0" smtClean="0">
                <a:solidFill>
                  <a:schemeClr val="tx1"/>
                </a:solidFill>
              </a:rPr>
              <a:t> 2011 </a:t>
            </a:r>
            <a:r>
              <a:rPr lang="en-US" b="1" dirty="0" err="1" smtClean="0">
                <a:solidFill>
                  <a:schemeClr val="tx1"/>
                </a:solidFill>
              </a:rPr>
              <a:t>di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kedua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departemen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tersebut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disajikan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sebagai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berikut</a:t>
            </a:r>
            <a:r>
              <a:rPr lang="en-US" dirty="0" smtClean="0"/>
              <a:t>:</a:t>
            </a:r>
            <a:endParaRPr lang="id-ID" dirty="0" smtClean="0"/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14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E9834-13DD-4934-8DEA-757679F1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 b="1" dirty="0" smtClean="0"/>
              <a:t>Pt </a:t>
            </a:r>
            <a:r>
              <a:rPr lang="en-US" sz="1800" b="1" dirty="0" err="1" smtClean="0"/>
              <a:t>Risa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Rimendi</a:t>
            </a:r>
            <a:r>
              <a:rPr lang="id-ID" sz="1800" dirty="0" smtClean="0"/>
              <a:t/>
            </a:r>
            <a:br>
              <a:rPr lang="id-ID" sz="1800" dirty="0" smtClean="0"/>
            </a:br>
            <a:r>
              <a:rPr lang="en-US" sz="1800" b="1" dirty="0" smtClean="0"/>
              <a:t>Data </a:t>
            </a:r>
            <a:r>
              <a:rPr lang="en-US" sz="1800" b="1" dirty="0" err="1" smtClean="0"/>
              <a:t>Produksi</a:t>
            </a:r>
            <a:r>
              <a:rPr lang="en-US" sz="1800" b="1" dirty="0" smtClean="0"/>
              <a:t> Dan </a:t>
            </a:r>
            <a:r>
              <a:rPr lang="en-US" sz="1800" b="1" dirty="0" err="1" smtClean="0"/>
              <a:t>Biaya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Produksi</a:t>
            </a:r>
            <a:r>
              <a:rPr lang="id-ID" sz="1800" dirty="0" smtClean="0"/>
              <a:t/>
            </a:r>
            <a:br>
              <a:rPr lang="id-ID" sz="1800" dirty="0" smtClean="0"/>
            </a:br>
            <a:r>
              <a:rPr lang="en-US" sz="1800" b="1" dirty="0" err="1" smtClean="0"/>
              <a:t>Bulan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Januari</a:t>
            </a:r>
            <a:r>
              <a:rPr lang="en-US" sz="1800" b="1" dirty="0" smtClean="0"/>
              <a:t> 2011</a:t>
            </a:r>
            <a:r>
              <a:rPr lang="id-ID" dirty="0" smtClean="0"/>
              <a:t/>
            </a:r>
            <a:br>
              <a:rPr lang="id-ID" dirty="0" smtClean="0"/>
            </a:b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5489D8D-2B09-4DF4-9B58-EED3A0832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flipV="1">
            <a:off x="6960358" y="6694101"/>
            <a:ext cx="1443223" cy="163899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311685-5DDE-48C4-BFB7-16E92D722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63485" y="805216"/>
          <a:ext cx="5493713" cy="583887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31238"/>
                <a:gridCol w="1912150"/>
                <a:gridCol w="1750325"/>
              </a:tblGrid>
              <a:tr h="222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Data </a:t>
                      </a:r>
                      <a:r>
                        <a:rPr lang="en-US" sz="1200" dirty="0" err="1"/>
                        <a:t>Produksi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Dept.1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Dept.2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888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Produk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dalam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proses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awal</a:t>
                      </a:r>
                      <a:r>
                        <a:rPr lang="en-US" sz="1200" dirty="0"/>
                        <a:t> :</a:t>
                      </a:r>
                      <a:endParaRPr lang="id-ID" sz="1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/>
                        <a:t>BBB 100%</a:t>
                      </a:r>
                      <a:r>
                        <a:rPr lang="id-ID" sz="1200" dirty="0"/>
                        <a:t> x </a:t>
                      </a:r>
                      <a:r>
                        <a:rPr lang="en-US" sz="1200" dirty="0"/>
                        <a:t>B</a:t>
                      </a:r>
                      <a:r>
                        <a:rPr lang="id-ID" sz="1200" dirty="0"/>
                        <a:t>T</a:t>
                      </a:r>
                      <a:r>
                        <a:rPr lang="en-US" sz="1200" dirty="0"/>
                        <a:t>K 40%</a:t>
                      </a:r>
                      <a:endParaRPr lang="id-ID" sz="1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/>
                        <a:t>BTK 20%; BOP 60%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4000 kg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6000kg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44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Dimasukan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dalam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proses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bulan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ini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40.000 kg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51435" marR="51435" marT="0" marB="0"/>
                </a:tc>
              </a:tr>
              <a:tr h="444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Unit yang di transfer ke Dept.2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35.000kg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51435" marR="51435" marT="0" marB="0"/>
                </a:tc>
              </a:tr>
              <a:tr h="444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Unit yang diterima dari Dept.1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35.000kg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44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Produk jadi yang ditransfer ke gudang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38.000kg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888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Produk dalam proses akhir</a:t>
                      </a:r>
                      <a:endParaRPr lang="id-ID" sz="11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BBB 100%; B</a:t>
                      </a:r>
                      <a:r>
                        <a:rPr lang="id-ID" sz="1200"/>
                        <a:t>T</a:t>
                      </a:r>
                      <a:r>
                        <a:rPr lang="en-US" sz="1200"/>
                        <a:t>K 70%</a:t>
                      </a:r>
                      <a:endParaRPr lang="id-ID" sz="11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BTK 40%; BOP 80%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/>
                        <a:t>9000 kg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3000 kg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2210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Harga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pokok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produk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dalam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proses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awal</a:t>
                      </a:r>
                      <a:r>
                        <a:rPr lang="en-US" sz="1200" dirty="0"/>
                        <a:t>: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2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Harga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pokok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51435" marR="51435" marT="0" marB="0"/>
                </a:tc>
              </a:tr>
              <a:tr h="22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Biaya bahan baku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Rp1.800.000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dirty="0"/>
                        <a:t>Rp11.150.000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2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Biaya tenaga kerja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Rp1.200.000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/>
                        <a:t>Rp1.152.000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2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Biaya overhead pabrik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Rp1.920.000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/>
                        <a:t>Rp4.140.000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341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Biaya Produksi: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100" dirty="0"/>
                        <a:t> 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Biaya bahan baku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Rp20.200.000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dirty="0"/>
                        <a:t>Rp.77.000.000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2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Biaya tenaga kerja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Rp29.775.000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/>
                        <a:t>Rp37.068.000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2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Biaya overhead pabrik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Rp.37.315.000</a:t>
                      </a: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/>
                        <a:t>Rp44.340.000</a:t>
                      </a: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8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997</Words>
  <Application>Microsoft Office PowerPoint</Application>
  <PresentationFormat>On-screen Show (4:3)</PresentationFormat>
  <Paragraphs>187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Biaya Proses Persediaan Unit Dalam Proses Awal </vt:lpstr>
      <vt:lpstr>Persediaan Awal Barang dalam Proses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Harga Rata – Rata Tertimbang</vt:lpstr>
      <vt:lpstr>Pt Risa Rimendi Data Produksi Dan Biaya Produksi Bulan Januari 2011 </vt:lpstr>
      <vt:lpstr>Metode Harga Pokok Rata-Rata Tertimbang Departemen Pertama</vt:lpstr>
      <vt:lpstr>PowerPoint Presentation</vt:lpstr>
      <vt:lpstr>Metode Harga Pokok Rata-Rata Tertimbang Deptartemen Setelah Departemen Pertama </vt:lpstr>
      <vt:lpstr>Metode FIFO atau MPKP (Masuk Pertama Keluar Pertama)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Acer</cp:lastModifiedBy>
  <cp:revision>14</cp:revision>
  <dcterms:created xsi:type="dcterms:W3CDTF">2019-03-14T14:22:24Z</dcterms:created>
  <dcterms:modified xsi:type="dcterms:W3CDTF">2019-07-29T02:25:38Z</dcterms:modified>
</cp:coreProperties>
</file>