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B5A2EC-798A-4642-8375-C7C98A846BF7}" type="datetimeFigureOut">
              <a:rPr lang="id-ID" smtClean="0"/>
              <a:t>03/12/2017</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0AADEF-8B3E-4369-9339-783A4E371BBF}" type="slidenum">
              <a:rPr lang="id-ID" smtClean="0"/>
              <a:t>‹#›</a:t>
            </a:fld>
            <a:endParaRPr lang="id-ID"/>
          </a:p>
        </p:txBody>
      </p:sp>
    </p:spTree>
    <p:extLst>
      <p:ext uri="{BB962C8B-B14F-4D97-AF65-F5344CB8AC3E}">
        <p14:creationId xmlns:p14="http://schemas.microsoft.com/office/powerpoint/2010/main" val="17220170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430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4958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80587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9308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385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2912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104359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234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061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0673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627445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009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36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306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80232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974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368369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4800" dirty="0" smtClean="0">
                <a:solidFill>
                  <a:schemeClr val="tx1"/>
                </a:solidFill>
              </a:rPr>
              <a:t>PERANAN PEKERJA DAN ORGANISASI PENGELOLAAN PENGEMBANGAN MASYARAKAT</a:t>
            </a:r>
            <a:endParaRPr lang="id-ID" sz="4800" dirty="0">
              <a:solidFill>
                <a:schemeClr val="tx1"/>
              </a:solidFill>
            </a:endParaRPr>
          </a:p>
        </p:txBody>
      </p:sp>
      <p:sp>
        <p:nvSpPr>
          <p:cNvPr id="3" name="Subtitle 2"/>
          <p:cNvSpPr>
            <a:spLocks noGrp="1"/>
          </p:cNvSpPr>
          <p:nvPr>
            <p:ph type="subTitle" idx="1"/>
          </p:nvPr>
        </p:nvSpPr>
        <p:spPr/>
        <p:txBody>
          <a:bodyPr/>
          <a:lstStyle/>
          <a:p>
            <a:r>
              <a:rPr lang="id-ID" dirty="0" smtClean="0"/>
              <a:t>OLEH: DRA, HJ FATMAWATY HARAHAP, MAP</a:t>
            </a:r>
            <a:endParaRPr lang="id-ID" dirty="0"/>
          </a:p>
        </p:txBody>
      </p:sp>
    </p:spTree>
    <p:extLst>
      <p:ext uri="{BB962C8B-B14F-4D97-AF65-F5344CB8AC3E}">
        <p14:creationId xmlns:p14="http://schemas.microsoft.com/office/powerpoint/2010/main" val="4039578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tx1"/>
                </a:solidFill>
              </a:rPr>
              <a:t>KETRAMPILAN INTI PEKERJA COMMUNITY DEVELOPMENT</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smtClean="0"/>
              <a:t>8. MENGGALI DAN BERBAGI PENGALAMAN</a:t>
            </a:r>
          </a:p>
          <a:p>
            <a:pPr marL="0" indent="0">
              <a:buNone/>
            </a:pPr>
            <a:r>
              <a:rPr lang="id-ID" dirty="0" smtClean="0"/>
              <a:t>PEKERJA PENGEMBANGAN MASYARAKAT MAMPU MENGGALI PENGALAMAN ANGGOTA KOMUNITAS DAN MEMBAGI PENGALAMAN PRIBADI KEPADA ANGGOTA KOMUNITAS</a:t>
            </a:r>
            <a:br>
              <a:rPr lang="id-ID" dirty="0" smtClean="0"/>
            </a:br>
            <a:endParaRPr lang="id-ID" dirty="0" smtClean="0"/>
          </a:p>
          <a:p>
            <a:pPr marL="0" indent="0">
              <a:buNone/>
            </a:pPr>
            <a:r>
              <a:rPr lang="id-ID" dirty="0" smtClean="0"/>
              <a:t>9. MERUMUSKAN GAGASAN GAGASAN</a:t>
            </a:r>
          </a:p>
          <a:p>
            <a:pPr marL="0" indent="0">
              <a:buNone/>
            </a:pPr>
            <a:r>
              <a:rPr lang="id-ID" dirty="0" smtClean="0"/>
              <a:t>PEKERJA PENGEMBANGAN MASYARAKAT MAMPU MENCARI GAGASAN-GAGASAN DARI ANGGOTA KOMUNITAS YANG KEMUDIAN DIRUMUSKAN MENJADI SUATU GAGASAN UTUH PROGRAM PENGEMBANGAN MASYARAKAT</a:t>
            </a:r>
          </a:p>
          <a:p>
            <a:pPr marL="0" indent="0">
              <a:buNone/>
            </a:pPr>
            <a:r>
              <a:rPr lang="id-ID" dirty="0" smtClean="0"/>
              <a:t>10. MENGELOLA KEGIATAN</a:t>
            </a:r>
          </a:p>
          <a:p>
            <a:pPr marL="0" indent="0" algn="just">
              <a:buNone/>
            </a:pPr>
            <a:r>
              <a:rPr lang="id-ID" dirty="0" smtClean="0"/>
              <a:t>PEKERJA PENGEMBANGAN MASYARAKAT MAMPU MENGELOLA KEGIATAN ANGGOTA  KOMUNITAS DAN MEMBANTU MEREKA DALAM BERORGANISASI SEHINGGA MENGHASILKAN MANAJEMEN DAN ORGANISASI YANG EFEKTIF</a:t>
            </a:r>
          </a:p>
        </p:txBody>
      </p:sp>
    </p:spTree>
    <p:extLst>
      <p:ext uri="{BB962C8B-B14F-4D97-AF65-F5344CB8AC3E}">
        <p14:creationId xmlns:p14="http://schemas.microsoft.com/office/powerpoint/2010/main" val="327960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solidFill>
                  <a:schemeClr val="tx1"/>
                </a:solidFill>
              </a:rPr>
              <a:t>PERAN PEKERJA PENGEMBANGAN KOMUNITAS DILAPANGAN</a:t>
            </a:r>
            <a:endParaRPr lang="id-ID"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id-ID" dirty="0" smtClean="0"/>
              <a:t>PERAN PERTAMA:</a:t>
            </a:r>
          </a:p>
          <a:p>
            <a:pPr marL="0" indent="0" algn="just">
              <a:buNone/>
            </a:pPr>
            <a:r>
              <a:rPr lang="id-ID" dirty="0" smtClean="0"/>
              <a:t>PEKERJA PENGEMBANGAN KOMUNITAS HARUS BISA MENYATU DALAM PENGORGANISASIAN KOMUNITAS, BERUSAHA MELEBUR DIRINYA DALAM KOMUNITAS UNTUK MENGETAHUI BUDAYA, EKONOMI, PEMIMPIN, SEJARAH DAN GAYA KEHIDUPAN KOMUNITAS TERSEBUT</a:t>
            </a:r>
          </a:p>
          <a:p>
            <a:pPr marL="0" indent="0" algn="just">
              <a:buNone/>
            </a:pPr>
            <a:r>
              <a:rPr lang="id-ID" dirty="0" smtClean="0"/>
              <a:t>PERAN KEDUA:</a:t>
            </a:r>
          </a:p>
          <a:p>
            <a:pPr marL="0" indent="0" algn="just">
              <a:buNone/>
            </a:pPr>
            <a:r>
              <a:rPr lang="id-ID" dirty="0" smtClean="0"/>
              <a:t>PEKERJA PENGEMBANGAN KOMUNITAS MELAKSANAKAN PENGKAJIAN SOSIAL (SOCIAL INQUIRY) YAITU SUATU  PROSES YANG SISTEMATIS UNTUK MENCARI MASALAH-MASALAH DISEKELILING KOMUNITAS</a:t>
            </a:r>
          </a:p>
          <a:p>
            <a:pPr marL="0" indent="0" algn="just">
              <a:buNone/>
            </a:pPr>
            <a:r>
              <a:rPr lang="id-ID" dirty="0" smtClean="0"/>
              <a:t>PERAN KETIGA</a:t>
            </a:r>
          </a:p>
          <a:p>
            <a:pPr marL="0" indent="0" algn="just">
              <a:buNone/>
            </a:pPr>
            <a:r>
              <a:rPr lang="id-ID" dirty="0" smtClean="0"/>
              <a:t>TINDAKAN YANG DIAMBIL ATAS SEBUAH MASALAH PADA SETIAP TAHAPAN KERJA OLEH PENGEMBANG KOMUNITAS HARUS BISA MENARIK MINAT WARGA KOMUNITAS LAINNYA UNTUK IKUT BERGABUNG</a:t>
            </a:r>
            <a:endParaRPr lang="id-ID" dirty="0"/>
          </a:p>
        </p:txBody>
      </p:sp>
    </p:spTree>
    <p:extLst>
      <p:ext uri="{BB962C8B-B14F-4D97-AF65-F5344CB8AC3E}">
        <p14:creationId xmlns:p14="http://schemas.microsoft.com/office/powerpoint/2010/main" val="4153975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tx1"/>
                </a:solidFill>
              </a:rPr>
              <a:t>KETRAMPILAN INTI PEKERJA COMMUNITY DEVELOPMENT</a:t>
            </a:r>
            <a:endParaRPr lang="id-ID" dirty="0"/>
          </a:p>
        </p:txBody>
      </p:sp>
      <p:sp>
        <p:nvSpPr>
          <p:cNvPr id="3" name="Content Placeholder 2"/>
          <p:cNvSpPr>
            <a:spLocks noGrp="1"/>
          </p:cNvSpPr>
          <p:nvPr>
            <p:ph idx="1"/>
          </p:nvPr>
        </p:nvSpPr>
        <p:spPr/>
        <p:txBody>
          <a:bodyPr>
            <a:normAutofit lnSpcReduction="10000"/>
          </a:bodyPr>
          <a:lstStyle/>
          <a:p>
            <a:pPr marL="0" indent="0" algn="just">
              <a:buNone/>
            </a:pPr>
            <a:r>
              <a:rPr lang="id-ID" dirty="0" smtClean="0">
                <a:solidFill>
                  <a:schemeClr val="tx1"/>
                </a:solidFill>
              </a:rPr>
              <a:t>PERAN KEEMPAT</a:t>
            </a:r>
          </a:p>
          <a:p>
            <a:pPr marL="0" indent="0" algn="just">
              <a:buNone/>
            </a:pPr>
            <a:r>
              <a:rPr lang="id-ID" dirty="0" smtClean="0">
                <a:solidFill>
                  <a:schemeClr val="tx1"/>
                </a:solidFill>
              </a:rPr>
              <a:t>PEKERJA PENGEMBANGAN KOMUNITAS BISA MENCIPTAKAN LANDASAN KERJA UNTUK MENGGERAKKAN KOMUNITAS BERDASARKAN HUBUNGAN WARGA KOMUNITAS UNTUK MELAKUKAN SESUATU TERHADAP PERSOALAN APA SAJA YANG DIPILIH</a:t>
            </a:r>
          </a:p>
          <a:p>
            <a:pPr marL="0" indent="0" algn="just">
              <a:buNone/>
            </a:pPr>
            <a:r>
              <a:rPr lang="id-ID" dirty="0" smtClean="0">
                <a:solidFill>
                  <a:schemeClr val="tx1"/>
                </a:solidFill>
              </a:rPr>
              <a:t>PERAN KELIMA</a:t>
            </a:r>
          </a:p>
          <a:p>
            <a:pPr marL="0" indent="0" algn="just">
              <a:buNone/>
            </a:pPr>
            <a:r>
              <a:rPr lang="id-ID" dirty="0" smtClean="0">
                <a:solidFill>
                  <a:schemeClr val="tx1"/>
                </a:solidFill>
              </a:rPr>
              <a:t>PEKERJA KOMUNITAS ADALAH MEMFASILITASI MUSYAWARAH. DENGAN MUSYAWARAH KOMUNITAS MENGESAHKAN SECARA BERSAMA-SAMA APA YANG MENJADI KEPUTUSAN MUSYAWARAH</a:t>
            </a:r>
          </a:p>
          <a:p>
            <a:pPr marL="0" indent="0" algn="just">
              <a:buNone/>
            </a:pPr>
            <a:r>
              <a:rPr lang="id-ID" dirty="0" smtClean="0">
                <a:solidFill>
                  <a:schemeClr val="tx1"/>
                </a:solidFill>
              </a:rPr>
              <a:t>PERAN KEENAM</a:t>
            </a:r>
          </a:p>
          <a:p>
            <a:pPr marL="0" indent="0" algn="just">
              <a:buNone/>
            </a:pPr>
            <a:r>
              <a:rPr lang="id-ID" dirty="0" smtClean="0">
                <a:solidFill>
                  <a:schemeClr val="tx1"/>
                </a:solidFill>
              </a:rPr>
              <a:t>PEKERJA KOMUNITAS ADALAH MEMBANGUN SIMULASI DALAM BENTUK “BERMAIN PERAN”, BERMAIN PERAN BERARTI MEMERANKANSUATU MUSYAWARAH YANG MUNGKIN TERJADI ANTARA PIMPINAN KOMUNITAS DENGAN WAKIL PEMERINTAH</a:t>
            </a:r>
            <a:endParaRPr lang="id-ID" dirty="0">
              <a:solidFill>
                <a:schemeClr val="tx1"/>
              </a:solidFill>
            </a:endParaRPr>
          </a:p>
        </p:txBody>
      </p:sp>
    </p:spTree>
    <p:extLst>
      <p:ext uri="{BB962C8B-B14F-4D97-AF65-F5344CB8AC3E}">
        <p14:creationId xmlns:p14="http://schemas.microsoft.com/office/powerpoint/2010/main" val="280412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tx1"/>
                </a:solidFill>
              </a:rPr>
              <a:t>KETRAMPILAN INTI PEKERJA COMMUNITY DEVELOPMENT</a:t>
            </a:r>
            <a:endParaRPr lang="id-ID" dirty="0"/>
          </a:p>
        </p:txBody>
      </p:sp>
      <p:sp>
        <p:nvSpPr>
          <p:cNvPr id="3" name="Content Placeholder 2"/>
          <p:cNvSpPr>
            <a:spLocks noGrp="1"/>
          </p:cNvSpPr>
          <p:nvPr>
            <p:ph idx="1"/>
          </p:nvPr>
        </p:nvSpPr>
        <p:spPr/>
        <p:txBody>
          <a:bodyPr/>
          <a:lstStyle/>
          <a:p>
            <a:pPr marL="0" indent="0">
              <a:buNone/>
            </a:pPr>
            <a:r>
              <a:rPr lang="id-ID" dirty="0" smtClean="0"/>
              <a:t>PERAN KETUJUH:</a:t>
            </a:r>
          </a:p>
          <a:p>
            <a:pPr marL="0" indent="0">
              <a:buNone/>
            </a:pPr>
            <a:r>
              <a:rPr lang="id-ID" dirty="0" smtClean="0"/>
              <a:t>PEKERJA PENGEMBANGAN KOMUNITAS ADALAH MEMBANGUN AKTIFITAS BERSAMA WARGA KOMUNITAS DALAM BENTUK AKSI KOMUNITAS. AKSI KOMUNITAS MERUPAKAN PENGALAMAN SESUNGGUHNYA</a:t>
            </a:r>
            <a:endParaRPr lang="id-ID" dirty="0"/>
          </a:p>
        </p:txBody>
      </p:sp>
    </p:spTree>
    <p:extLst>
      <p:ext uri="{BB962C8B-B14F-4D97-AF65-F5344CB8AC3E}">
        <p14:creationId xmlns:p14="http://schemas.microsoft.com/office/powerpoint/2010/main" val="2120952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SEKIAN</a:t>
            </a:r>
            <a:endParaRPr lang="id-ID" dirty="0"/>
          </a:p>
        </p:txBody>
      </p:sp>
      <p:sp>
        <p:nvSpPr>
          <p:cNvPr id="5" name="Subtitle 4"/>
          <p:cNvSpPr>
            <a:spLocks noGrp="1"/>
          </p:cNvSpPr>
          <p:nvPr>
            <p:ph type="subTitle" idx="1"/>
          </p:nvPr>
        </p:nvSpPr>
        <p:spPr/>
        <p:txBody>
          <a:bodyPr/>
          <a:lstStyle/>
          <a:p>
            <a:r>
              <a:rPr lang="id-ID" smtClean="0"/>
              <a:t>TERIMA KASIH</a:t>
            </a:r>
            <a:endParaRPr lang="id-ID" dirty="0"/>
          </a:p>
        </p:txBody>
      </p:sp>
    </p:spTree>
    <p:extLst>
      <p:ext uri="{BB962C8B-B14F-4D97-AF65-F5344CB8AC3E}">
        <p14:creationId xmlns:p14="http://schemas.microsoft.com/office/powerpoint/2010/main" val="348824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POKOK BAHASAN</a:t>
            </a:r>
            <a:endParaRPr lang="id-ID" dirty="0">
              <a:solidFill>
                <a:schemeClr val="tx1"/>
              </a:solidFill>
            </a:endParaRPr>
          </a:p>
        </p:txBody>
      </p:sp>
      <p:sp>
        <p:nvSpPr>
          <p:cNvPr id="3" name="Content Placeholder 2"/>
          <p:cNvSpPr>
            <a:spLocks noGrp="1"/>
          </p:cNvSpPr>
          <p:nvPr>
            <p:ph idx="1"/>
          </p:nvPr>
        </p:nvSpPr>
        <p:spPr/>
        <p:txBody>
          <a:bodyPr/>
          <a:lstStyle/>
          <a:p>
            <a:pPr>
              <a:buAutoNum type="arabicPeriod"/>
            </a:pPr>
            <a:r>
              <a:rPr lang="id-ID" dirty="0" smtClean="0"/>
              <a:t>PENDAHULUAN</a:t>
            </a:r>
          </a:p>
          <a:p>
            <a:pPr>
              <a:buAutoNum type="arabicPeriod"/>
            </a:pPr>
            <a:r>
              <a:rPr lang="id-ID" dirty="0" smtClean="0"/>
              <a:t>FACILITATIVE ROLES (FASILITATOR)</a:t>
            </a:r>
          </a:p>
          <a:p>
            <a:pPr>
              <a:buAutoNum type="arabicPeriod"/>
            </a:pPr>
            <a:r>
              <a:rPr lang="id-ID" dirty="0" smtClean="0"/>
              <a:t>EDUCATIONAL RULES (PENDIDIK)</a:t>
            </a:r>
          </a:p>
          <a:p>
            <a:pPr>
              <a:buAutoNum type="arabicPeriod"/>
            </a:pPr>
            <a:r>
              <a:rPr lang="id-ID" dirty="0" smtClean="0"/>
              <a:t>REPRESENTATIONAL ROLES (WAKIL)</a:t>
            </a:r>
          </a:p>
          <a:p>
            <a:pPr>
              <a:buAutoNum type="arabicPeriod"/>
            </a:pPr>
            <a:r>
              <a:rPr lang="id-ID" dirty="0" smtClean="0"/>
              <a:t>TECHNICAL ROLES (TEHNIK)</a:t>
            </a:r>
          </a:p>
          <a:p>
            <a:pPr>
              <a:buAutoNum type="arabicPeriod"/>
            </a:pPr>
            <a:r>
              <a:rPr lang="id-ID" dirty="0" smtClean="0"/>
              <a:t>KETRAMPILAN INTI PEKERJA COMMUNITY DEVELOPMENT</a:t>
            </a:r>
          </a:p>
          <a:p>
            <a:pPr>
              <a:buAutoNum type="arabicPeriod"/>
            </a:pPr>
            <a:r>
              <a:rPr lang="id-ID" dirty="0" smtClean="0"/>
              <a:t>PERAN PEKERJA DAN PENGEMBANGAN KOMUNITAS DILAPANGAN</a:t>
            </a:r>
          </a:p>
          <a:p>
            <a:pPr>
              <a:buAutoNum type="arabicPeriod"/>
            </a:pPr>
            <a:r>
              <a:rPr lang="id-ID" dirty="0" smtClean="0"/>
              <a:t>TIPE-TIPE PROGRAM PENGEMBANGAN MASYARAKAT</a:t>
            </a:r>
          </a:p>
          <a:p>
            <a:pPr>
              <a:buAutoNum type="arabicPeriod"/>
            </a:pPr>
            <a:endParaRPr lang="id-ID" dirty="0"/>
          </a:p>
        </p:txBody>
      </p:sp>
    </p:spTree>
    <p:extLst>
      <p:ext uri="{BB962C8B-B14F-4D97-AF65-F5344CB8AC3E}">
        <p14:creationId xmlns:p14="http://schemas.microsoft.com/office/powerpoint/2010/main" val="1442866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PENDAHULUAN DAN FACILITATIVE ROLES</a:t>
            </a:r>
            <a:endParaRPr lang="id-ID"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lgn="just">
              <a:buNone/>
            </a:pPr>
            <a:r>
              <a:rPr lang="id-ID" dirty="0" smtClean="0">
                <a:solidFill>
                  <a:schemeClr val="tx1"/>
                </a:solidFill>
              </a:rPr>
              <a:t>ADA BEBERAPA PERANAN YANG DILAKUKAN OLEH PEKERJA PENGEMBANGAN MASYARAKAT DALAM SUATU DIMENSI WAKTU TERTENTU. SEORANG PEKERJA PENGEMBANGAN MASYARAKAT DAPAT BERPERAN SEBAGAI </a:t>
            </a:r>
          </a:p>
          <a:p>
            <a:pPr marL="0" indent="0" algn="just">
              <a:buNone/>
            </a:pPr>
            <a:r>
              <a:rPr lang="id-ID" dirty="0" smtClean="0">
                <a:solidFill>
                  <a:schemeClr val="tx1"/>
                </a:solidFill>
              </a:rPr>
              <a:t>FACILITATIVE ROLES</a:t>
            </a:r>
          </a:p>
          <a:p>
            <a:pPr marL="0" indent="0" algn="just">
              <a:buNone/>
            </a:pPr>
            <a:r>
              <a:rPr lang="id-ID" dirty="0" smtClean="0">
                <a:solidFill>
                  <a:schemeClr val="tx1"/>
                </a:solidFill>
              </a:rPr>
              <a:t>PERANAN PEKERJA PENGEMBANGAN MASYARAKAT SEBAGAI FASILITATOR YAITU ORANG YANG MAMPU MEMBANTU ANGGOTA KOMUNITAS AGAR MEREKA BERPARTISIPASI DALAM PROGRAM PENGEMBANGAN MASYARAKAT, MEMBERIKAN INSPIRASI, SEMANGAT, RANSANGAN, INISIATIF DAN MOTIVASI. PEKERJA PENGEMBANGAN MASYARAKAT MAMPU MENDENGAR DAN MEMAHAMI ASPIRASI ANGGOTA KOMUNITAS, BERSIKAP NETRAL, MAMPU BERNEGOSIASI, MEMBERIKAN DUKUNGAN KEPADA ORANG-ORANG YANG TERLIBAT DALAM STRUKTUR DAN KEGIATAN KOMUNITAS (SUPORTER), MAMPU MEMANFAATKAN SUMBERDAYA DAN KEAHLIAN YANG ADA DALAM SUATU KOMUNITAS</a:t>
            </a:r>
            <a:endParaRPr lang="id-ID" dirty="0">
              <a:solidFill>
                <a:schemeClr val="tx1"/>
              </a:solidFill>
            </a:endParaRPr>
          </a:p>
        </p:txBody>
      </p:sp>
    </p:spTree>
    <p:extLst>
      <p:ext uri="{BB962C8B-B14F-4D97-AF65-F5344CB8AC3E}">
        <p14:creationId xmlns:p14="http://schemas.microsoft.com/office/powerpoint/2010/main" val="3693886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solidFill>
                  <a:schemeClr val="tx1"/>
                </a:solidFill>
              </a:rPr>
              <a:t>EDUCATIONAL ROLES (PENDIDIK)</a:t>
            </a:r>
            <a:endParaRPr lang="id-ID" dirty="0">
              <a:solidFill>
                <a:schemeClr val="tx1"/>
              </a:solidFill>
            </a:endParaRPr>
          </a:p>
        </p:txBody>
      </p:sp>
      <p:sp>
        <p:nvSpPr>
          <p:cNvPr id="3" name="Content Placeholder 2"/>
          <p:cNvSpPr>
            <a:spLocks noGrp="1"/>
          </p:cNvSpPr>
          <p:nvPr>
            <p:ph idx="1"/>
          </p:nvPr>
        </p:nvSpPr>
        <p:spPr/>
        <p:txBody>
          <a:bodyPr/>
          <a:lstStyle/>
          <a:p>
            <a:pPr marL="0" indent="0" algn="just">
              <a:buNone/>
            </a:pPr>
            <a:r>
              <a:rPr lang="id-ID" dirty="0" smtClean="0"/>
              <a:t>PENGEMBANGAN MASYARAKAT ADALAH SUATU PROSES BELAJAR YANG TERUS MENERUS YANG BERUSAHA MENUMBUHKAN KESADARAN, MENYAMPAIKAN INFORMASI KEPADA ANGGOTA KOMUNITAS, MENCIPTAKAN DINAMIKA DALAM SUATU KOMUNITAS, MEMBERIKAN PELATIHAN BERDASARKAN TOPIK YANG SESUAI DENGAN KEBUTUHAN ANGGOTA KOMUNITAS</a:t>
            </a:r>
            <a:endParaRPr lang="id-ID" dirty="0"/>
          </a:p>
        </p:txBody>
      </p:sp>
    </p:spTree>
    <p:extLst>
      <p:ext uri="{BB962C8B-B14F-4D97-AF65-F5344CB8AC3E}">
        <p14:creationId xmlns:p14="http://schemas.microsoft.com/office/powerpoint/2010/main" val="60041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solidFill>
                  <a:schemeClr val="tx1"/>
                </a:solidFill>
              </a:rPr>
              <a:t>REPRESENTATIONAL ROLES (WAKIL) ATAU UTUSAN</a:t>
            </a:r>
            <a:endParaRPr lang="id-ID" dirty="0">
              <a:solidFill>
                <a:schemeClr val="tx1"/>
              </a:solidFill>
            </a:endParaRPr>
          </a:p>
        </p:txBody>
      </p:sp>
      <p:sp>
        <p:nvSpPr>
          <p:cNvPr id="3" name="Content Placeholder 2"/>
          <p:cNvSpPr>
            <a:spLocks noGrp="1"/>
          </p:cNvSpPr>
          <p:nvPr>
            <p:ph idx="1"/>
          </p:nvPr>
        </p:nvSpPr>
        <p:spPr/>
        <p:txBody>
          <a:bodyPr/>
          <a:lstStyle/>
          <a:p>
            <a:pPr marL="0" indent="0" algn="just">
              <a:buNone/>
            </a:pPr>
            <a:r>
              <a:rPr lang="id-ID" dirty="0" smtClean="0"/>
              <a:t>PERANAN INI BERKAITAN DENGAN INTERAKSI PEKERJA PENGEMBANGAN MASYARAKAT DENGAN LEMBAGA-LEMBAGA EKSTERNAL YANG MEMBERI KEUNTUNGAN  PADA KOMUNITAS MELALUI PENGGUNAAN MEDIA, HUBUNGAN MASYARAKAT, JARINGAN ANTARA PEKERJA PENGEMBANGAN MASYARAKAT DAN SHARING PENGALAMAN DAN PENGETAHUAN BAIK SECARA FORMAL MAUPUN INFORMAL ANTARA PEKERJA DAN ANGGOTA PENGEMBANGAN MASYARAKAT</a:t>
            </a:r>
            <a:endParaRPr lang="id-ID" dirty="0"/>
          </a:p>
        </p:txBody>
      </p:sp>
    </p:spTree>
    <p:extLst>
      <p:ext uri="{BB962C8B-B14F-4D97-AF65-F5344CB8AC3E}">
        <p14:creationId xmlns:p14="http://schemas.microsoft.com/office/powerpoint/2010/main" val="3026476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solidFill>
                  <a:schemeClr val="tx1"/>
                </a:solidFill>
              </a:rPr>
              <a:t>TECHNICAL ROLES (TEHNIK)</a:t>
            </a:r>
            <a:endParaRPr lang="id-ID" dirty="0">
              <a:solidFill>
                <a:schemeClr val="tx1"/>
              </a:solidFill>
            </a:endParaRPr>
          </a:p>
        </p:txBody>
      </p:sp>
      <p:sp>
        <p:nvSpPr>
          <p:cNvPr id="3" name="Content Placeholder 2"/>
          <p:cNvSpPr>
            <a:spLocks noGrp="1"/>
          </p:cNvSpPr>
          <p:nvPr>
            <p:ph idx="1"/>
          </p:nvPr>
        </p:nvSpPr>
        <p:spPr/>
        <p:txBody>
          <a:bodyPr/>
          <a:lstStyle/>
          <a:p>
            <a:pPr marL="0" indent="0" algn="just">
              <a:buNone/>
            </a:pPr>
            <a:r>
              <a:rPr lang="id-ID" dirty="0" smtClean="0"/>
              <a:t>DALAM PROSES PENGEMBANGAN MASYARAKAT PERLU MELIBATKAN KEAHLIAN DAN TEKNIK-TEKNIK TERUTAMA UNTUK MELAKUKAN KEBUTUHAN-KEBUTUHAN ASESMENT SEPERTI : PENGUASAAN METODE PENELITIAN, PENGUASAAN KOMPUTER, KEMAMPUAN MENYAMPAIKAN INFORMASI DAN DATA, KEMAMPUAN MENGELOLA PROGRAM DAN PENGAWASAN KEUANGAN PROGRAM PENGEMBANGAN MASYARAKAT</a:t>
            </a:r>
            <a:endParaRPr lang="id-ID" dirty="0"/>
          </a:p>
        </p:txBody>
      </p:sp>
    </p:spTree>
    <p:extLst>
      <p:ext uri="{BB962C8B-B14F-4D97-AF65-F5344CB8AC3E}">
        <p14:creationId xmlns:p14="http://schemas.microsoft.com/office/powerpoint/2010/main" val="359332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solidFill>
                  <a:schemeClr val="tx1"/>
                </a:solidFill>
              </a:rPr>
              <a:t>KETRAMPILAN INTI PEKERJA COMMUNITY DEVELOPMENT</a:t>
            </a:r>
            <a:endParaRPr lang="id-ID" dirty="0">
              <a:solidFill>
                <a:schemeClr val="tx1"/>
              </a:solidFill>
            </a:endParaRPr>
          </a:p>
        </p:txBody>
      </p:sp>
      <p:sp>
        <p:nvSpPr>
          <p:cNvPr id="3" name="Content Placeholder 2"/>
          <p:cNvSpPr>
            <a:spLocks noGrp="1"/>
          </p:cNvSpPr>
          <p:nvPr>
            <p:ph idx="1"/>
          </p:nvPr>
        </p:nvSpPr>
        <p:spPr/>
        <p:txBody>
          <a:bodyPr>
            <a:normAutofit/>
          </a:bodyPr>
          <a:lstStyle/>
          <a:p>
            <a:pPr marL="0" indent="0" algn="just">
              <a:buNone/>
            </a:pPr>
            <a:r>
              <a:rPr lang="id-ID" dirty="0" smtClean="0">
                <a:solidFill>
                  <a:schemeClr val="tx1"/>
                </a:solidFill>
              </a:rPr>
              <a:t>DENGAN BERAGAMNYA PERANAN DAN PENGALAMAN PEKERJA PENGEMBANGAN MASYARAKAT DI LAPANGAN, MAKA DAPAT DIRUMUSKAN BEBERAPA KETRAMPILAN PENTING (KETRAMPILAN INTI) YANG PERLU DIMILIKI OLEH PEKERJA PENGEMBANGAN MASYARAKAT YAITU:</a:t>
            </a:r>
          </a:p>
          <a:p>
            <a:pPr algn="just">
              <a:buAutoNum type="arabicPeriod"/>
            </a:pPr>
            <a:r>
              <a:rPr lang="id-ID" dirty="0" smtClean="0">
                <a:solidFill>
                  <a:schemeClr val="tx1"/>
                </a:solidFill>
              </a:rPr>
              <a:t>BERKOMUNIKASI INTERPERSONAL</a:t>
            </a:r>
          </a:p>
          <a:p>
            <a:pPr marL="0" indent="0" algn="just">
              <a:buNone/>
            </a:pPr>
            <a:r>
              <a:rPr lang="id-ID" dirty="0" smtClean="0">
                <a:solidFill>
                  <a:schemeClr val="tx1"/>
                </a:solidFill>
              </a:rPr>
              <a:t>PEKERJA PENGEMBANGAN MASYARAKAT BERINTERAKSI DENGAN ORANG LAIN, OLEH KARENA ITU DIPERLUKAN KEMAMPUAN BERKOMUNIKASI ANTAR PRIBADI YANG BAIK. KAPASITAS YANG DITUNTUT DALAM BERKOMUNIKASI ANTARA LAIN: KOMUNIKASI HARUS LANGSUNG DAN TERFOCUS, MEMPERHATIKAN LINGKUNGAN, PENDENGARAN YANG BAIK DAN MEMPERHATIKAN KULTUR ATAU TRADISI SETEMPAT</a:t>
            </a:r>
            <a:endParaRPr lang="id-ID" dirty="0">
              <a:solidFill>
                <a:schemeClr val="tx1"/>
              </a:solidFill>
            </a:endParaRPr>
          </a:p>
        </p:txBody>
      </p:sp>
    </p:spTree>
    <p:extLst>
      <p:ext uri="{BB962C8B-B14F-4D97-AF65-F5344CB8AC3E}">
        <p14:creationId xmlns:p14="http://schemas.microsoft.com/office/powerpoint/2010/main" val="3375025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tx1"/>
                </a:solidFill>
              </a:rPr>
              <a:t>KETRAMPILAN INTI PEKERJA COMMUNITY DEVELOPMENT</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smtClean="0"/>
              <a:t>2. MENDINAMISKAN KELOMPOK</a:t>
            </a:r>
          </a:p>
          <a:p>
            <a:pPr marL="0" indent="0" algn="just">
              <a:buNone/>
            </a:pPr>
            <a:r>
              <a:rPr lang="id-ID" dirty="0" smtClean="0"/>
              <a:t>PEKERJA PENGEMBANGAN MASYARAKAT MAMPU MENDINAMISKAN KELOMPOK DALAM SUATU KOMUNITAS, MAMPU MENGAMATI DINAMIKA KELOMPOK, MENGHILANGKAN TEKANAN DALAM KELOMPOK DAN MENUMBUHKAN SOLIDARITAS KELOMPOK</a:t>
            </a:r>
          </a:p>
          <a:p>
            <a:pPr marL="0" indent="0" algn="just">
              <a:buNone/>
            </a:pPr>
            <a:r>
              <a:rPr lang="id-ID" dirty="0" smtClean="0"/>
              <a:t>3. MENDIDIK KOMUNITAS</a:t>
            </a:r>
          </a:p>
          <a:p>
            <a:pPr marL="0" indent="0" algn="just">
              <a:buNone/>
            </a:pPr>
            <a:r>
              <a:rPr lang="id-ID" dirty="0" smtClean="0"/>
              <a:t>PEKERJA PENGEMBANGAN MASYARAKAY TERAMPIL DALAM MENDIDIK, HARUS BELAJAR DARI PROSES AGAR MENDAPAT MASUKAN DARI ANGGOTA KOMUNITAS </a:t>
            </a:r>
          </a:p>
          <a:p>
            <a:pPr marL="0" indent="0" algn="just">
              <a:buNone/>
            </a:pPr>
            <a:r>
              <a:rPr lang="id-ID" dirty="0" smtClean="0"/>
              <a:t>4. MENGAKSES SUMBER DAYA</a:t>
            </a:r>
          </a:p>
          <a:p>
            <a:pPr marL="0" indent="0" algn="just">
              <a:buNone/>
            </a:pPr>
            <a:r>
              <a:rPr lang="id-ID" dirty="0" smtClean="0"/>
              <a:t>PEKERJA PENGEMBANGAN MASYARAKAT MAMPU MEMBANTU ANGGOTA KOMUNITAS ATAU KELOMPOK DALAM MENCARI SUMBER DAYA UNTUK MEMBANGUN STRUKTUR ORGANISASI KOMUNITAS</a:t>
            </a:r>
            <a:endParaRPr lang="id-ID" dirty="0"/>
          </a:p>
        </p:txBody>
      </p:sp>
    </p:spTree>
    <p:extLst>
      <p:ext uri="{BB962C8B-B14F-4D97-AF65-F5344CB8AC3E}">
        <p14:creationId xmlns:p14="http://schemas.microsoft.com/office/powerpoint/2010/main" val="3005834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tx1"/>
                </a:solidFill>
              </a:rPr>
              <a:t>KETRAMPILAN INTI PEKERJA COMMUNITY DEVELOPMENT</a:t>
            </a:r>
            <a:endParaRPr lang="id-ID" dirty="0"/>
          </a:p>
        </p:txBody>
      </p:sp>
      <p:sp>
        <p:nvSpPr>
          <p:cNvPr id="3" name="Content Placeholder 2"/>
          <p:cNvSpPr>
            <a:spLocks noGrp="1"/>
          </p:cNvSpPr>
          <p:nvPr>
            <p:ph idx="1"/>
          </p:nvPr>
        </p:nvSpPr>
        <p:spPr/>
        <p:txBody>
          <a:bodyPr>
            <a:normAutofit/>
          </a:bodyPr>
          <a:lstStyle/>
          <a:p>
            <a:pPr marL="0" indent="0" algn="just">
              <a:buNone/>
            </a:pPr>
            <a:r>
              <a:rPr lang="id-ID" dirty="0" smtClean="0">
                <a:solidFill>
                  <a:schemeClr val="tx1"/>
                </a:solidFill>
              </a:rPr>
              <a:t>5. MENGATASI KONFLIK</a:t>
            </a:r>
          </a:p>
          <a:p>
            <a:pPr marL="0" indent="0" algn="just">
              <a:buNone/>
            </a:pPr>
            <a:r>
              <a:rPr lang="id-ID" dirty="0" smtClean="0">
                <a:solidFill>
                  <a:schemeClr val="tx1"/>
                </a:solidFill>
              </a:rPr>
              <a:t>PEKERJA PENGEMBANGAN MASYARAKAT HARUS MAMPU MENENGAHI SUATU MASALAH DARI BERAGAM ANGGOTA ATAU KELOMPOK KOMUNITAS, MAMPU BERSIKAP NETRAL DAN MEMBANTU BERDIALOG UNTUK MENCARI TITIK TEMU</a:t>
            </a:r>
          </a:p>
          <a:p>
            <a:pPr marL="0" indent="0" algn="just">
              <a:buNone/>
            </a:pPr>
            <a:r>
              <a:rPr lang="id-ID" dirty="0" smtClean="0">
                <a:solidFill>
                  <a:schemeClr val="tx1"/>
                </a:solidFill>
              </a:rPr>
              <a:t>6. MENYAMPAIKAN SESUATU DIDEPAN PUBLIK</a:t>
            </a:r>
          </a:p>
          <a:p>
            <a:pPr marL="0" indent="0" algn="just">
              <a:buNone/>
            </a:pPr>
            <a:r>
              <a:rPr lang="id-ID" dirty="0" smtClean="0">
                <a:solidFill>
                  <a:schemeClr val="tx1"/>
                </a:solidFill>
              </a:rPr>
              <a:t>PEKERJA PENGEMBANGAN MASYARAKAT HARUS MAMPU MENYAMPAIKAN SESUATU ATAU PESAN DIDEPAN PUBLIK, LANCAR, JELAS DAN TIDAK MEMBOSANKAN</a:t>
            </a:r>
          </a:p>
          <a:p>
            <a:pPr marL="0" indent="0" algn="just">
              <a:buNone/>
            </a:pPr>
            <a:r>
              <a:rPr lang="id-ID" dirty="0" smtClean="0">
                <a:solidFill>
                  <a:schemeClr val="tx1"/>
                </a:solidFill>
              </a:rPr>
              <a:t>7. MENGUASAI MEDIA</a:t>
            </a:r>
          </a:p>
          <a:p>
            <a:pPr marL="0" indent="0" algn="just">
              <a:buNone/>
            </a:pPr>
            <a:r>
              <a:rPr lang="id-ID" dirty="0" smtClean="0">
                <a:solidFill>
                  <a:schemeClr val="tx1"/>
                </a:solidFill>
              </a:rPr>
              <a:t>PEKERJA PENGEMBANGAN MASYARAKAT HARUS MEMPUNYAI KIAT-KIAT BERHUBUNGAN DENGAN MEDIA MASSA DALAM HAL MENJAWAB PERTANYAAN ATAUPUN MENGATUR WAKTU WAWANCARA</a:t>
            </a:r>
            <a:endParaRPr lang="id-ID" dirty="0">
              <a:solidFill>
                <a:schemeClr val="tx1"/>
              </a:solidFill>
            </a:endParaRPr>
          </a:p>
        </p:txBody>
      </p:sp>
    </p:spTree>
    <p:extLst>
      <p:ext uri="{BB962C8B-B14F-4D97-AF65-F5344CB8AC3E}">
        <p14:creationId xmlns:p14="http://schemas.microsoft.com/office/powerpoint/2010/main" val="39081096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162</TotalTime>
  <Words>745</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PERANAN PEKERJA DAN ORGANISASI PENGELOLAAN PENGEMBANGAN MASYARAKAT</vt:lpstr>
      <vt:lpstr>POKOK BAHASAN</vt:lpstr>
      <vt:lpstr>PENDAHULUAN DAN FACILITATIVE ROLES</vt:lpstr>
      <vt:lpstr>EDUCATIONAL ROLES (PENDIDIK)</vt:lpstr>
      <vt:lpstr>REPRESENTATIONAL ROLES (WAKIL) ATAU UTUSAN</vt:lpstr>
      <vt:lpstr>TECHNICAL ROLES (TEHNIK)</vt:lpstr>
      <vt:lpstr>KETRAMPILAN INTI PEKERJA COMMUNITY DEVELOPMENT</vt:lpstr>
      <vt:lpstr>KETRAMPILAN INTI PEKERJA COMMUNITY DEVELOPMENT</vt:lpstr>
      <vt:lpstr>KETRAMPILAN INTI PEKERJA COMMUNITY DEVELOPMENT</vt:lpstr>
      <vt:lpstr>KETRAMPILAN INTI PEKERJA COMMUNITY DEVELOPMENT</vt:lpstr>
      <vt:lpstr>PERAN PEKERJA PENGEMBANGAN KOMUNITAS DILAPANGAN</vt:lpstr>
      <vt:lpstr>KETRAMPILAN INTI PEKERJA COMMUNITY DEVELOPMENT</vt:lpstr>
      <vt:lpstr>KETRAMPILAN INTI PEKERJA COMMUNITY DEVELOPMENT</vt:lpstr>
      <vt:lpstr>SEKIAN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PERANAN PEKERJA DAN ORGANISASI PENGELOLAAN PENGEMBANGAN MASYARAKAT</dc:title>
  <dc:creator>Windows10</dc:creator>
  <cp:lastModifiedBy>Windows10</cp:lastModifiedBy>
  <cp:revision>15</cp:revision>
  <cp:lastPrinted>2017-12-02T23:52:37Z</cp:lastPrinted>
  <dcterms:created xsi:type="dcterms:W3CDTF">2017-11-25T18:22:52Z</dcterms:created>
  <dcterms:modified xsi:type="dcterms:W3CDTF">2017-12-02T23:53:30Z</dcterms:modified>
</cp:coreProperties>
</file>