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8"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525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7904"/>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77904"/>
          </a:xfrm>
          <a:prstGeom prst="rect">
            <a:avLst/>
          </a:prstGeom>
        </p:spPr>
        <p:txBody>
          <a:bodyPr vert="horz" lIns="91440" tIns="45720" rIns="91440" bIns="45720" rtlCol="0"/>
          <a:lstStyle>
            <a:lvl1pPr algn="r">
              <a:defRPr sz="1200"/>
            </a:lvl1pPr>
          </a:lstStyle>
          <a:p>
            <a:fld id="{D1541D7E-3CCF-46CD-988B-BE2659BEA6A3}" type="datetimeFigureOut">
              <a:rPr lang="id-ID" smtClean="0"/>
              <a:t>05/09/2018</a:t>
            </a:fld>
            <a:endParaRPr lang="id-ID"/>
          </a:p>
        </p:txBody>
      </p:sp>
      <p:sp>
        <p:nvSpPr>
          <p:cNvPr id="4" name="Footer Placeholder 3"/>
          <p:cNvSpPr>
            <a:spLocks noGrp="1"/>
          </p:cNvSpPr>
          <p:nvPr>
            <p:ph type="ftr" sz="quarter" idx="2"/>
          </p:nvPr>
        </p:nvSpPr>
        <p:spPr>
          <a:xfrm>
            <a:off x="0" y="9047097"/>
            <a:ext cx="2971800" cy="477903"/>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9047097"/>
            <a:ext cx="2971800" cy="477903"/>
          </a:xfrm>
          <a:prstGeom prst="rect">
            <a:avLst/>
          </a:prstGeom>
        </p:spPr>
        <p:txBody>
          <a:bodyPr vert="horz" lIns="91440" tIns="45720" rIns="91440" bIns="45720" rtlCol="0" anchor="b"/>
          <a:lstStyle>
            <a:lvl1pPr algn="r">
              <a:defRPr sz="1200"/>
            </a:lvl1pPr>
          </a:lstStyle>
          <a:p>
            <a:fld id="{3A198321-FADC-4F43-95AB-C1B3979D191A}" type="slidenum">
              <a:rPr lang="id-ID" smtClean="0"/>
              <a:t>‹#›</a:t>
            </a:fld>
            <a:endParaRPr lang="id-ID"/>
          </a:p>
        </p:txBody>
      </p:sp>
    </p:spTree>
    <p:extLst>
      <p:ext uri="{BB962C8B-B14F-4D97-AF65-F5344CB8AC3E}">
        <p14:creationId xmlns:p14="http://schemas.microsoft.com/office/powerpoint/2010/main" val="28723505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19875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4717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07678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845336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371618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0125881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245125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302867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226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868780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9/5/2018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29915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9/5/2018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00043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9/5/2018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597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02936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016551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37675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764DE79-268F-4C1A-8933-263129D2AF90}" type="datetimeFigureOut">
              <a:rPr lang="en-US" smtClean="0"/>
              <a:t>9/5/2018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583256834"/>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solidFill>
                  <a:schemeClr val="tx1"/>
                </a:solidFill>
              </a:rPr>
              <a:t>KOMUNIKASI LINTAS (ANTAR) BUDAYA</a:t>
            </a:r>
            <a:endParaRPr lang="id-ID" dirty="0">
              <a:solidFill>
                <a:schemeClr val="tx1"/>
              </a:solidFill>
            </a:endParaRPr>
          </a:p>
        </p:txBody>
      </p:sp>
      <p:sp>
        <p:nvSpPr>
          <p:cNvPr id="3" name="Subtitle 2"/>
          <p:cNvSpPr>
            <a:spLocks noGrp="1"/>
          </p:cNvSpPr>
          <p:nvPr>
            <p:ph type="subTitle" idx="1"/>
          </p:nvPr>
        </p:nvSpPr>
        <p:spPr/>
        <p:txBody>
          <a:bodyPr/>
          <a:lstStyle/>
          <a:p>
            <a:r>
              <a:rPr lang="id-ID" dirty="0" smtClean="0">
                <a:solidFill>
                  <a:schemeClr val="tx1"/>
                </a:solidFill>
              </a:rPr>
              <a:t>OLEH : DRA,HJ.FATMAWATY HARAHAP.MAP</a:t>
            </a:r>
            <a:endParaRPr lang="id-ID" dirty="0">
              <a:solidFill>
                <a:schemeClr val="tx1"/>
              </a:solidFill>
            </a:endParaRPr>
          </a:p>
        </p:txBody>
      </p:sp>
    </p:spTree>
    <p:extLst>
      <p:ext uri="{BB962C8B-B14F-4D97-AF65-F5344CB8AC3E}">
        <p14:creationId xmlns:p14="http://schemas.microsoft.com/office/powerpoint/2010/main" val="542909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tx1"/>
                </a:solidFill>
              </a:rPr>
              <a:t>ASUMSI-ASUMSI KOMUNIKASI ANTAR BUDAYA</a:t>
            </a:r>
            <a:endParaRPr lang="id-ID" dirty="0">
              <a:solidFill>
                <a:schemeClr val="tx1"/>
              </a:solidFill>
            </a:endParaRPr>
          </a:p>
        </p:txBody>
      </p:sp>
      <p:sp>
        <p:nvSpPr>
          <p:cNvPr id="3" name="Content Placeholder 2"/>
          <p:cNvSpPr>
            <a:spLocks noGrp="1"/>
          </p:cNvSpPr>
          <p:nvPr>
            <p:ph idx="1"/>
          </p:nvPr>
        </p:nvSpPr>
        <p:spPr/>
        <p:txBody>
          <a:bodyPr>
            <a:normAutofit/>
          </a:bodyPr>
          <a:lstStyle/>
          <a:p>
            <a:pPr algn="just">
              <a:buClrTx/>
              <a:buFont typeface="+mj-lt"/>
              <a:buAutoNum type="arabicPeriod"/>
            </a:pPr>
            <a:r>
              <a:rPr lang="id-ID" sz="3200" dirty="0" smtClean="0">
                <a:solidFill>
                  <a:schemeClr val="tx1"/>
                </a:solidFill>
              </a:rPr>
              <a:t>PERBEDAAN PERSEPSI ANTARA KOMUNIKATOR DENGAN KOMUNIKAN</a:t>
            </a:r>
          </a:p>
          <a:p>
            <a:pPr algn="just">
              <a:buClrTx/>
              <a:buFont typeface="+mj-lt"/>
              <a:buAutoNum type="arabicPeriod"/>
            </a:pPr>
            <a:r>
              <a:rPr lang="id-ID" sz="3200" dirty="0" smtClean="0">
                <a:solidFill>
                  <a:schemeClr val="tx1"/>
                </a:solidFill>
              </a:rPr>
              <a:t>KOMUNIKASI BERPUSAT PADA KEBUDAYAAN</a:t>
            </a:r>
          </a:p>
          <a:p>
            <a:pPr algn="just">
              <a:buClrTx/>
              <a:buFont typeface="+mj-lt"/>
              <a:buAutoNum type="arabicPeriod"/>
            </a:pPr>
            <a:r>
              <a:rPr lang="id-ID" sz="3200" dirty="0" smtClean="0">
                <a:solidFill>
                  <a:schemeClr val="tx1"/>
                </a:solidFill>
              </a:rPr>
              <a:t>TUJUAN KOMUNIKASI ANTAR BUDAYA ADALAH EFEKTIVITAS ANTAR BUDAYA</a:t>
            </a:r>
            <a:endParaRPr lang="id-ID" sz="3200" dirty="0">
              <a:solidFill>
                <a:schemeClr val="tx1"/>
              </a:solidFill>
            </a:endParaRPr>
          </a:p>
        </p:txBody>
      </p:sp>
    </p:spTree>
    <p:extLst>
      <p:ext uri="{BB962C8B-B14F-4D97-AF65-F5344CB8AC3E}">
        <p14:creationId xmlns:p14="http://schemas.microsoft.com/office/powerpoint/2010/main" val="2055123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tx1"/>
                </a:solidFill>
              </a:rPr>
              <a:t>PERBEDAAN PERSEPSI ANTARA KOMUNIKATOR DAN KOMUNIKAN</a:t>
            </a:r>
            <a:endParaRPr lang="id-ID" dirty="0">
              <a:solidFill>
                <a:schemeClr val="tx1"/>
              </a:solidFill>
            </a:endParaRPr>
          </a:p>
        </p:txBody>
      </p:sp>
      <p:sp>
        <p:nvSpPr>
          <p:cNvPr id="3" name="Content Placeholder 2"/>
          <p:cNvSpPr>
            <a:spLocks noGrp="1"/>
          </p:cNvSpPr>
          <p:nvPr>
            <p:ph idx="1"/>
          </p:nvPr>
        </p:nvSpPr>
        <p:spPr/>
        <p:txBody>
          <a:bodyPr>
            <a:normAutofit/>
          </a:bodyPr>
          <a:lstStyle/>
          <a:p>
            <a:pPr marL="0" indent="0" algn="just">
              <a:buNone/>
            </a:pPr>
            <a:r>
              <a:rPr lang="id-ID" sz="2400" dirty="0" smtClean="0">
                <a:solidFill>
                  <a:schemeClr val="tx1"/>
                </a:solidFill>
              </a:rPr>
              <a:t>PRINSIP-PRINSIP YANG TERKANDUNG DALAM PERBEDAAN UMUMNYA PENGIMPLIKASIAN BAHWA HAMBATAN KOMUNIKASI ANTAR BUDAYA SERINGKALI TAMPIL DALAM BENTUK PERBEDAAN PERSEPSI TERHADAP NORMA-NORMA BUDAYA, POLA-POLA PIKIR, STRUKTUR BUDAYA DAN SISTEM BUDAYA</a:t>
            </a:r>
          </a:p>
          <a:p>
            <a:pPr marL="0" indent="0" algn="just">
              <a:buNone/>
            </a:pPr>
            <a:r>
              <a:rPr lang="id-ID" sz="2400" dirty="0" smtClean="0">
                <a:solidFill>
                  <a:schemeClr val="tx1"/>
                </a:solidFill>
              </a:rPr>
              <a:t>AGAR KOMUNIKASI ANTAR BUDAYA MENJADI SUKSES, MAKA HENDAKLAH MENGAKUI DAN MENERIMA PERBEDAAN-PERBEDAAN BUDAYA SEBAGAIMANA ADANYA DAN BUKAN SEBAGAIMANA YANG DIKEHENDAKI</a:t>
            </a:r>
            <a:endParaRPr lang="id-ID" sz="2400" dirty="0">
              <a:solidFill>
                <a:schemeClr val="tx1"/>
              </a:solidFill>
            </a:endParaRPr>
          </a:p>
        </p:txBody>
      </p:sp>
    </p:spTree>
    <p:extLst>
      <p:ext uri="{BB962C8B-B14F-4D97-AF65-F5344CB8AC3E}">
        <p14:creationId xmlns:p14="http://schemas.microsoft.com/office/powerpoint/2010/main" val="2709243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tx1"/>
                </a:solidFill>
              </a:rPr>
              <a:t>KOMUNIKASI BERPUSAT PADA KEBUDAYAAN</a:t>
            </a:r>
            <a:endParaRPr lang="id-ID" dirty="0">
              <a:solidFill>
                <a:schemeClr val="tx1"/>
              </a:solidFill>
            </a:endParaRPr>
          </a:p>
        </p:txBody>
      </p:sp>
      <p:sp>
        <p:nvSpPr>
          <p:cNvPr id="3" name="Content Placeholder 2"/>
          <p:cNvSpPr>
            <a:spLocks noGrp="1"/>
          </p:cNvSpPr>
          <p:nvPr>
            <p:ph idx="1"/>
          </p:nvPr>
        </p:nvSpPr>
        <p:spPr/>
        <p:txBody>
          <a:bodyPr>
            <a:normAutofit/>
          </a:bodyPr>
          <a:lstStyle/>
          <a:p>
            <a:pPr>
              <a:buClrTx/>
              <a:buFont typeface="Wingdings" panose="05000000000000000000" pitchFamily="2" charset="2"/>
              <a:buChar char="v"/>
            </a:pPr>
            <a:r>
              <a:rPr lang="id-ID" sz="3200" dirty="0" smtClean="0">
                <a:solidFill>
                  <a:schemeClr val="tx1"/>
                </a:solidFill>
              </a:rPr>
              <a:t>SMITH (1976) MENGATAKAN KOMUNIKASI DAN KEBUDAYAAN TIDAK DAPAT DIPISAHKAN, ATAU</a:t>
            </a:r>
          </a:p>
          <a:p>
            <a:pPr>
              <a:buClrTx/>
              <a:buFont typeface="Wingdings" panose="05000000000000000000" pitchFamily="2" charset="2"/>
              <a:buChar char="v"/>
            </a:pPr>
            <a:r>
              <a:rPr lang="id-ID" sz="3200" dirty="0" smtClean="0">
                <a:solidFill>
                  <a:schemeClr val="tx1"/>
                </a:solidFill>
              </a:rPr>
              <a:t>EDWARD T HALL MENGATAKAN BAHWA KOMUNIKASI ADALAH KEBUDAYAAN DAN KEBUDAYAAN ADALAH KOMUNIKASI</a:t>
            </a:r>
            <a:endParaRPr lang="id-ID" sz="3200" dirty="0">
              <a:solidFill>
                <a:schemeClr val="tx1"/>
              </a:solidFill>
            </a:endParaRPr>
          </a:p>
        </p:txBody>
      </p:sp>
    </p:spTree>
    <p:extLst>
      <p:ext uri="{BB962C8B-B14F-4D97-AF65-F5344CB8AC3E}">
        <p14:creationId xmlns:p14="http://schemas.microsoft.com/office/powerpoint/2010/main" val="3585930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tx1"/>
                </a:solidFill>
              </a:rPr>
              <a:t>TUJUAN KOMUNIKASI ANTAR BUDAYA ADALAH EFEKTIFITAS ANTAR BUDAYA</a:t>
            </a:r>
            <a:endParaRPr lang="id-ID" dirty="0">
              <a:solidFill>
                <a:schemeClr val="tx1"/>
              </a:solidFill>
            </a:endParaRPr>
          </a:p>
        </p:txBody>
      </p:sp>
      <p:sp>
        <p:nvSpPr>
          <p:cNvPr id="3" name="Content Placeholder 2"/>
          <p:cNvSpPr>
            <a:spLocks noGrp="1"/>
          </p:cNvSpPr>
          <p:nvPr>
            <p:ph idx="1"/>
          </p:nvPr>
        </p:nvSpPr>
        <p:spPr/>
        <p:txBody>
          <a:bodyPr>
            <a:normAutofit/>
          </a:bodyPr>
          <a:lstStyle/>
          <a:p>
            <a:pPr marL="0" indent="0" algn="just">
              <a:buNone/>
            </a:pPr>
            <a:r>
              <a:rPr lang="id-ID" sz="2400" dirty="0" smtClean="0">
                <a:solidFill>
                  <a:schemeClr val="tx1"/>
                </a:solidFill>
              </a:rPr>
              <a:t>TUJUAN KOMUNIKASI ANTAR BUDAYA AKAN TERCAPAI (KOMUNIKASI YANG SUKSES) BILA BENTUK-BENTUK HUBUNGAN ANTAR BUDAYA MENGGAMBARKAN UPAYA YANG SADAR DARI PESERTA KOMUNIKASI UNTUK MEMPERBAHARUI RELASI ANTARA KOMUNIKATOR DENGAN KOMUNIKAN, MENCIPTAKAN DAN MEMPERBAHARUI SEBUAH MANAJEMEN KOMUNIKASI YANG EFEKTIF, LAHIRNYA SEMANGAT KESETIAKAWANAN, PERSAHABATAN HINGGA KEPADA BERHASILNYA PEMBAGIAN TEKNOLOGI DAN MENGURANGI KONFLIK</a:t>
            </a:r>
            <a:endParaRPr lang="id-ID" sz="2400" dirty="0">
              <a:solidFill>
                <a:schemeClr val="tx1"/>
              </a:solidFill>
            </a:endParaRPr>
          </a:p>
        </p:txBody>
      </p:sp>
    </p:spTree>
    <p:extLst>
      <p:ext uri="{BB962C8B-B14F-4D97-AF65-F5344CB8AC3E}">
        <p14:creationId xmlns:p14="http://schemas.microsoft.com/office/powerpoint/2010/main" val="3992321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id-ID" dirty="0" smtClean="0">
                <a:solidFill>
                  <a:schemeClr val="tx1"/>
                </a:solidFill>
              </a:rPr>
              <a:t>SEKIAN</a:t>
            </a:r>
            <a:endParaRPr lang="id-ID" dirty="0">
              <a:solidFill>
                <a:schemeClr val="tx1"/>
              </a:solidFill>
            </a:endParaRPr>
          </a:p>
        </p:txBody>
      </p:sp>
      <p:sp>
        <p:nvSpPr>
          <p:cNvPr id="5" name="Subtitle 4"/>
          <p:cNvSpPr>
            <a:spLocks noGrp="1"/>
          </p:cNvSpPr>
          <p:nvPr>
            <p:ph type="subTitle" idx="1"/>
          </p:nvPr>
        </p:nvSpPr>
        <p:spPr/>
        <p:txBody>
          <a:bodyPr/>
          <a:lstStyle/>
          <a:p>
            <a:r>
              <a:rPr lang="id-ID" smtClean="0">
                <a:solidFill>
                  <a:schemeClr val="tx1"/>
                </a:solidFill>
              </a:rPr>
              <a:t>TERIMA KASIH</a:t>
            </a:r>
            <a:endParaRPr lang="id-ID">
              <a:solidFill>
                <a:schemeClr val="tx1"/>
              </a:solidFill>
            </a:endParaRPr>
          </a:p>
        </p:txBody>
      </p:sp>
    </p:spTree>
    <p:extLst>
      <p:ext uri="{BB962C8B-B14F-4D97-AF65-F5344CB8AC3E}">
        <p14:creationId xmlns:p14="http://schemas.microsoft.com/office/powerpoint/2010/main" val="3924334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tx1"/>
                </a:solidFill>
              </a:rPr>
              <a:t>ESENSI KOMUNIKASI MANUSIA</a:t>
            </a:r>
            <a:endParaRPr lang="id-ID" dirty="0">
              <a:solidFill>
                <a:schemeClr val="tx1"/>
              </a:solidFill>
            </a:endParaRPr>
          </a:p>
        </p:txBody>
      </p:sp>
      <p:sp>
        <p:nvSpPr>
          <p:cNvPr id="3" name="Content Placeholder 2"/>
          <p:cNvSpPr>
            <a:spLocks noGrp="1"/>
          </p:cNvSpPr>
          <p:nvPr>
            <p:ph idx="1"/>
          </p:nvPr>
        </p:nvSpPr>
        <p:spPr/>
        <p:txBody>
          <a:bodyPr/>
          <a:lstStyle/>
          <a:p>
            <a:pPr>
              <a:buFont typeface="Wingdings" panose="05000000000000000000" pitchFamily="2" charset="2"/>
              <a:buChar char="v"/>
            </a:pPr>
            <a:r>
              <a:rPr lang="id-ID" dirty="0" smtClean="0">
                <a:solidFill>
                  <a:schemeClr val="tx1"/>
                </a:solidFill>
              </a:rPr>
              <a:t>KOMUNIKASI ADALAH PROSES DINAMIK</a:t>
            </a:r>
          </a:p>
          <a:p>
            <a:pPr>
              <a:buFont typeface="Wingdings" panose="05000000000000000000" pitchFamily="2" charset="2"/>
              <a:buChar char="v"/>
            </a:pPr>
            <a:r>
              <a:rPr lang="id-ID" dirty="0" smtClean="0">
                <a:solidFill>
                  <a:schemeClr val="tx1"/>
                </a:solidFill>
              </a:rPr>
              <a:t>KOMUNIKASI ADALAH SIMBOL</a:t>
            </a:r>
          </a:p>
          <a:p>
            <a:pPr>
              <a:buFont typeface="Wingdings" panose="05000000000000000000" pitchFamily="2" charset="2"/>
              <a:buChar char="v"/>
            </a:pPr>
            <a:r>
              <a:rPr lang="id-ID" dirty="0" smtClean="0">
                <a:solidFill>
                  <a:schemeClr val="tx1"/>
                </a:solidFill>
              </a:rPr>
              <a:t>KOMUNIKASI ADALAH BAGIAN DARI SEBUAH SISTEM BESAR SEPERTI SETTING, LOKASI, ACARA, WAKTU DAN JUMLAH YANG TERLIBAT</a:t>
            </a:r>
          </a:p>
          <a:p>
            <a:pPr>
              <a:buFont typeface="Wingdings" panose="05000000000000000000" pitchFamily="2" charset="2"/>
              <a:buChar char="v"/>
            </a:pPr>
            <a:r>
              <a:rPr lang="id-ID" dirty="0" smtClean="0">
                <a:solidFill>
                  <a:schemeClr val="tx1"/>
                </a:solidFill>
              </a:rPr>
              <a:t>KOMUNIKASI MENINGKATKAN PEMBUATAN PENGERTIAN/RUJUKAN PELAKUNYA</a:t>
            </a:r>
          </a:p>
          <a:p>
            <a:pPr>
              <a:buFont typeface="Wingdings" panose="05000000000000000000" pitchFamily="2" charset="2"/>
              <a:buChar char="v"/>
            </a:pPr>
            <a:r>
              <a:rPr lang="id-ID" dirty="0" smtClean="0">
                <a:solidFill>
                  <a:schemeClr val="tx1"/>
                </a:solidFill>
              </a:rPr>
              <a:t>KOMUNIKASI SEBAGAI REFLEKSI DIRI</a:t>
            </a:r>
          </a:p>
          <a:p>
            <a:pPr>
              <a:buFont typeface="Wingdings" panose="05000000000000000000" pitchFamily="2" charset="2"/>
              <a:buChar char="v"/>
            </a:pPr>
            <a:r>
              <a:rPr lang="id-ID" dirty="0" smtClean="0">
                <a:solidFill>
                  <a:schemeClr val="tx1"/>
                </a:solidFill>
              </a:rPr>
              <a:t>KOMUNIKASI SELALU MEMPUNYAI KONSEKWENSI</a:t>
            </a:r>
          </a:p>
          <a:p>
            <a:pPr>
              <a:buFont typeface="Wingdings" panose="05000000000000000000" pitchFamily="2" charset="2"/>
              <a:buChar char="v"/>
            </a:pPr>
            <a:r>
              <a:rPr lang="id-ID" dirty="0" smtClean="0">
                <a:solidFill>
                  <a:schemeClr val="tx1"/>
                </a:solidFill>
              </a:rPr>
              <a:t>KOMUNIKASI ADALAH KOMPLEKS</a:t>
            </a:r>
          </a:p>
          <a:p>
            <a:pPr>
              <a:buFont typeface="Wingdings" panose="05000000000000000000" pitchFamily="2" charset="2"/>
              <a:buChar char="v"/>
            </a:pPr>
            <a:endParaRPr lang="id-ID" dirty="0"/>
          </a:p>
        </p:txBody>
      </p:sp>
    </p:spTree>
    <p:extLst>
      <p:ext uri="{BB962C8B-B14F-4D97-AF65-F5344CB8AC3E}">
        <p14:creationId xmlns:p14="http://schemas.microsoft.com/office/powerpoint/2010/main" val="3563287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tx1"/>
                </a:solidFill>
              </a:rPr>
              <a:t>PENTINGNYA MEMPELAJARI KOMUNIKASI BUDAYA</a:t>
            </a:r>
            <a:endParaRPr lang="id-ID"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id-ID" dirty="0" smtClean="0"/>
              <a:t>ALASAN MEMPELAJARI KOMUNIKASI LINTAS BUDAYA MENURUT LITVIN (1977)</a:t>
            </a:r>
          </a:p>
          <a:p>
            <a:pPr>
              <a:buFont typeface="Wingdings" panose="05000000000000000000" pitchFamily="2" charset="2"/>
              <a:buChar char="v"/>
            </a:pPr>
            <a:r>
              <a:rPr lang="id-ID" dirty="0" smtClean="0"/>
              <a:t>DUNIA SEDANG MENYUSUT DAN KAPASITAS UNTUK MEMAHAMI KEANEKARAGAMAN BUDAYA SANGAT DIPERLUKAN</a:t>
            </a:r>
          </a:p>
          <a:p>
            <a:pPr>
              <a:buFont typeface="Wingdings" panose="05000000000000000000" pitchFamily="2" charset="2"/>
              <a:buChar char="v"/>
            </a:pPr>
            <a:r>
              <a:rPr lang="id-ID" dirty="0" smtClean="0"/>
              <a:t>SEMUA BUDAYA BERFUNGSI DAN PENTING BAGI PENGALAMAN-PENGALAMAN ANGGOTA-ANGGOTA BUDAYA TERSEBUT MESKIPUN NILAI-NILAINYA BERBEDA</a:t>
            </a:r>
          </a:p>
          <a:p>
            <a:pPr>
              <a:buFont typeface="Wingdings" panose="05000000000000000000" pitchFamily="2" charset="2"/>
              <a:buChar char="v"/>
            </a:pPr>
            <a:r>
              <a:rPr lang="id-ID" dirty="0" smtClean="0"/>
              <a:t>NILAI-NILAI SETIAP MASYARAKAT SE”BAIK”NILAI-NILAI MASYARAKAT LAINNYA</a:t>
            </a:r>
          </a:p>
          <a:p>
            <a:pPr>
              <a:buFont typeface="Wingdings" panose="05000000000000000000" pitchFamily="2" charset="2"/>
              <a:buChar char="v"/>
            </a:pPr>
            <a:r>
              <a:rPr lang="id-ID" dirty="0" smtClean="0"/>
              <a:t>SETIAP INDIVIDU DAN/ATAU BUDAYA BERHAK MENGGUNAKAN NILAI-NILAINYA SENDIRI</a:t>
            </a:r>
            <a:endParaRPr lang="id-ID" dirty="0"/>
          </a:p>
        </p:txBody>
      </p:sp>
    </p:spTree>
    <p:extLst>
      <p:ext uri="{BB962C8B-B14F-4D97-AF65-F5344CB8AC3E}">
        <p14:creationId xmlns:p14="http://schemas.microsoft.com/office/powerpoint/2010/main" val="1916775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tx1"/>
                </a:solidFill>
              </a:rPr>
              <a:t>TUJUAN MEMPELAJARI KOMUNIKASI LINTAS BUDAYA</a:t>
            </a:r>
            <a:endParaRPr lang="id-ID"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id-ID" b="1" dirty="0" smtClean="0">
                <a:solidFill>
                  <a:schemeClr val="tx1"/>
                </a:solidFill>
              </a:rPr>
              <a:t>LITVIN (1977) MENGATAKAN TUJUAN MEMPELAJARI KOMUNIKASI LINTAS BUDAYA ADALAH:</a:t>
            </a:r>
          </a:p>
          <a:p>
            <a:pPr>
              <a:buClrTx/>
              <a:buAutoNum type="arabicPeriod"/>
            </a:pPr>
            <a:r>
              <a:rPr lang="id-ID" b="1" dirty="0" smtClean="0">
                <a:solidFill>
                  <a:schemeClr val="tx1"/>
                </a:solidFill>
              </a:rPr>
              <a:t>MENYADARI BIAS BUDAYA SENDIRI</a:t>
            </a:r>
          </a:p>
          <a:p>
            <a:pPr>
              <a:buClrTx/>
              <a:buAutoNum type="arabicPeriod"/>
            </a:pPr>
            <a:r>
              <a:rPr lang="id-ID" b="1" dirty="0" smtClean="0">
                <a:solidFill>
                  <a:schemeClr val="tx1"/>
                </a:solidFill>
              </a:rPr>
              <a:t>LEBIH PEKA SECARA BUDAYA</a:t>
            </a:r>
          </a:p>
          <a:p>
            <a:pPr>
              <a:buClrTx/>
              <a:buAutoNum type="arabicPeriod"/>
            </a:pPr>
            <a:r>
              <a:rPr lang="id-ID" b="1" dirty="0" smtClean="0">
                <a:solidFill>
                  <a:schemeClr val="tx1"/>
                </a:solidFill>
              </a:rPr>
              <a:t>MEMPEROLEH KAPASITAS UNTUK BENAR-BENAR TERLIBAT DENGAN ANGGOTA DARI BUDAYA LAIN UNTUK MENCIPTAKAN HUBUNGAN YANG LANGGENG DAN MEMUASKAN ORANG TERSEBUT</a:t>
            </a:r>
          </a:p>
          <a:p>
            <a:pPr>
              <a:buClrTx/>
              <a:buAutoNum type="arabicPeriod"/>
            </a:pPr>
            <a:r>
              <a:rPr lang="id-ID" b="1" dirty="0" smtClean="0">
                <a:solidFill>
                  <a:schemeClr val="tx1"/>
                </a:solidFill>
              </a:rPr>
              <a:t>MERANGSANG PEMAHAMAN YANG LEBIH BESAR ATAS BUDAYA SENDIRI</a:t>
            </a:r>
          </a:p>
          <a:p>
            <a:pPr>
              <a:buClrTx/>
              <a:buAutoNum type="arabicPeriod"/>
            </a:pPr>
            <a:r>
              <a:rPr lang="id-ID" b="1" dirty="0" smtClean="0">
                <a:solidFill>
                  <a:schemeClr val="tx1"/>
                </a:solidFill>
              </a:rPr>
              <a:t>MEMPERLUAS DAN MEMPERDALAM PENGALAMAN SESEORANG</a:t>
            </a:r>
          </a:p>
          <a:p>
            <a:pPr>
              <a:buClrTx/>
              <a:buAutoNum type="arabicPeriod"/>
            </a:pPr>
            <a:r>
              <a:rPr lang="id-ID" b="1" dirty="0" smtClean="0">
                <a:solidFill>
                  <a:schemeClr val="tx1"/>
                </a:solidFill>
              </a:rPr>
              <a:t>MEMPELAJARI KETRAMPILAN KOMUNIKASI YANG MEMBUAT SESEORANG MAMPU MENERIMA GAYA DAN ISI KOMUNIKASINYA SENDIRI</a:t>
            </a:r>
            <a:endParaRPr lang="id-ID" b="1" dirty="0">
              <a:solidFill>
                <a:schemeClr val="tx1"/>
              </a:solidFill>
            </a:endParaRPr>
          </a:p>
        </p:txBody>
      </p:sp>
    </p:spTree>
    <p:extLst>
      <p:ext uri="{BB962C8B-B14F-4D97-AF65-F5344CB8AC3E}">
        <p14:creationId xmlns:p14="http://schemas.microsoft.com/office/powerpoint/2010/main" val="3151822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tx1"/>
                </a:solidFill>
              </a:rPr>
              <a:t>TUJUAN MEMPELAJARI KOMUNIKASI LINTAS BUDAYA</a:t>
            </a:r>
            <a:endParaRPr lang="id-ID" dirty="0">
              <a:solidFill>
                <a:schemeClr val="tx1"/>
              </a:solidFill>
            </a:endParaRPr>
          </a:p>
        </p:txBody>
      </p:sp>
      <p:sp>
        <p:nvSpPr>
          <p:cNvPr id="3" name="Content Placeholder 2"/>
          <p:cNvSpPr>
            <a:spLocks noGrp="1"/>
          </p:cNvSpPr>
          <p:nvPr>
            <p:ph idx="1"/>
          </p:nvPr>
        </p:nvSpPr>
        <p:spPr/>
        <p:txBody>
          <a:bodyPr>
            <a:normAutofit/>
          </a:bodyPr>
          <a:lstStyle/>
          <a:p>
            <a:pPr algn="just">
              <a:buClrTx/>
              <a:buFont typeface="+mj-lt"/>
              <a:buAutoNum type="arabicPeriod" startAt="7"/>
            </a:pPr>
            <a:r>
              <a:rPr lang="id-ID" dirty="0" smtClean="0"/>
              <a:t>MEMBANTU MEMAHAMI BUDAYA SEBAGAI HAL YANG MENGHASILKAN DAN MEMELIHARA SEMESTA WACANA DAN MAKNA BAGI PARA ANGGOTANYA</a:t>
            </a:r>
          </a:p>
          <a:p>
            <a:pPr algn="just">
              <a:buClrTx/>
              <a:buFont typeface="+mj-lt"/>
              <a:buAutoNum type="arabicPeriod" startAt="7"/>
            </a:pPr>
            <a:r>
              <a:rPr lang="id-ID" dirty="0" smtClean="0"/>
              <a:t>MEMBANTU MEMAHAMI KONTAK ANTAR BUDAYA SEBAGAI SUATU CARA UNTUK MEMPEROLEH PANDANGAN KEDALAM BUDAYA SENDIRI; ASUMSI-ASUMSI, NILAI-NILAI, KEBEBASAN DAN KETERBATASAN-KETERBATASANNYA</a:t>
            </a:r>
          </a:p>
          <a:p>
            <a:pPr algn="just">
              <a:buClrTx/>
              <a:buFont typeface="+mj-lt"/>
              <a:buAutoNum type="arabicPeriod" startAt="7"/>
            </a:pPr>
            <a:r>
              <a:rPr lang="id-ID" dirty="0" smtClean="0"/>
              <a:t>MEMBANTU MEMAHAMI MODEL-MODEL, KONSEP-KONSEP DAN APLIKASI-APLIKASI BIDANG KOMUNIKASI ANTAR BUDAYA</a:t>
            </a:r>
          </a:p>
          <a:p>
            <a:pPr algn="just">
              <a:buClrTx/>
              <a:buFont typeface="+mj-lt"/>
              <a:buAutoNum type="arabicPeriod" startAt="7"/>
            </a:pPr>
            <a:r>
              <a:rPr lang="id-ID" dirty="0" smtClean="0"/>
              <a:t>MEMBANTU MENYADARI BAHWA SISTEM-SISTEM NILAI YANG BERBEDA DAPAT DIPELAJARI SECARA SISTEMATIS, DIBANDINGKAN DAN DIPAHAMI</a:t>
            </a:r>
            <a:endParaRPr lang="id-ID" dirty="0"/>
          </a:p>
        </p:txBody>
      </p:sp>
    </p:spTree>
    <p:extLst>
      <p:ext uri="{BB962C8B-B14F-4D97-AF65-F5344CB8AC3E}">
        <p14:creationId xmlns:p14="http://schemas.microsoft.com/office/powerpoint/2010/main" val="1775695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tx1"/>
                </a:solidFill>
              </a:rPr>
              <a:t>PENGERTIAN KOMUNIKASI LINTAS BUDAYA</a:t>
            </a:r>
            <a:endParaRPr lang="id-ID" dirty="0">
              <a:solidFill>
                <a:schemeClr val="tx1"/>
              </a:solidFill>
            </a:endParaRPr>
          </a:p>
        </p:txBody>
      </p:sp>
      <p:sp>
        <p:nvSpPr>
          <p:cNvPr id="3" name="Content Placeholder 2"/>
          <p:cNvSpPr>
            <a:spLocks noGrp="1"/>
          </p:cNvSpPr>
          <p:nvPr>
            <p:ph idx="1"/>
          </p:nvPr>
        </p:nvSpPr>
        <p:spPr/>
        <p:txBody>
          <a:bodyPr>
            <a:normAutofit/>
          </a:bodyPr>
          <a:lstStyle/>
          <a:p>
            <a:pPr>
              <a:buClrTx/>
              <a:buFont typeface="Wingdings" panose="05000000000000000000" pitchFamily="2" charset="2"/>
              <a:buChar char="v"/>
            </a:pPr>
            <a:r>
              <a:rPr lang="id-ID" sz="2400" dirty="0" smtClean="0">
                <a:solidFill>
                  <a:schemeClr val="tx1"/>
                </a:solidFill>
              </a:rPr>
              <a:t>KOMUNIKASI LINTAS BUDAYA MERUPAKAN SALAH SATU BIDANG KAJIAN ILMU KOMUNIKASI YANG LEBIH MENEKANKAN PADA PERBANDINGAN POLA-POLA KOMUNIKASI ANTAR PRIBADI DIANTARA PESERTA KOMUNIKASI YANG BERBEDA KEBUDAYAAN</a:t>
            </a:r>
          </a:p>
          <a:p>
            <a:pPr algn="just">
              <a:buClrTx/>
              <a:buFont typeface="Wingdings" panose="05000000000000000000" pitchFamily="2" charset="2"/>
              <a:buChar char="v"/>
            </a:pPr>
            <a:r>
              <a:rPr lang="id-ID" sz="2400" dirty="0" smtClean="0">
                <a:solidFill>
                  <a:schemeClr val="tx1"/>
                </a:solidFill>
              </a:rPr>
              <a:t>PADA AWALNYA STUDI LINTAS BUDAYA BERASAL DARI PERSPEKTIF ANTROPOLOGI SOSIAL DAN BUDAYA SEHINGGA KAJIANNYA LEBIH BERSIFAT DEPTH DESCRIPTION, YAKNI PENGGAMBARAN YANG MENDALAM TENTANG PERILAKU KOMUNIKASI BERDASARKAN BUDAYA TERTENTU</a:t>
            </a:r>
            <a:endParaRPr lang="id-ID" sz="2400" dirty="0">
              <a:solidFill>
                <a:schemeClr val="tx1"/>
              </a:solidFill>
            </a:endParaRPr>
          </a:p>
        </p:txBody>
      </p:sp>
    </p:spTree>
    <p:extLst>
      <p:ext uri="{BB962C8B-B14F-4D97-AF65-F5344CB8AC3E}">
        <p14:creationId xmlns:p14="http://schemas.microsoft.com/office/powerpoint/2010/main" val="1561860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tx1"/>
                </a:solidFill>
              </a:rPr>
              <a:t>ASUMSI TEORITIS KOMUNIKASI ANTAR BUDAYA</a:t>
            </a:r>
            <a:endParaRPr lang="id-ID" dirty="0">
              <a:solidFill>
                <a:schemeClr val="tx1"/>
              </a:solidFill>
            </a:endParaRPr>
          </a:p>
        </p:txBody>
      </p:sp>
      <p:sp>
        <p:nvSpPr>
          <p:cNvPr id="3" name="Content Placeholder 2"/>
          <p:cNvSpPr>
            <a:spLocks noGrp="1"/>
          </p:cNvSpPr>
          <p:nvPr>
            <p:ph idx="1"/>
          </p:nvPr>
        </p:nvSpPr>
        <p:spPr/>
        <p:txBody>
          <a:bodyPr>
            <a:normAutofit/>
          </a:bodyPr>
          <a:lstStyle/>
          <a:p>
            <a:pPr>
              <a:buClrTx/>
              <a:buFont typeface="+mj-lt"/>
              <a:buAutoNum type="arabicPeriod"/>
            </a:pPr>
            <a:r>
              <a:rPr lang="id-ID" sz="2000" dirty="0" smtClean="0">
                <a:solidFill>
                  <a:schemeClr val="tx1"/>
                </a:solidFill>
              </a:rPr>
              <a:t>PERBEDAAN PERSEPSI ANTARA KOMUNIKATOR DAN KOMUNIKAN</a:t>
            </a:r>
          </a:p>
          <a:p>
            <a:pPr>
              <a:buClrTx/>
              <a:buFont typeface="+mj-lt"/>
              <a:buAutoNum type="arabicPeriod"/>
            </a:pPr>
            <a:r>
              <a:rPr lang="id-ID" sz="2000" dirty="0" smtClean="0">
                <a:solidFill>
                  <a:schemeClr val="tx1"/>
                </a:solidFill>
              </a:rPr>
              <a:t>KOMUNIKASI ANTAR BUDAYA MENGANDUNG ISI DAN RELASI ANTAR PRIBADI</a:t>
            </a:r>
          </a:p>
          <a:p>
            <a:pPr>
              <a:buClrTx/>
              <a:buFont typeface="+mj-lt"/>
              <a:buAutoNum type="arabicPeriod"/>
            </a:pPr>
            <a:r>
              <a:rPr lang="id-ID" sz="2000" dirty="0" smtClean="0">
                <a:solidFill>
                  <a:schemeClr val="tx1"/>
                </a:solidFill>
              </a:rPr>
              <a:t>GAYA PERSONAL MEMPENGARUHI KOMUNIKASI ANTAR BUDAYA</a:t>
            </a:r>
          </a:p>
          <a:p>
            <a:pPr>
              <a:buClrTx/>
              <a:buFont typeface="+mj-lt"/>
              <a:buAutoNum type="arabicPeriod"/>
            </a:pPr>
            <a:r>
              <a:rPr lang="id-ID" sz="2000" dirty="0" smtClean="0">
                <a:solidFill>
                  <a:schemeClr val="tx1"/>
                </a:solidFill>
              </a:rPr>
              <a:t>TUJUAN KOMUNIKASI ANTAR BUDAYA ADALAH MENGURANGI KETIDAKPASTIAN</a:t>
            </a:r>
          </a:p>
          <a:p>
            <a:pPr>
              <a:buClrTx/>
              <a:buFont typeface="+mj-lt"/>
              <a:buAutoNum type="arabicPeriod"/>
            </a:pPr>
            <a:r>
              <a:rPr lang="id-ID" sz="2000" dirty="0" smtClean="0">
                <a:solidFill>
                  <a:schemeClr val="tx1"/>
                </a:solidFill>
              </a:rPr>
              <a:t>KOMUNIKASI BERPUSAT PADA KEBUDAYAAN</a:t>
            </a:r>
          </a:p>
          <a:p>
            <a:pPr>
              <a:buClrTx/>
              <a:buFont typeface="+mj-lt"/>
              <a:buAutoNum type="arabicPeriod"/>
            </a:pPr>
            <a:r>
              <a:rPr lang="id-ID" sz="2000" dirty="0" smtClean="0">
                <a:solidFill>
                  <a:schemeClr val="tx1"/>
                </a:solidFill>
              </a:rPr>
              <a:t>TUJUAN KOMUNIKASI ANTAR BUDAYA ADALAH EFEKTIVITAS ANTAR BUDAYA</a:t>
            </a:r>
            <a:endParaRPr lang="id-ID" sz="2000" dirty="0">
              <a:solidFill>
                <a:schemeClr val="tx1"/>
              </a:solidFill>
            </a:endParaRPr>
          </a:p>
        </p:txBody>
      </p:sp>
    </p:spTree>
    <p:extLst>
      <p:ext uri="{BB962C8B-B14F-4D97-AF65-F5344CB8AC3E}">
        <p14:creationId xmlns:p14="http://schemas.microsoft.com/office/powerpoint/2010/main" val="3535807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tx1"/>
                </a:solidFill>
              </a:rPr>
              <a:t>BUDAYA, KEBUDAYAAN DAN KOMUNIKASI LINTAS BUDAYA</a:t>
            </a:r>
            <a:endParaRPr lang="id-ID" dirty="0">
              <a:solidFill>
                <a:schemeClr val="tx1"/>
              </a:solidFill>
            </a:endParaRPr>
          </a:p>
        </p:txBody>
      </p:sp>
      <p:sp>
        <p:nvSpPr>
          <p:cNvPr id="3" name="Content Placeholder 2"/>
          <p:cNvSpPr>
            <a:spLocks noGrp="1"/>
          </p:cNvSpPr>
          <p:nvPr>
            <p:ph idx="1"/>
          </p:nvPr>
        </p:nvSpPr>
        <p:spPr/>
        <p:txBody>
          <a:bodyPr>
            <a:normAutofit/>
          </a:bodyPr>
          <a:lstStyle/>
          <a:p>
            <a:pPr algn="just">
              <a:buClrTx/>
              <a:buFont typeface="Wingdings" panose="05000000000000000000" pitchFamily="2" charset="2"/>
              <a:buChar char="v"/>
            </a:pPr>
            <a:r>
              <a:rPr lang="id-ID" sz="2400" dirty="0" smtClean="0"/>
              <a:t>EDWARD BURNETT TYLOR MENYEBUTKAN KEBUDAYAAN ADALAH KOMPLEKS DARI KESSELURUHAN PENGETAHUAN,KEYAKINAN, HUKUM, ADAT ISTIADAT DAN SETIAP KEMAMPUAN LAIN DAN KEBIASAAN YANG DIMILIKI MANUSIA SEBAGAI ANGGOTA SUATU MASYARAKAT</a:t>
            </a:r>
          </a:p>
          <a:p>
            <a:pPr algn="just">
              <a:buClrTx/>
              <a:buFont typeface="Wingdings" panose="05000000000000000000" pitchFamily="2" charset="2"/>
              <a:buChar char="v"/>
            </a:pPr>
            <a:r>
              <a:rPr lang="id-ID" sz="2400" dirty="0" smtClean="0"/>
              <a:t>HEBDING DAN GLICK MENYEBUTKAN KEBUDAYAAN DAPAT DILIHAT SECARA MATERIAL (MISALNYA ALAT-ALAT YANG DIGUNAKAN) MAUPUN NON MATERIAL (UNSUR NORMA, NILAI, KEPERCAYAAN DAN BAHASA)</a:t>
            </a:r>
            <a:endParaRPr lang="id-ID" sz="2400" dirty="0"/>
          </a:p>
        </p:txBody>
      </p:sp>
    </p:spTree>
    <p:extLst>
      <p:ext uri="{BB962C8B-B14F-4D97-AF65-F5344CB8AC3E}">
        <p14:creationId xmlns:p14="http://schemas.microsoft.com/office/powerpoint/2010/main" val="11340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tx1"/>
                </a:solidFill>
              </a:rPr>
              <a:t>MEMAHAMI KEBUDAYAAN</a:t>
            </a:r>
            <a:endParaRPr lang="id-ID" dirty="0">
              <a:solidFill>
                <a:schemeClr val="tx1"/>
              </a:solidFill>
            </a:endParaRPr>
          </a:p>
        </p:txBody>
      </p:sp>
      <p:sp>
        <p:nvSpPr>
          <p:cNvPr id="3" name="Content Placeholder 2"/>
          <p:cNvSpPr>
            <a:spLocks noGrp="1"/>
          </p:cNvSpPr>
          <p:nvPr>
            <p:ph idx="1"/>
          </p:nvPr>
        </p:nvSpPr>
        <p:spPr/>
        <p:txBody>
          <a:bodyPr>
            <a:normAutofit/>
          </a:bodyPr>
          <a:lstStyle/>
          <a:p>
            <a:pPr>
              <a:buClrTx/>
              <a:buFont typeface="Wingdings" panose="05000000000000000000" pitchFamily="2" charset="2"/>
              <a:buChar char="v"/>
            </a:pPr>
            <a:r>
              <a:rPr lang="id-ID" sz="2400" dirty="0" smtClean="0">
                <a:solidFill>
                  <a:schemeClr val="tx1"/>
                </a:solidFill>
              </a:rPr>
              <a:t>CULTURE IS COMMUNICATION AND COMMUNICATION IS CULTURE</a:t>
            </a:r>
          </a:p>
          <a:p>
            <a:pPr>
              <a:buClrTx/>
              <a:buFont typeface="Wingdings" panose="05000000000000000000" pitchFamily="2" charset="2"/>
              <a:buChar char="v"/>
            </a:pPr>
            <a:r>
              <a:rPr lang="id-ID" sz="2400" dirty="0" smtClean="0">
                <a:solidFill>
                  <a:schemeClr val="tx1"/>
                </a:solidFill>
              </a:rPr>
              <a:t>FUNGSI KEBUDAYAAN BAGI ANGGOTANYA</a:t>
            </a:r>
          </a:p>
          <a:p>
            <a:pPr>
              <a:buClrTx/>
              <a:buFont typeface="Wingdings" panose="05000000000000000000" pitchFamily="2" charset="2"/>
              <a:buChar char="ü"/>
            </a:pPr>
            <a:r>
              <a:rPr lang="id-ID" sz="2400" dirty="0" smtClean="0">
                <a:solidFill>
                  <a:schemeClr val="tx1"/>
                </a:solidFill>
              </a:rPr>
              <a:t>SEBAGAI HARAPAN TENTANG APA YANG DIHARAPKAN DARI KEHIDUPAN</a:t>
            </a:r>
          </a:p>
          <a:p>
            <a:pPr>
              <a:buClrTx/>
              <a:buFont typeface="Wingdings" panose="05000000000000000000" pitchFamily="2" charset="2"/>
              <a:buChar char="ü"/>
            </a:pPr>
            <a:r>
              <a:rPr lang="id-ID" sz="2400" dirty="0" smtClean="0">
                <a:solidFill>
                  <a:schemeClr val="tx1"/>
                </a:solidFill>
              </a:rPr>
              <a:t>MENGURANGI KEBINGUNGAN</a:t>
            </a:r>
          </a:p>
          <a:p>
            <a:pPr>
              <a:buClrTx/>
              <a:buFont typeface="Wingdings" panose="05000000000000000000" pitchFamily="2" charset="2"/>
              <a:buChar char="ü"/>
            </a:pPr>
            <a:r>
              <a:rPr lang="id-ID" sz="2400" dirty="0" smtClean="0">
                <a:solidFill>
                  <a:schemeClr val="tx1"/>
                </a:solidFill>
              </a:rPr>
              <a:t>MEMBANTU UNTUK MEMPREDIKSI MASA DEPAN</a:t>
            </a:r>
            <a:endParaRPr lang="id-ID" sz="2400" dirty="0">
              <a:solidFill>
                <a:schemeClr val="tx1"/>
              </a:solidFill>
            </a:endParaRPr>
          </a:p>
        </p:txBody>
      </p:sp>
    </p:spTree>
    <p:extLst>
      <p:ext uri="{BB962C8B-B14F-4D97-AF65-F5344CB8AC3E}">
        <p14:creationId xmlns:p14="http://schemas.microsoft.com/office/powerpoint/2010/main" val="12786124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58</TotalTime>
  <Words>612</Words>
  <Application>Microsoft Office PowerPoint</Application>
  <PresentationFormat>Widescreen</PresentationFormat>
  <Paragraphs>62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Trebuchet MS</vt:lpstr>
      <vt:lpstr>Wingdings</vt:lpstr>
      <vt:lpstr>Wingdings 3</vt:lpstr>
      <vt:lpstr>Facet</vt:lpstr>
      <vt:lpstr>KOMUNIKASI LINTAS (ANTAR) BUDAYA</vt:lpstr>
      <vt:lpstr>ESENSI KOMUNIKASI MANUSIA</vt:lpstr>
      <vt:lpstr>PENTINGNYA MEMPELAJARI KOMUNIKASI BUDAYA</vt:lpstr>
      <vt:lpstr>TUJUAN MEMPELAJARI KOMUNIKASI LINTAS BUDAYA</vt:lpstr>
      <vt:lpstr>TUJUAN MEMPELAJARI KOMUNIKASI LINTAS BUDAYA</vt:lpstr>
      <vt:lpstr>PENGERTIAN KOMUNIKASI LINTAS BUDAYA</vt:lpstr>
      <vt:lpstr>ASUMSI TEORITIS KOMUNIKASI ANTAR BUDAYA</vt:lpstr>
      <vt:lpstr>BUDAYA, KEBUDAYAAN DAN KOMUNIKASI LINTAS BUDAYA</vt:lpstr>
      <vt:lpstr>MEMAHAMI KEBUDAYAAN</vt:lpstr>
      <vt:lpstr>ASUMSI-ASUMSI KOMUNIKASI ANTAR BUDAYA</vt:lpstr>
      <vt:lpstr>PERBEDAAN PERSEPSI ANTARA KOMUNIKATOR DAN KOMUNIKAN</vt:lpstr>
      <vt:lpstr>KOMUNIKASI BERPUSAT PADA KEBUDAYAAN</vt:lpstr>
      <vt:lpstr>TUJUAN KOMUNIKASI ANTAR BUDAYA ADALAH EFEKTIFITAS ANTAR BUDAYA</vt:lpstr>
      <vt:lpstr>SEKIAN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KOMUNIKASI LINTAS (ANTAR) BUDAYA</dc:title>
  <dc:creator>Windows10</dc:creator>
  <cp:lastModifiedBy>Windows10</cp:lastModifiedBy>
  <cp:revision>8</cp:revision>
  <cp:lastPrinted>2018-09-05T14:06:48Z</cp:lastPrinted>
  <dcterms:created xsi:type="dcterms:W3CDTF">2017-09-21T02:29:12Z</dcterms:created>
  <dcterms:modified xsi:type="dcterms:W3CDTF">2018-09-05T14:07:02Z</dcterms:modified>
</cp:coreProperties>
</file>