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39" y="102107"/>
            <a:ext cx="8961119" cy="6664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B7C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39" y="102107"/>
            <a:ext cx="8961119" cy="6664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B7C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575" y="1406931"/>
            <a:ext cx="3549015" cy="431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B7C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39" y="102107"/>
            <a:ext cx="8961119" cy="66644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8993" y="198831"/>
            <a:ext cx="774509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B7C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4650" y="1670050"/>
            <a:ext cx="8401050" cy="427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2362200"/>
            <a:ext cx="7150608" cy="304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1231" y="2942844"/>
            <a:ext cx="1193292" cy="2462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11440" y="3136392"/>
            <a:ext cx="911860" cy="2075814"/>
          </a:xfrm>
          <a:custGeom>
            <a:avLst/>
            <a:gdLst/>
            <a:ahLst/>
            <a:cxnLst/>
            <a:rect l="l" t="t" r="r" b="b"/>
            <a:pathLst>
              <a:path w="911859" h="2075814">
                <a:moveTo>
                  <a:pt x="0" y="2075687"/>
                </a:moveTo>
                <a:lnTo>
                  <a:pt x="911351" y="2075687"/>
                </a:lnTo>
                <a:lnTo>
                  <a:pt x="911351" y="0"/>
                </a:lnTo>
                <a:lnTo>
                  <a:pt x="0" y="0"/>
                </a:lnTo>
                <a:lnTo>
                  <a:pt x="0" y="2075687"/>
                </a:lnTo>
                <a:close/>
              </a:path>
            </a:pathLst>
          </a:custGeom>
          <a:solidFill>
            <a:schemeClr val="accent6">
              <a:lumMod val="50000"/>
              <a:alpha val="70195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11440" y="3136392"/>
            <a:ext cx="911860" cy="2075814"/>
          </a:xfrm>
          <a:custGeom>
            <a:avLst/>
            <a:gdLst/>
            <a:ahLst/>
            <a:cxnLst/>
            <a:rect l="l" t="t" r="r" b="b"/>
            <a:pathLst>
              <a:path w="911859" h="2075814">
                <a:moveTo>
                  <a:pt x="0" y="2075687"/>
                </a:moveTo>
                <a:lnTo>
                  <a:pt x="911351" y="2075687"/>
                </a:lnTo>
                <a:lnTo>
                  <a:pt x="911351" y="0"/>
                </a:lnTo>
                <a:lnTo>
                  <a:pt x="0" y="0"/>
                </a:lnTo>
                <a:lnTo>
                  <a:pt x="0" y="2075687"/>
                </a:lnTo>
                <a:close/>
              </a:path>
            </a:pathLst>
          </a:custGeom>
          <a:ln w="6096">
            <a:solidFill>
              <a:srgbClr val="6B7C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438400"/>
            <a:ext cx="6946900" cy="2245360"/>
          </a:xfrm>
          <a:custGeom>
            <a:avLst/>
            <a:gdLst/>
            <a:ahLst/>
            <a:cxnLst/>
            <a:rect l="l" t="t" r="r" b="b"/>
            <a:pathLst>
              <a:path w="6946900" h="2245360">
                <a:moveTo>
                  <a:pt x="0" y="2244852"/>
                </a:moveTo>
                <a:lnTo>
                  <a:pt x="6946392" y="2244852"/>
                </a:lnTo>
                <a:lnTo>
                  <a:pt x="6946392" y="0"/>
                </a:lnTo>
                <a:lnTo>
                  <a:pt x="0" y="0"/>
                </a:lnTo>
                <a:lnTo>
                  <a:pt x="0" y="22448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724400"/>
            <a:ext cx="6934200" cy="662940"/>
          </a:xfrm>
          <a:custGeom>
            <a:avLst/>
            <a:gdLst/>
            <a:ahLst/>
            <a:cxnLst/>
            <a:rect l="l" t="t" r="r" b="b"/>
            <a:pathLst>
              <a:path w="6757670" h="662939">
                <a:moveTo>
                  <a:pt x="0" y="662939"/>
                </a:moveTo>
                <a:lnTo>
                  <a:pt x="6757416" y="662939"/>
                </a:lnTo>
                <a:lnTo>
                  <a:pt x="6757416" y="0"/>
                </a:lnTo>
                <a:lnTo>
                  <a:pt x="0" y="0"/>
                </a:lnTo>
                <a:lnTo>
                  <a:pt x="0" y="66293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3810000"/>
            <a:ext cx="6766559" cy="2083435"/>
          </a:xfrm>
          <a:custGeom>
            <a:avLst/>
            <a:gdLst/>
            <a:ahLst/>
            <a:cxnLst/>
            <a:rect l="l" t="t" r="r" b="b"/>
            <a:pathLst>
              <a:path w="6766559" h="2083435">
                <a:moveTo>
                  <a:pt x="6765162" y="0"/>
                </a:moveTo>
                <a:lnTo>
                  <a:pt x="1358" y="0"/>
                </a:lnTo>
                <a:lnTo>
                  <a:pt x="0" y="1397"/>
                </a:lnTo>
                <a:lnTo>
                  <a:pt x="0" y="2081911"/>
                </a:lnTo>
                <a:lnTo>
                  <a:pt x="1358" y="2083308"/>
                </a:lnTo>
                <a:lnTo>
                  <a:pt x="6765162" y="2083308"/>
                </a:lnTo>
                <a:lnTo>
                  <a:pt x="6766559" y="2081911"/>
                </a:lnTo>
                <a:lnTo>
                  <a:pt x="6766559" y="2081276"/>
                </a:lnTo>
                <a:lnTo>
                  <a:pt x="2489" y="2081276"/>
                </a:lnTo>
                <a:lnTo>
                  <a:pt x="2031" y="2080768"/>
                </a:lnTo>
                <a:lnTo>
                  <a:pt x="2031" y="2540"/>
                </a:lnTo>
                <a:lnTo>
                  <a:pt x="2489" y="2032"/>
                </a:lnTo>
                <a:lnTo>
                  <a:pt x="6766559" y="2032"/>
                </a:lnTo>
                <a:lnTo>
                  <a:pt x="6766559" y="1397"/>
                </a:lnTo>
                <a:lnTo>
                  <a:pt x="6765162" y="0"/>
                </a:lnTo>
                <a:close/>
              </a:path>
              <a:path w="6766559" h="2083435">
                <a:moveTo>
                  <a:pt x="6766559" y="2032"/>
                </a:moveTo>
                <a:lnTo>
                  <a:pt x="6764020" y="2032"/>
                </a:lnTo>
                <a:lnTo>
                  <a:pt x="6764528" y="2540"/>
                </a:lnTo>
                <a:lnTo>
                  <a:pt x="6764528" y="2080768"/>
                </a:lnTo>
                <a:lnTo>
                  <a:pt x="6764020" y="2081276"/>
                </a:lnTo>
                <a:lnTo>
                  <a:pt x="6766559" y="2081276"/>
                </a:lnTo>
                <a:lnTo>
                  <a:pt x="6766559" y="2032"/>
                </a:lnTo>
                <a:close/>
              </a:path>
              <a:path w="6766559" h="2083435">
                <a:moveTo>
                  <a:pt x="6762496" y="4063"/>
                </a:moveTo>
                <a:lnTo>
                  <a:pt x="4064" y="4063"/>
                </a:lnTo>
                <a:lnTo>
                  <a:pt x="4064" y="2079244"/>
                </a:lnTo>
                <a:lnTo>
                  <a:pt x="6762496" y="2079244"/>
                </a:lnTo>
                <a:lnTo>
                  <a:pt x="6762496" y="2077212"/>
                </a:lnTo>
                <a:lnTo>
                  <a:pt x="6095" y="2077212"/>
                </a:lnTo>
                <a:lnTo>
                  <a:pt x="6095" y="6096"/>
                </a:lnTo>
                <a:lnTo>
                  <a:pt x="6762496" y="6096"/>
                </a:lnTo>
                <a:lnTo>
                  <a:pt x="6762496" y="4063"/>
                </a:lnTo>
                <a:close/>
              </a:path>
              <a:path w="6766559" h="2083435">
                <a:moveTo>
                  <a:pt x="6762496" y="6096"/>
                </a:moveTo>
                <a:lnTo>
                  <a:pt x="6760463" y="6096"/>
                </a:lnTo>
                <a:lnTo>
                  <a:pt x="6760463" y="2077212"/>
                </a:lnTo>
                <a:lnTo>
                  <a:pt x="6762496" y="2077212"/>
                </a:lnTo>
                <a:lnTo>
                  <a:pt x="6762496" y="6096"/>
                </a:lnTo>
                <a:close/>
              </a:path>
            </a:pathLst>
          </a:custGeom>
          <a:solidFill>
            <a:srgbClr val="6B7C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8200" y="2819400"/>
            <a:ext cx="6096000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74165" algn="l">
              <a:lnSpc>
                <a:spcPct val="100000"/>
              </a:lnSpc>
              <a:spcBef>
                <a:spcPts val="95"/>
              </a:spcBef>
            </a:pPr>
            <a:r>
              <a:rPr sz="3600" b="1" spc="40" dirty="0">
                <a:solidFill>
                  <a:srgbClr val="46524B"/>
                </a:solidFill>
                <a:latin typeface="Georgia"/>
                <a:cs typeface="Georgia"/>
              </a:rPr>
              <a:t>ASPEK  </a:t>
            </a:r>
            <a:r>
              <a:rPr lang="en-US" sz="3600" b="1" spc="40" dirty="0" smtClean="0">
                <a:solidFill>
                  <a:srgbClr val="46524B"/>
                </a:solidFill>
                <a:latin typeface="Georgia"/>
                <a:cs typeface="Georgia"/>
              </a:rPr>
              <a:t/>
            </a:r>
            <a:br>
              <a:rPr lang="en-US" sz="3600" b="1" spc="40" dirty="0" smtClean="0">
                <a:solidFill>
                  <a:srgbClr val="46524B"/>
                </a:solidFill>
                <a:latin typeface="Georgia"/>
                <a:cs typeface="Georgia"/>
              </a:rPr>
            </a:br>
            <a:r>
              <a:rPr lang="en-US" sz="3600" b="1" spc="40" dirty="0" smtClean="0">
                <a:solidFill>
                  <a:srgbClr val="46524B"/>
                </a:solidFill>
                <a:latin typeface="Georgia"/>
                <a:cs typeface="Georgia"/>
              </a:rPr>
              <a:t>  </a:t>
            </a:r>
            <a:r>
              <a:rPr sz="3600" b="1" spc="50" dirty="0" smtClean="0">
                <a:solidFill>
                  <a:srgbClr val="46524B"/>
                </a:solidFill>
                <a:latin typeface="Georgia"/>
                <a:cs typeface="Georgia"/>
              </a:rPr>
              <a:t>TEK</a:t>
            </a:r>
            <a:r>
              <a:rPr lang="en-US" sz="3600" b="1" spc="50" dirty="0" smtClean="0">
                <a:solidFill>
                  <a:srgbClr val="46524B"/>
                </a:solidFill>
                <a:latin typeface="Georgia"/>
                <a:cs typeface="Georgia"/>
              </a:rPr>
              <a:t>NIS DAN OPERASI</a:t>
            </a:r>
            <a:r>
              <a:rPr lang="en-US" sz="4000" spc="50" dirty="0" smtClean="0">
                <a:solidFill>
                  <a:srgbClr val="46524B"/>
                </a:solidFill>
                <a:latin typeface="Georgia"/>
                <a:cs typeface="Georgia"/>
              </a:rPr>
              <a:t/>
            </a:r>
            <a:br>
              <a:rPr lang="en-US" sz="4000" spc="50" dirty="0" smtClean="0">
                <a:solidFill>
                  <a:srgbClr val="46524B"/>
                </a:solidFill>
                <a:latin typeface="Georgia"/>
                <a:cs typeface="Georgia"/>
              </a:rPr>
            </a:br>
            <a:r>
              <a:rPr lang="en-US" sz="3000" spc="50" dirty="0" smtClean="0">
                <a:solidFill>
                  <a:srgbClr val="46524B"/>
                </a:solidFill>
                <a:latin typeface="Georgia"/>
                <a:cs typeface="Georgia"/>
              </a:rPr>
              <a:t>	             </a:t>
            </a:r>
            <a:r>
              <a:rPr lang="en-US" sz="3000" spc="50" dirty="0" err="1" smtClean="0">
                <a:solidFill>
                  <a:srgbClr val="7030A0"/>
                </a:solidFill>
                <a:latin typeface="Georgia"/>
                <a:cs typeface="Georgia"/>
              </a:rPr>
              <a:t>Mukti</a:t>
            </a:r>
            <a:r>
              <a:rPr lang="en-US" sz="3000" spc="50" dirty="0" smtClean="0">
                <a:solidFill>
                  <a:srgbClr val="7030A0"/>
                </a:solidFill>
                <a:latin typeface="Georgia"/>
                <a:cs typeface="Georgia"/>
              </a:rPr>
              <a:t> Hakim STP,MP</a:t>
            </a:r>
            <a:endParaRPr sz="4000" dirty="0">
              <a:solidFill>
                <a:srgbClr val="7030A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0240" y="457201"/>
            <a:ext cx="704151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800" b="1" spc="-235" dirty="0" err="1" smtClean="0">
                <a:latin typeface="Verdana"/>
                <a:cs typeface="Verdana"/>
              </a:rPr>
              <a:t>Tiga</a:t>
            </a:r>
            <a:r>
              <a:rPr lang="en-US" sz="2800" b="1" spc="-235" dirty="0" smtClean="0">
                <a:latin typeface="Verdana"/>
                <a:cs typeface="Verdana"/>
              </a:rPr>
              <a:t> </a:t>
            </a:r>
            <a:r>
              <a:rPr lang="en-US" sz="2800" b="1" spc="-235" dirty="0" err="1" smtClean="0">
                <a:latin typeface="Verdana"/>
                <a:cs typeface="Verdana"/>
              </a:rPr>
              <a:t>m</a:t>
            </a:r>
            <a:r>
              <a:rPr sz="2800" b="1" spc="105" dirty="0" err="1" smtClean="0">
                <a:latin typeface="Verdana"/>
                <a:cs typeface="Verdana"/>
              </a:rPr>
              <a:t>etode</a:t>
            </a:r>
            <a:r>
              <a:rPr sz="2800" b="1" spc="105" dirty="0" smtClean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penilaian </a:t>
            </a:r>
            <a:r>
              <a:rPr sz="2800" b="1" spc="-95" dirty="0">
                <a:latin typeface="Verdana"/>
                <a:cs typeface="Verdana"/>
              </a:rPr>
              <a:t>suatu</a:t>
            </a:r>
            <a:r>
              <a:rPr sz="2800" b="1" spc="-735" dirty="0">
                <a:latin typeface="Verdana"/>
                <a:cs typeface="Verdana"/>
              </a:rPr>
              <a:t> </a:t>
            </a:r>
            <a:r>
              <a:rPr sz="2800" b="1" spc="-114" dirty="0">
                <a:latin typeface="Verdana"/>
                <a:cs typeface="Verdana"/>
              </a:rPr>
              <a:t>lokasi </a:t>
            </a:r>
            <a:r>
              <a:rPr sz="2800" b="1" spc="-50" dirty="0" err="1">
                <a:latin typeface="Verdana"/>
                <a:cs typeface="Verdana"/>
              </a:rPr>
              <a:t>sebelum</a:t>
            </a:r>
            <a:r>
              <a:rPr sz="2800" b="1" spc="-50" dirty="0">
                <a:latin typeface="Verdana"/>
                <a:cs typeface="Verdana"/>
              </a:rPr>
              <a:t> </a:t>
            </a:r>
            <a:r>
              <a:rPr sz="2800" b="1" spc="-105" dirty="0" err="1" smtClean="0">
                <a:latin typeface="Verdana"/>
                <a:cs typeface="Verdana"/>
              </a:rPr>
              <a:t>diputuskan</a:t>
            </a:r>
            <a:r>
              <a:rPr sz="2800" b="1" spc="-105" dirty="0">
                <a:latin typeface="Verdana"/>
                <a:cs typeface="Verdana"/>
              </a:rPr>
              <a:t>:</a:t>
            </a:r>
            <a:endParaRPr sz="2800" b="1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0240" y="2123058"/>
            <a:ext cx="8112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65" dirty="0">
                <a:solidFill>
                  <a:schemeClr val="tx1"/>
                </a:solidFill>
                <a:latin typeface="Verdana"/>
                <a:cs typeface="Verdana"/>
              </a:rPr>
              <a:t>1.Metode </a:t>
            </a:r>
            <a:r>
              <a:rPr sz="4000" spc="-5" dirty="0">
                <a:solidFill>
                  <a:schemeClr val="tx1"/>
                </a:solidFill>
                <a:latin typeface="Verdana"/>
                <a:cs typeface="Verdana"/>
              </a:rPr>
              <a:t>penilaian </a:t>
            </a:r>
            <a:r>
              <a:rPr sz="4000" spc="-180" dirty="0">
                <a:solidFill>
                  <a:schemeClr val="tx1"/>
                </a:solidFill>
                <a:latin typeface="Verdana"/>
                <a:cs typeface="Verdana"/>
              </a:rPr>
              <a:t>hasil</a:t>
            </a:r>
            <a:r>
              <a:rPr sz="4000" spc="-9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4000" spc="-10" dirty="0">
                <a:solidFill>
                  <a:schemeClr val="tx1"/>
                </a:solidFill>
                <a:latin typeface="Verdana"/>
                <a:cs typeface="Verdana"/>
              </a:rPr>
              <a:t>value</a:t>
            </a:r>
            <a:endParaRPr sz="40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2731478"/>
            <a:ext cx="8112760" cy="1495922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65"/>
              </a:spcBef>
              <a:buClr>
                <a:srgbClr val="92A199"/>
              </a:buClr>
              <a:buAutoNum type="arabicPeriod" startAt="2"/>
              <a:tabLst>
                <a:tab pos="470534" algn="l"/>
              </a:tabLst>
            </a:pPr>
            <a:r>
              <a:rPr sz="4000" spc="155" dirty="0">
                <a:latin typeface="Verdana"/>
                <a:cs typeface="Verdana"/>
              </a:rPr>
              <a:t>Metode </a:t>
            </a:r>
            <a:r>
              <a:rPr sz="4000" spc="50" dirty="0" err="1">
                <a:latin typeface="Verdana"/>
                <a:cs typeface="Verdana"/>
              </a:rPr>
              <a:t>perbandingan</a:t>
            </a:r>
            <a:r>
              <a:rPr sz="4000" spc="-730" dirty="0">
                <a:latin typeface="Verdana"/>
                <a:cs typeface="Verdana"/>
              </a:rPr>
              <a:t> </a:t>
            </a:r>
            <a:r>
              <a:rPr lang="en-US" sz="4000" spc="-730" dirty="0" smtClean="0">
                <a:latin typeface="Verdana"/>
                <a:cs typeface="Verdana"/>
              </a:rPr>
              <a:t>   </a:t>
            </a:r>
            <a:r>
              <a:rPr sz="4000" spc="65" dirty="0" err="1" smtClean="0">
                <a:latin typeface="Verdana"/>
                <a:cs typeface="Verdana"/>
              </a:rPr>
              <a:t>biaya</a:t>
            </a:r>
            <a:endParaRPr sz="4000" dirty="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960"/>
              </a:spcBef>
              <a:buClr>
                <a:srgbClr val="92A199"/>
              </a:buClr>
              <a:buAutoNum type="arabicPeriod" startAt="2"/>
              <a:tabLst>
                <a:tab pos="470534" algn="l"/>
                <a:tab pos="4577715" algn="l"/>
              </a:tabLst>
            </a:pPr>
            <a:r>
              <a:rPr sz="4000" spc="155" dirty="0">
                <a:latin typeface="Verdana"/>
                <a:cs typeface="Verdana"/>
              </a:rPr>
              <a:t>Metode</a:t>
            </a:r>
            <a:r>
              <a:rPr sz="4000" spc="-260" dirty="0">
                <a:latin typeface="Verdana"/>
                <a:cs typeface="Verdana"/>
              </a:rPr>
              <a:t> </a:t>
            </a:r>
            <a:r>
              <a:rPr sz="4000" spc="-185" dirty="0">
                <a:latin typeface="Verdana"/>
                <a:cs typeface="Verdana"/>
              </a:rPr>
              <a:t>analisis	</a:t>
            </a:r>
            <a:r>
              <a:rPr sz="4000" spc="-50" dirty="0">
                <a:latin typeface="Verdana"/>
                <a:cs typeface="Verdana"/>
              </a:rPr>
              <a:t>ekonomi</a:t>
            </a:r>
            <a:endParaRPr sz="4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79" y="373379"/>
            <a:ext cx="8380730" cy="1117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4960" rIns="0" bIns="0" rtlCol="0">
            <a:spAutoFit/>
          </a:bodyPr>
          <a:lstStyle/>
          <a:p>
            <a:pPr marL="1093470">
              <a:lnSpc>
                <a:spcPct val="100000"/>
              </a:lnSpc>
              <a:spcBef>
                <a:spcPts val="2480"/>
              </a:spcBef>
            </a:pPr>
            <a:r>
              <a:rPr spc="-10" dirty="0">
                <a:latin typeface="Georgia"/>
                <a:cs typeface="Georgia"/>
              </a:rPr>
              <a:t>METODE </a:t>
            </a:r>
            <a:r>
              <a:rPr spc="55" dirty="0">
                <a:latin typeface="Georgia"/>
                <a:cs typeface="Georgia"/>
              </a:rPr>
              <a:t>PENILAIAN </a:t>
            </a:r>
            <a:r>
              <a:rPr spc="15" dirty="0">
                <a:latin typeface="Georgia"/>
                <a:cs typeface="Georgia"/>
              </a:rPr>
              <a:t>HASIL</a:t>
            </a:r>
            <a:r>
              <a:rPr spc="40" dirty="0">
                <a:latin typeface="Georgia"/>
                <a:cs typeface="Georgia"/>
              </a:rPr>
              <a:t> </a:t>
            </a:r>
            <a:r>
              <a:rPr spc="75" dirty="0">
                <a:latin typeface="Georgia"/>
                <a:cs typeface="Georgia"/>
              </a:rPr>
              <a:t>VALUE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650" y="1670050"/>
          <a:ext cx="8382000" cy="4045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2184400"/>
                <a:gridCol w="1397000"/>
                <a:gridCol w="1397000"/>
                <a:gridCol w="1397000"/>
                <a:gridCol w="1397000"/>
              </a:tblGrid>
              <a:tr h="1066800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Kebutuhan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82550" indent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Nilai  </a:t>
                      </a:r>
                      <a:r>
                        <a:rPr sz="1800" b="1" spc="-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Lokasi  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yang</a:t>
                      </a: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Ideal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Cirebon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Bandung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Serang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</a:tr>
              <a:tr h="4965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45" dirty="0">
                          <a:latin typeface="Verdana"/>
                          <a:cs typeface="Verdana"/>
                        </a:rPr>
                        <a:t>Pasar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40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25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35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20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</a:tr>
              <a:tr h="4965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Bahan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Baku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30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20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25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0" dirty="0">
                          <a:latin typeface="Verdana"/>
                          <a:cs typeface="Verdana"/>
                        </a:rPr>
                        <a:t>Transportasi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7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8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</a:tr>
              <a:tr h="4965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5" dirty="0">
                          <a:latin typeface="Verdana"/>
                          <a:cs typeface="Verdana"/>
                        </a:rPr>
                        <a:t>Tenaga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Kerja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9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</a:tr>
              <a:tr h="4965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30" dirty="0">
                          <a:latin typeface="Verdana"/>
                          <a:cs typeface="Verdana"/>
                        </a:rPr>
                        <a:t>Lainnya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</a:tr>
              <a:tr h="496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" dirty="0">
                          <a:latin typeface="Verdana"/>
                          <a:cs typeface="Verdana"/>
                        </a:rPr>
                        <a:t>Jumlah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66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87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58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49622" y="5865063"/>
            <a:ext cx="87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latin typeface="Verdana"/>
                <a:cs typeface="Verdana"/>
              </a:rPr>
              <a:t>d</a:t>
            </a:r>
            <a:r>
              <a:rPr sz="2400" spc="-160" dirty="0">
                <a:latin typeface="Verdana"/>
                <a:cs typeface="Verdana"/>
              </a:rPr>
              <a:t>i</a:t>
            </a:r>
            <a:r>
              <a:rPr sz="2400" spc="110" dirty="0">
                <a:latin typeface="Verdana"/>
                <a:cs typeface="Verdana"/>
              </a:rPr>
              <a:t>p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-195" dirty="0">
                <a:latin typeface="Verdana"/>
                <a:cs typeface="Verdana"/>
              </a:rPr>
              <a:t>l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-60" dirty="0">
                <a:latin typeface="Verdana"/>
                <a:cs typeface="Verdana"/>
              </a:rPr>
              <a:t>h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6489" y="5865063"/>
            <a:ext cx="74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latin typeface="Verdana"/>
                <a:cs typeface="Verdana"/>
              </a:rPr>
              <a:t>y</a:t>
            </a:r>
            <a:r>
              <a:rPr sz="2400" spc="20" dirty="0">
                <a:latin typeface="Verdana"/>
                <a:cs typeface="Verdana"/>
              </a:rPr>
              <a:t>a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-100" dirty="0">
                <a:latin typeface="Verdana"/>
                <a:cs typeface="Verdana"/>
              </a:rPr>
              <a:t>tu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1180" y="5865063"/>
            <a:ext cx="687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Verdana"/>
                <a:cs typeface="Verdana"/>
              </a:rPr>
              <a:t>k</a:t>
            </a:r>
            <a:r>
              <a:rPr sz="2400" spc="-75" dirty="0">
                <a:latin typeface="Verdana"/>
                <a:cs typeface="Verdana"/>
              </a:rPr>
              <a:t>o</a:t>
            </a:r>
            <a:r>
              <a:rPr sz="2400" spc="30" dirty="0">
                <a:latin typeface="Verdana"/>
                <a:cs typeface="Verdana"/>
              </a:rPr>
              <a:t>ta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6818" y="5865063"/>
            <a:ext cx="1378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Bandung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5865063"/>
            <a:ext cx="33667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7285" algn="l"/>
                <a:tab pos="2141855" algn="l"/>
              </a:tabLst>
            </a:pPr>
            <a:r>
              <a:rPr sz="2400" spc="-110" dirty="0">
                <a:latin typeface="Verdana"/>
                <a:cs typeface="Verdana"/>
              </a:rPr>
              <a:t>Lo</a:t>
            </a:r>
            <a:r>
              <a:rPr sz="2400" spc="-125" dirty="0">
                <a:latin typeface="Verdana"/>
                <a:cs typeface="Verdana"/>
              </a:rPr>
              <a:t>kas</a:t>
            </a:r>
            <a:r>
              <a:rPr sz="2400" spc="-60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25" dirty="0">
                <a:latin typeface="Verdana"/>
                <a:cs typeface="Verdana"/>
              </a:rPr>
              <a:t>y</a:t>
            </a:r>
            <a:r>
              <a:rPr sz="2400" spc="20" dirty="0">
                <a:latin typeface="Verdana"/>
                <a:cs typeface="Verdana"/>
              </a:rPr>
              <a:t>a</a:t>
            </a:r>
            <a:r>
              <a:rPr sz="2400" spc="30" dirty="0">
                <a:latin typeface="Verdana"/>
                <a:cs typeface="Verdana"/>
              </a:rPr>
              <a:t>ng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14" dirty="0">
                <a:latin typeface="Verdana"/>
                <a:cs typeface="Verdana"/>
              </a:rPr>
              <a:t>ter</a:t>
            </a:r>
            <a:r>
              <a:rPr sz="2400" spc="-110" dirty="0">
                <a:latin typeface="Verdana"/>
                <a:cs typeface="Verdana"/>
              </a:rPr>
              <a:t>t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-75" dirty="0">
                <a:latin typeface="Verdana"/>
                <a:cs typeface="Verdana"/>
              </a:rPr>
              <a:t>n</a:t>
            </a:r>
            <a:r>
              <a:rPr sz="2400" spc="114" dirty="0">
                <a:latin typeface="Verdana"/>
                <a:cs typeface="Verdana"/>
              </a:rPr>
              <a:t>g</a:t>
            </a:r>
            <a:r>
              <a:rPr sz="2400" spc="100" dirty="0">
                <a:latin typeface="Verdana"/>
                <a:cs typeface="Verdana"/>
              </a:rPr>
              <a:t>g</a:t>
            </a:r>
            <a:r>
              <a:rPr sz="2400" spc="-215" dirty="0">
                <a:latin typeface="Verdana"/>
                <a:cs typeface="Verdana"/>
              </a:rPr>
              <a:t>i  </a:t>
            </a:r>
            <a:r>
              <a:rPr sz="2400" spc="75" dirty="0">
                <a:latin typeface="Verdana"/>
                <a:cs typeface="Verdana"/>
              </a:rPr>
              <a:t>dengan </a:t>
            </a:r>
            <a:r>
              <a:rPr sz="2400" spc="-80" dirty="0">
                <a:latin typeface="Verdana"/>
                <a:cs typeface="Verdana"/>
              </a:rPr>
              <a:t>nilai</a:t>
            </a:r>
            <a:r>
              <a:rPr sz="2400" spc="-490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tertinggi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79" y="373379"/>
            <a:ext cx="8380730" cy="1117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4960" rIns="0" bIns="0" rtlCol="0">
            <a:spAutoFit/>
          </a:bodyPr>
          <a:lstStyle/>
          <a:p>
            <a:pPr marL="1264285">
              <a:lnSpc>
                <a:spcPct val="100000"/>
              </a:lnSpc>
              <a:spcBef>
                <a:spcPts val="2480"/>
              </a:spcBef>
            </a:pPr>
            <a:r>
              <a:rPr spc="-10" dirty="0">
                <a:latin typeface="Georgia"/>
                <a:cs typeface="Georgia"/>
              </a:rPr>
              <a:t>METODE </a:t>
            </a:r>
            <a:r>
              <a:rPr spc="65" dirty="0">
                <a:latin typeface="Georgia"/>
                <a:cs typeface="Georgia"/>
              </a:rPr>
              <a:t>PERBANDINGAN</a:t>
            </a:r>
            <a:r>
              <a:rPr spc="85" dirty="0">
                <a:latin typeface="Georgia"/>
                <a:cs typeface="Georgia"/>
              </a:rPr>
              <a:t> </a:t>
            </a:r>
            <a:r>
              <a:rPr spc="90" dirty="0">
                <a:latin typeface="Georgia"/>
                <a:cs typeface="Georgia"/>
              </a:rPr>
              <a:t>BIAYA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650" y="1670050"/>
          <a:ext cx="8382000" cy="4264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/>
                <a:gridCol w="2621280"/>
                <a:gridCol w="1676400"/>
                <a:gridCol w="1676400"/>
                <a:gridCol w="1676400"/>
              </a:tblGrid>
              <a:tr h="1085850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Jenis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biaya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Serang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Cirebon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Bandung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Bahan</a:t>
                      </a:r>
                      <a:r>
                        <a:rPr sz="18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Baku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150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160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35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</a:tr>
              <a:tr h="65151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Bahan bakar</a:t>
                      </a:r>
                      <a:r>
                        <a:rPr sz="1800" spc="-2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65" dirty="0">
                          <a:latin typeface="Verdana"/>
                          <a:cs typeface="Verdana"/>
                        </a:rPr>
                        <a:t>dan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listrik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40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45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25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30" dirty="0">
                          <a:latin typeface="Verdana"/>
                          <a:cs typeface="Verdana"/>
                        </a:rPr>
                        <a:t>Biaya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Transportasi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60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65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30" dirty="0">
                          <a:latin typeface="Verdana"/>
                          <a:cs typeface="Verdana"/>
                        </a:rPr>
                        <a:t>Biaya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5" dirty="0">
                          <a:latin typeface="Verdana"/>
                          <a:cs typeface="Verdana"/>
                        </a:rPr>
                        <a:t>Umum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70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75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9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30" dirty="0">
                          <a:latin typeface="Verdana"/>
                          <a:cs typeface="Verdana"/>
                        </a:rPr>
                        <a:t>Lainnya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10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20" dirty="0">
                          <a:latin typeface="Verdana"/>
                          <a:cs typeface="Verdana"/>
                        </a:rPr>
                        <a:t>Jumlah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330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345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155" dirty="0">
                          <a:latin typeface="Verdana"/>
                          <a:cs typeface="Verdana"/>
                        </a:rPr>
                        <a:t>305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49622" y="5865063"/>
            <a:ext cx="1833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9185" algn="l"/>
              </a:tabLst>
            </a:pPr>
            <a:r>
              <a:rPr sz="2400" spc="130" dirty="0">
                <a:latin typeface="Verdana"/>
                <a:cs typeface="Verdana"/>
              </a:rPr>
              <a:t>d</a:t>
            </a:r>
            <a:r>
              <a:rPr sz="2400" spc="-160" dirty="0">
                <a:latin typeface="Verdana"/>
                <a:cs typeface="Verdana"/>
              </a:rPr>
              <a:t>i</a:t>
            </a:r>
            <a:r>
              <a:rPr sz="2400" spc="110" dirty="0">
                <a:latin typeface="Verdana"/>
                <a:cs typeface="Verdana"/>
              </a:rPr>
              <a:t>p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-195" dirty="0">
                <a:latin typeface="Verdana"/>
                <a:cs typeface="Verdana"/>
              </a:rPr>
              <a:t>l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-60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25" dirty="0">
                <a:latin typeface="Verdana"/>
                <a:cs typeface="Verdana"/>
              </a:rPr>
              <a:t>y</a:t>
            </a:r>
            <a:r>
              <a:rPr sz="2400" spc="20" dirty="0">
                <a:latin typeface="Verdana"/>
                <a:cs typeface="Verdana"/>
              </a:rPr>
              <a:t>a</a:t>
            </a:r>
            <a:r>
              <a:rPr sz="2400" spc="-175" dirty="0">
                <a:latin typeface="Verdana"/>
                <a:cs typeface="Verdana"/>
              </a:rPr>
              <a:t>i</a:t>
            </a:r>
            <a:r>
              <a:rPr sz="2400" spc="-100" dirty="0">
                <a:latin typeface="Verdana"/>
                <a:cs typeface="Verdana"/>
              </a:rPr>
              <a:t>tu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1180" y="5865063"/>
            <a:ext cx="2284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8210" algn="l"/>
              </a:tabLst>
            </a:pPr>
            <a:r>
              <a:rPr sz="2400" spc="-15" dirty="0">
                <a:latin typeface="Verdana"/>
                <a:cs typeface="Verdana"/>
              </a:rPr>
              <a:t>kota	</a:t>
            </a:r>
            <a:r>
              <a:rPr sz="2400" spc="-5" dirty="0">
                <a:latin typeface="Verdana"/>
                <a:cs typeface="Verdana"/>
              </a:rPr>
              <a:t>Bandung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5865063"/>
            <a:ext cx="35858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37285" algn="l"/>
                <a:tab pos="2141855" algn="l"/>
              </a:tabLst>
            </a:pPr>
            <a:r>
              <a:rPr sz="2400" spc="-110" dirty="0">
                <a:latin typeface="Verdana"/>
                <a:cs typeface="Verdana"/>
              </a:rPr>
              <a:t>Lokasi	</a:t>
            </a:r>
            <a:r>
              <a:rPr sz="2400" spc="25" dirty="0">
                <a:latin typeface="Verdana"/>
                <a:cs typeface="Verdana"/>
              </a:rPr>
              <a:t>yang	</a:t>
            </a:r>
            <a:r>
              <a:rPr sz="2400" spc="-75" dirty="0">
                <a:latin typeface="Verdana"/>
                <a:cs typeface="Verdana"/>
              </a:rPr>
              <a:t>tertinggi  </a:t>
            </a:r>
            <a:r>
              <a:rPr sz="2400" spc="75" dirty="0">
                <a:latin typeface="Verdana"/>
                <a:cs typeface="Verdana"/>
              </a:rPr>
              <a:t>dengan </a:t>
            </a:r>
            <a:r>
              <a:rPr sz="2400" spc="45" dirty="0">
                <a:latin typeface="Verdana"/>
                <a:cs typeface="Verdana"/>
              </a:rPr>
              <a:t>biaya</a:t>
            </a:r>
            <a:r>
              <a:rPr sz="2400" spc="-50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termurah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79" y="373379"/>
            <a:ext cx="8380730" cy="1117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4960" rIns="0" bIns="0" rtlCol="0">
            <a:spAutoFit/>
          </a:bodyPr>
          <a:lstStyle/>
          <a:p>
            <a:pPr marL="1591945">
              <a:lnSpc>
                <a:spcPct val="100000"/>
              </a:lnSpc>
              <a:spcBef>
                <a:spcPts val="2480"/>
              </a:spcBef>
            </a:pPr>
            <a:r>
              <a:rPr spc="-10" dirty="0">
                <a:latin typeface="Georgia"/>
                <a:cs typeface="Georgia"/>
              </a:rPr>
              <a:t>METODE </a:t>
            </a:r>
            <a:r>
              <a:rPr spc="35" dirty="0">
                <a:latin typeface="Georgia"/>
                <a:cs typeface="Georgia"/>
              </a:rPr>
              <a:t>ANALISIS</a:t>
            </a:r>
            <a:r>
              <a:rPr spc="75" dirty="0">
                <a:latin typeface="Georgia"/>
                <a:cs typeface="Georgia"/>
              </a:rPr>
              <a:t> </a:t>
            </a:r>
            <a:r>
              <a:rPr spc="35" dirty="0">
                <a:latin typeface="Georgia"/>
                <a:cs typeface="Georgia"/>
              </a:rPr>
              <a:t>EKONOMI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650" y="1670050"/>
          <a:ext cx="8382000" cy="4632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/>
                <a:gridCol w="2621280"/>
                <a:gridCol w="1676400"/>
                <a:gridCol w="1676400"/>
                <a:gridCol w="1676400"/>
              </a:tblGrid>
              <a:tr h="533400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6997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Jenis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Biaya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Serang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Cirebon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Bandung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533E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30" dirty="0">
                          <a:latin typeface="Verdana"/>
                          <a:cs typeface="Verdana"/>
                        </a:rPr>
                        <a:t>Biaya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Sewa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200.000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150.000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175.000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30" dirty="0">
                          <a:latin typeface="Verdana"/>
                          <a:cs typeface="Verdana"/>
                        </a:rPr>
                        <a:t>Biaya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Tenaker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900.000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1.000.000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850.000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30" dirty="0">
                          <a:latin typeface="Verdana"/>
                          <a:cs typeface="Verdana"/>
                        </a:rPr>
                        <a:t>Biaya</a:t>
                      </a:r>
                      <a:r>
                        <a:rPr sz="18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0" dirty="0">
                          <a:latin typeface="Verdana"/>
                          <a:cs typeface="Verdana"/>
                        </a:rPr>
                        <a:t>Transportasi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300.000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400.000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350.000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30" dirty="0">
                          <a:latin typeface="Verdana"/>
                          <a:cs typeface="Verdana"/>
                        </a:rPr>
                        <a:t>Biaya </a:t>
                      </a:r>
                      <a:r>
                        <a:rPr sz="1800" spc="-95" dirty="0">
                          <a:latin typeface="Verdana"/>
                          <a:cs typeface="Verdana"/>
                        </a:rPr>
                        <a:t>BBM </a:t>
                      </a:r>
                      <a:r>
                        <a:rPr sz="1800" spc="65" dirty="0">
                          <a:latin typeface="Verdana"/>
                          <a:cs typeface="Verdana"/>
                        </a:rPr>
                        <a:t>dan</a:t>
                      </a:r>
                      <a:r>
                        <a:rPr sz="1800" spc="-3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65" dirty="0">
                          <a:latin typeface="Verdana"/>
                          <a:cs typeface="Verdana"/>
                        </a:rPr>
                        <a:t>Listrik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180.000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180.000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180.000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30" dirty="0">
                          <a:latin typeface="Verdana"/>
                          <a:cs typeface="Verdana"/>
                        </a:rPr>
                        <a:t>Pajak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50.000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60.000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50.000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80" dirty="0">
                          <a:latin typeface="Verdana"/>
                          <a:cs typeface="Verdana"/>
                        </a:rPr>
                        <a:t>Total </a:t>
                      </a:r>
                      <a:r>
                        <a:rPr sz="1800" spc="30" dirty="0">
                          <a:latin typeface="Verdana"/>
                          <a:cs typeface="Verdana"/>
                        </a:rPr>
                        <a:t>biaya</a:t>
                      </a:r>
                      <a:r>
                        <a:rPr sz="1800" spc="-2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Operasi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1.730.000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1.790.000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60" dirty="0">
                          <a:latin typeface="Verdana"/>
                          <a:cs typeface="Verdana"/>
                        </a:rPr>
                        <a:t>1.605.000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Perumahan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90" dirty="0">
                          <a:latin typeface="Verdana"/>
                          <a:cs typeface="Verdana"/>
                        </a:rPr>
                        <a:t>Baik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10" dirty="0">
                          <a:latin typeface="Verdana"/>
                          <a:cs typeface="Verdana"/>
                        </a:rPr>
                        <a:t>Cukup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baik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D1CE"/>
                    </a:solidFill>
                  </a:tcPr>
                </a:tc>
              </a:tr>
              <a:tr h="50545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7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75" dirty="0">
                          <a:latin typeface="Verdana"/>
                          <a:cs typeface="Verdana"/>
                        </a:rPr>
                        <a:t>Sikap</a:t>
                      </a:r>
                      <a:r>
                        <a:rPr sz="18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Masyarakat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10" dirty="0">
                          <a:latin typeface="Verdana"/>
                          <a:cs typeface="Verdana"/>
                        </a:rPr>
                        <a:t>cukup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20" dirty="0">
                          <a:latin typeface="Verdana"/>
                          <a:cs typeface="Verdana"/>
                        </a:rPr>
                        <a:t>sedang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baik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9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68676" y="3226689"/>
            <a:ext cx="3950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5" dirty="0">
                <a:latin typeface="Times New Roman"/>
                <a:cs typeface="Times New Roman"/>
              </a:rPr>
              <a:t>LUAS</a:t>
            </a:r>
            <a:r>
              <a:rPr sz="3600" b="1" spc="-50" dirty="0">
                <a:latin typeface="Times New Roman"/>
                <a:cs typeface="Times New Roman"/>
              </a:rPr>
              <a:t> </a:t>
            </a:r>
            <a:r>
              <a:rPr sz="3600" b="1" spc="120" dirty="0">
                <a:latin typeface="Times New Roman"/>
                <a:cs typeface="Times New Roman"/>
              </a:rPr>
              <a:t>PRODUKSI</a:t>
            </a:r>
            <a:endParaRPr sz="36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25500"/>
            <a:ext cx="7637145" cy="42081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228600">
              <a:lnSpc>
                <a:spcPct val="100000"/>
              </a:lnSpc>
              <a:spcBef>
                <a:spcPts val="770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120" dirty="0">
                <a:latin typeface="Verdana"/>
                <a:cs typeface="Verdana"/>
              </a:rPr>
              <a:t>Luas</a:t>
            </a:r>
            <a:r>
              <a:rPr sz="2800" b="1" spc="-220" dirty="0">
                <a:latin typeface="Verdana"/>
                <a:cs typeface="Verdana"/>
              </a:rPr>
              <a:t> </a:t>
            </a:r>
            <a:r>
              <a:rPr sz="2800" b="1" spc="-105" dirty="0">
                <a:latin typeface="Verdana"/>
                <a:cs typeface="Verdana"/>
              </a:rPr>
              <a:t>produksi</a:t>
            </a:r>
            <a:endParaRPr sz="2800" b="1" dirty="0">
              <a:latin typeface="Verdana"/>
              <a:cs typeface="Verdana"/>
            </a:endParaRPr>
          </a:p>
          <a:p>
            <a:pPr marL="12700" marR="245745">
              <a:lnSpc>
                <a:spcPct val="100000"/>
              </a:lnSpc>
              <a:spcBef>
                <a:spcPts val="675"/>
              </a:spcBef>
            </a:pPr>
            <a:r>
              <a:rPr sz="2800" spc="20" dirty="0">
                <a:latin typeface="Verdana"/>
                <a:cs typeface="Verdana"/>
              </a:rPr>
              <a:t>Merupakan </a:t>
            </a:r>
            <a:r>
              <a:rPr sz="2800" spc="-105" dirty="0">
                <a:latin typeface="Verdana"/>
                <a:cs typeface="Verdana"/>
              </a:rPr>
              <a:t>jumlah </a:t>
            </a:r>
            <a:r>
              <a:rPr sz="2800" spc="50" dirty="0">
                <a:latin typeface="Verdana"/>
                <a:cs typeface="Verdana"/>
              </a:rPr>
              <a:t>atau </a:t>
            </a:r>
            <a:r>
              <a:rPr sz="2800" spc="-35" dirty="0">
                <a:latin typeface="Verdana"/>
                <a:cs typeface="Verdana"/>
              </a:rPr>
              <a:t>volume </a:t>
            </a:r>
            <a:r>
              <a:rPr sz="2800" spc="-125" dirty="0">
                <a:latin typeface="Verdana"/>
                <a:cs typeface="Verdana"/>
              </a:rPr>
              <a:t>hasil  </a:t>
            </a:r>
            <a:r>
              <a:rPr sz="2800" spc="-105" dirty="0">
                <a:latin typeface="Verdana"/>
                <a:cs typeface="Verdana"/>
              </a:rPr>
              <a:t>produksi </a:t>
            </a:r>
            <a:r>
              <a:rPr sz="2800" spc="30" dirty="0">
                <a:latin typeface="Verdana"/>
                <a:cs typeface="Verdana"/>
              </a:rPr>
              <a:t>yang </a:t>
            </a:r>
            <a:r>
              <a:rPr sz="2800" spc="-90" dirty="0">
                <a:latin typeface="Verdana"/>
                <a:cs typeface="Verdana"/>
              </a:rPr>
              <a:t>seharusnya </a:t>
            </a:r>
            <a:r>
              <a:rPr sz="2800" spc="-85" dirty="0">
                <a:latin typeface="Verdana"/>
                <a:cs typeface="Verdana"/>
              </a:rPr>
              <a:t>diproduksi</a:t>
            </a:r>
            <a:r>
              <a:rPr sz="2800" spc="-665" dirty="0">
                <a:latin typeface="Verdana"/>
                <a:cs typeface="Verdana"/>
              </a:rPr>
              <a:t> </a:t>
            </a:r>
            <a:r>
              <a:rPr sz="2800" spc="190" dirty="0">
                <a:latin typeface="Verdana"/>
                <a:cs typeface="Verdana"/>
              </a:rPr>
              <a:t>pada  </a:t>
            </a:r>
            <a:r>
              <a:rPr sz="2800" spc="-95" dirty="0">
                <a:latin typeface="Verdana"/>
                <a:cs typeface="Verdana"/>
              </a:rPr>
              <a:t>suatu </a:t>
            </a:r>
            <a:r>
              <a:rPr sz="2800" spc="-50" dirty="0">
                <a:latin typeface="Verdana"/>
                <a:cs typeface="Verdana"/>
              </a:rPr>
              <a:t>waktu </a:t>
            </a:r>
            <a:r>
              <a:rPr sz="2800" spc="-85" dirty="0">
                <a:latin typeface="Verdana"/>
                <a:cs typeface="Verdana"/>
              </a:rPr>
              <a:t>tertentu </a:t>
            </a:r>
            <a:r>
              <a:rPr sz="2800" spc="-125" dirty="0">
                <a:latin typeface="Verdana"/>
                <a:cs typeface="Verdana"/>
              </a:rPr>
              <a:t>untuk </a:t>
            </a:r>
            <a:r>
              <a:rPr sz="2800" spc="-10" dirty="0">
                <a:latin typeface="Verdana"/>
                <a:cs typeface="Verdana"/>
              </a:rPr>
              <a:t>memperoleh  </a:t>
            </a:r>
            <a:r>
              <a:rPr sz="2800" spc="95" dirty="0">
                <a:latin typeface="Verdana"/>
                <a:cs typeface="Verdana"/>
              </a:rPr>
              <a:t>laba </a:t>
            </a:r>
            <a:r>
              <a:rPr sz="2800" spc="30" dirty="0">
                <a:latin typeface="Verdana"/>
                <a:cs typeface="Verdana"/>
              </a:rPr>
              <a:t>yang</a:t>
            </a:r>
            <a:r>
              <a:rPr sz="2800" spc="-480" dirty="0">
                <a:latin typeface="Verdana"/>
                <a:cs typeface="Verdana"/>
              </a:rPr>
              <a:t> </a:t>
            </a:r>
            <a:r>
              <a:rPr sz="2800" spc="-100" dirty="0">
                <a:latin typeface="Verdana"/>
                <a:cs typeface="Verdana"/>
              </a:rPr>
              <a:t>maksimal</a:t>
            </a:r>
            <a:endParaRPr sz="2800" dirty="0">
              <a:latin typeface="Verdana"/>
              <a:cs typeface="Verdana"/>
            </a:endParaRPr>
          </a:p>
          <a:p>
            <a:pPr marL="355600" marR="371475" indent="-22860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75" dirty="0">
                <a:latin typeface="Verdana"/>
                <a:cs typeface="Verdana"/>
              </a:rPr>
              <a:t>Apabila </a:t>
            </a:r>
            <a:r>
              <a:rPr sz="2800" spc="-105" dirty="0">
                <a:latin typeface="Verdana"/>
                <a:cs typeface="Verdana"/>
              </a:rPr>
              <a:t>produksi </a:t>
            </a:r>
            <a:r>
              <a:rPr sz="2800" spc="-95" dirty="0">
                <a:latin typeface="Verdana"/>
                <a:cs typeface="Verdana"/>
              </a:rPr>
              <a:t>terlalu </a:t>
            </a:r>
            <a:r>
              <a:rPr sz="2800" spc="-45" dirty="0">
                <a:latin typeface="Verdana"/>
                <a:cs typeface="Verdana"/>
              </a:rPr>
              <a:t>besar</a:t>
            </a:r>
            <a:r>
              <a:rPr sz="2800" spc="-69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berakibat  </a:t>
            </a:r>
            <a:r>
              <a:rPr sz="2800" spc="50" dirty="0">
                <a:latin typeface="Verdana"/>
                <a:cs typeface="Verdana"/>
              </a:rPr>
              <a:t>biaya </a:t>
            </a:r>
            <a:r>
              <a:rPr sz="2800" spc="30" dirty="0">
                <a:latin typeface="Verdana"/>
                <a:cs typeface="Verdana"/>
              </a:rPr>
              <a:t>yang </a:t>
            </a:r>
            <a:r>
              <a:rPr sz="2800" spc="-90" dirty="0">
                <a:latin typeface="Verdana"/>
                <a:cs typeface="Verdana"/>
              </a:rPr>
              <a:t>terlalu</a:t>
            </a:r>
            <a:r>
              <a:rPr sz="2800" spc="-690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besar</a:t>
            </a:r>
            <a:endParaRPr sz="2800" dirty="0">
              <a:latin typeface="Verdana"/>
              <a:cs typeface="Verdana"/>
            </a:endParaRPr>
          </a:p>
          <a:p>
            <a:pPr marL="355600" marR="5080" indent="-228600">
              <a:lnSpc>
                <a:spcPct val="100000"/>
              </a:lnSpc>
              <a:spcBef>
                <a:spcPts val="670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75" dirty="0">
                <a:latin typeface="Verdana"/>
                <a:cs typeface="Verdana"/>
              </a:rPr>
              <a:t>Apabila</a:t>
            </a:r>
            <a:r>
              <a:rPr sz="2800" spc="-750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produksi </a:t>
            </a:r>
            <a:r>
              <a:rPr sz="2800" spc="-90" dirty="0">
                <a:latin typeface="Verdana"/>
                <a:cs typeface="Verdana"/>
              </a:rPr>
              <a:t>terlalu </a:t>
            </a:r>
            <a:r>
              <a:rPr sz="2800" spc="-130" dirty="0">
                <a:latin typeface="Verdana"/>
                <a:cs typeface="Verdana"/>
              </a:rPr>
              <a:t>sedikit </a:t>
            </a:r>
            <a:r>
              <a:rPr sz="2800" spc="25" dirty="0">
                <a:latin typeface="Verdana"/>
                <a:cs typeface="Verdana"/>
              </a:rPr>
              <a:t>maka </a:t>
            </a:r>
            <a:r>
              <a:rPr sz="2800" spc="-45" dirty="0">
                <a:latin typeface="Verdana"/>
                <a:cs typeface="Verdana"/>
              </a:rPr>
              <a:t>tidak  </a:t>
            </a:r>
            <a:r>
              <a:rPr sz="2800" spc="30" dirty="0">
                <a:latin typeface="Verdana"/>
                <a:cs typeface="Verdana"/>
              </a:rPr>
              <a:t>akan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120" dirty="0">
                <a:latin typeface="Verdana"/>
                <a:cs typeface="Verdana"/>
              </a:rPr>
              <a:t>dapat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memenuhi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permintaan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30" dirty="0">
                <a:latin typeface="Verdana"/>
                <a:cs typeface="Verdana"/>
              </a:rPr>
              <a:t>pasar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533400"/>
            <a:ext cx="7405370" cy="504881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30" dirty="0">
                <a:latin typeface="Verdana"/>
                <a:cs typeface="Verdana"/>
              </a:rPr>
              <a:t>Faktor2 </a:t>
            </a:r>
            <a:r>
              <a:rPr sz="2800" spc="30" dirty="0">
                <a:latin typeface="Verdana"/>
                <a:cs typeface="Verdana"/>
              </a:rPr>
              <a:t>yang </a:t>
            </a:r>
            <a:r>
              <a:rPr sz="2800" spc="-30" dirty="0">
                <a:latin typeface="Verdana"/>
                <a:cs typeface="Verdana"/>
              </a:rPr>
              <a:t>menentukan </a:t>
            </a:r>
            <a:r>
              <a:rPr sz="2800" spc="-110" dirty="0">
                <a:latin typeface="Verdana"/>
                <a:cs typeface="Verdana"/>
              </a:rPr>
              <a:t>luas</a:t>
            </a:r>
            <a:r>
              <a:rPr sz="2800" spc="-630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produksi</a:t>
            </a:r>
            <a:endParaRPr sz="2800" dirty="0">
              <a:latin typeface="Verdana"/>
              <a:cs typeface="Verdana"/>
            </a:endParaRPr>
          </a:p>
          <a:p>
            <a:pPr marL="355600" indent="-22860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00" dirty="0">
                <a:latin typeface="Verdana"/>
                <a:cs typeface="Verdana"/>
              </a:rPr>
              <a:t>Tersedia </a:t>
            </a:r>
            <a:r>
              <a:rPr sz="2800" spc="90" dirty="0">
                <a:latin typeface="Verdana"/>
                <a:cs typeface="Verdana"/>
              </a:rPr>
              <a:t>bahan</a:t>
            </a:r>
            <a:r>
              <a:rPr sz="2800" spc="-295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mentah</a:t>
            </a:r>
            <a:endParaRPr sz="2800" dirty="0">
              <a:latin typeface="Verdana"/>
              <a:cs typeface="Verdana"/>
            </a:endParaRPr>
          </a:p>
          <a:p>
            <a:pPr marL="355600" indent="-228600">
              <a:lnSpc>
                <a:spcPct val="100000"/>
              </a:lnSpc>
              <a:spcBef>
                <a:spcPts val="670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00" dirty="0">
                <a:latin typeface="Verdana"/>
                <a:cs typeface="Verdana"/>
              </a:rPr>
              <a:t>Tersedia </a:t>
            </a:r>
            <a:r>
              <a:rPr sz="2800" spc="-60" dirty="0">
                <a:latin typeface="Verdana"/>
                <a:cs typeface="Verdana"/>
              </a:rPr>
              <a:t>kapasitas </a:t>
            </a:r>
            <a:r>
              <a:rPr sz="2800" spc="-140" dirty="0">
                <a:latin typeface="Verdana"/>
                <a:cs typeface="Verdana"/>
              </a:rPr>
              <a:t>mesin2 </a:t>
            </a:r>
            <a:r>
              <a:rPr sz="2800" spc="105" dirty="0">
                <a:latin typeface="Verdana"/>
                <a:cs typeface="Verdana"/>
              </a:rPr>
              <a:t>dan</a:t>
            </a:r>
            <a:r>
              <a:rPr sz="2800" spc="-500" dirty="0">
                <a:latin typeface="Verdana"/>
                <a:cs typeface="Verdana"/>
              </a:rPr>
              <a:t> </a:t>
            </a:r>
            <a:r>
              <a:rPr sz="2800" spc="15" dirty="0">
                <a:latin typeface="Verdana"/>
                <a:cs typeface="Verdana"/>
              </a:rPr>
              <a:t>peralatan</a:t>
            </a:r>
            <a:endParaRPr sz="2800" dirty="0">
              <a:latin typeface="Verdana"/>
              <a:cs typeface="Verdana"/>
            </a:endParaRPr>
          </a:p>
          <a:p>
            <a:pPr marL="355600" indent="-22860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00" dirty="0">
                <a:latin typeface="Verdana"/>
                <a:cs typeface="Verdana"/>
              </a:rPr>
              <a:t>Tersedia </a:t>
            </a:r>
            <a:r>
              <a:rPr sz="2800" spc="85" dirty="0">
                <a:latin typeface="Verdana"/>
                <a:cs typeface="Verdana"/>
              </a:rPr>
              <a:t>tenaga</a:t>
            </a:r>
            <a:r>
              <a:rPr sz="2800" spc="-290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kerja</a:t>
            </a:r>
            <a:endParaRPr sz="2800" dirty="0">
              <a:latin typeface="Verdana"/>
              <a:cs typeface="Verdana"/>
            </a:endParaRPr>
          </a:p>
          <a:p>
            <a:pPr marL="355600" indent="-228600">
              <a:lnSpc>
                <a:spcPct val="100000"/>
              </a:lnSpc>
              <a:spcBef>
                <a:spcPts val="670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40" dirty="0">
                <a:latin typeface="Verdana"/>
                <a:cs typeface="Verdana"/>
              </a:rPr>
              <a:t>Batasan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permintaan</a:t>
            </a:r>
            <a:endParaRPr sz="2800" dirty="0">
              <a:latin typeface="Verdana"/>
              <a:cs typeface="Verdana"/>
            </a:endParaRPr>
          </a:p>
          <a:p>
            <a:pPr marL="355600" indent="-22860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00" dirty="0">
                <a:latin typeface="Verdana"/>
                <a:cs typeface="Verdana"/>
              </a:rPr>
              <a:t>Tersedia </a:t>
            </a:r>
            <a:r>
              <a:rPr sz="2800" spc="-105" dirty="0">
                <a:latin typeface="Verdana"/>
                <a:cs typeface="Verdana"/>
              </a:rPr>
              <a:t>faktor2 produksi </a:t>
            </a:r>
            <a:r>
              <a:rPr sz="2800" spc="30" dirty="0">
                <a:latin typeface="Verdana"/>
                <a:cs typeface="Verdana"/>
              </a:rPr>
              <a:t>yang</a:t>
            </a:r>
            <a:r>
              <a:rPr sz="2800" spc="-530" dirty="0">
                <a:latin typeface="Verdana"/>
                <a:cs typeface="Verdana"/>
              </a:rPr>
              <a:t> </a:t>
            </a:r>
            <a:r>
              <a:rPr sz="2800" spc="-65" dirty="0">
                <a:latin typeface="Verdana"/>
                <a:cs typeface="Verdana"/>
              </a:rPr>
              <a:t>lain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 marR="868044">
              <a:lnSpc>
                <a:spcPct val="100000"/>
              </a:lnSpc>
              <a:spcBef>
                <a:spcPts val="5"/>
              </a:spcBef>
            </a:pPr>
            <a:r>
              <a:rPr sz="2800" spc="-20" dirty="0" err="1">
                <a:latin typeface="Verdana"/>
                <a:cs typeface="Verdana"/>
              </a:rPr>
              <a:t>Peran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spc="-35" dirty="0" err="1" smtClean="0">
                <a:latin typeface="Verdana"/>
                <a:cs typeface="Verdana"/>
              </a:rPr>
              <a:t>kebijak</a:t>
            </a:r>
            <a:r>
              <a:rPr lang="en-US" sz="2800" spc="-35" dirty="0" err="1" smtClean="0">
                <a:latin typeface="Verdana"/>
                <a:cs typeface="Verdana"/>
              </a:rPr>
              <a:t>an</a:t>
            </a:r>
            <a:r>
              <a:rPr sz="2800" spc="-35" dirty="0" smtClean="0">
                <a:latin typeface="Verdana"/>
                <a:cs typeface="Verdana"/>
              </a:rPr>
              <a:t> </a:t>
            </a:r>
            <a:r>
              <a:rPr sz="2800" spc="-30" dirty="0">
                <a:latin typeface="Verdana"/>
                <a:cs typeface="Verdana"/>
              </a:rPr>
              <a:t>pemimpin</a:t>
            </a:r>
            <a:r>
              <a:rPr sz="2800" spc="-51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untuk  </a:t>
            </a:r>
            <a:r>
              <a:rPr sz="2800" spc="-30" dirty="0">
                <a:latin typeface="Verdana"/>
                <a:cs typeface="Verdana"/>
              </a:rPr>
              <a:t>mengatur </a:t>
            </a:r>
            <a:r>
              <a:rPr sz="2800" spc="-100" dirty="0">
                <a:latin typeface="Verdana"/>
                <a:cs typeface="Verdana"/>
              </a:rPr>
              <a:t>jumlah </a:t>
            </a:r>
            <a:r>
              <a:rPr sz="2800" spc="50" dirty="0">
                <a:latin typeface="Verdana"/>
                <a:cs typeface="Verdana"/>
              </a:rPr>
              <a:t>barang </a:t>
            </a:r>
            <a:r>
              <a:rPr sz="2800" spc="30" dirty="0">
                <a:latin typeface="Verdana"/>
                <a:cs typeface="Verdana"/>
              </a:rPr>
              <a:t>yang akan  </a:t>
            </a:r>
            <a:r>
              <a:rPr sz="2800" spc="-85" dirty="0">
                <a:latin typeface="Verdana"/>
                <a:cs typeface="Verdana"/>
              </a:rPr>
              <a:t>diproduksi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79" y="533400"/>
            <a:ext cx="8380730" cy="7976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6540" rIns="0" bIns="0" rtlCol="0">
            <a:spAutoFit/>
          </a:bodyPr>
          <a:lstStyle/>
          <a:p>
            <a:pPr marL="874394">
              <a:lnSpc>
                <a:spcPct val="100000"/>
              </a:lnSpc>
              <a:spcBef>
                <a:spcPts val="2020"/>
              </a:spcBef>
            </a:pPr>
            <a:r>
              <a:rPr sz="3500" b="1" spc="85" dirty="0">
                <a:solidFill>
                  <a:schemeClr val="tx1"/>
                </a:solidFill>
                <a:latin typeface="Georgia"/>
                <a:cs typeface="Georgia"/>
              </a:rPr>
              <a:t>PENENTUAN LUAS</a:t>
            </a:r>
            <a:r>
              <a:rPr sz="3500" b="1" spc="-4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500" b="1" spc="-5" dirty="0">
                <a:solidFill>
                  <a:schemeClr val="tx1"/>
                </a:solidFill>
                <a:latin typeface="Georgia"/>
                <a:cs typeface="Georgia"/>
              </a:rPr>
              <a:t>PRODUKSI</a:t>
            </a:r>
            <a:endParaRPr sz="35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25549"/>
            <a:ext cx="732091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2065" indent="-228600">
              <a:lnSpc>
                <a:spcPct val="100000"/>
              </a:lnSpc>
              <a:spcBef>
                <a:spcPts val="9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Verdana"/>
                <a:cs typeface="Verdana"/>
              </a:rPr>
              <a:t>Didalam </a:t>
            </a:r>
            <a:r>
              <a:rPr sz="2800" spc="-30" dirty="0">
                <a:latin typeface="Verdana"/>
                <a:cs typeface="Verdana"/>
              </a:rPr>
              <a:t>menentukan </a:t>
            </a:r>
            <a:r>
              <a:rPr sz="2800" spc="-195" dirty="0">
                <a:latin typeface="Verdana"/>
                <a:cs typeface="Verdana"/>
              </a:rPr>
              <a:t>titik </a:t>
            </a:r>
            <a:r>
              <a:rPr sz="2800" spc="-105" dirty="0">
                <a:latin typeface="Verdana"/>
                <a:cs typeface="Verdana"/>
              </a:rPr>
              <a:t>produksi</a:t>
            </a:r>
            <a:r>
              <a:rPr sz="2800" spc="-625" dirty="0">
                <a:latin typeface="Verdana"/>
                <a:cs typeface="Verdana"/>
              </a:rPr>
              <a:t> </a:t>
            </a:r>
            <a:r>
              <a:rPr sz="2800" spc="25" dirty="0">
                <a:latin typeface="Verdana"/>
                <a:cs typeface="Verdana"/>
              </a:rPr>
              <a:t>maka  </a:t>
            </a:r>
            <a:r>
              <a:rPr sz="2800" spc="5" dirty="0">
                <a:latin typeface="Verdana"/>
                <a:cs typeface="Verdana"/>
              </a:rPr>
              <a:t>pertimbangannya </a:t>
            </a:r>
            <a:r>
              <a:rPr sz="2800" spc="90" dirty="0">
                <a:latin typeface="Verdana"/>
                <a:cs typeface="Verdana"/>
              </a:rPr>
              <a:t>adalah </a:t>
            </a:r>
            <a:r>
              <a:rPr sz="2800" spc="-25" dirty="0">
                <a:latin typeface="Verdana"/>
                <a:cs typeface="Verdana"/>
              </a:rPr>
              <a:t>berdasarkan  </a:t>
            </a:r>
            <a:r>
              <a:rPr sz="2800" spc="30" dirty="0">
                <a:latin typeface="Verdana"/>
                <a:cs typeface="Verdana"/>
              </a:rPr>
              <a:t>harga</a:t>
            </a:r>
            <a:endParaRPr sz="2800" dirty="0">
              <a:latin typeface="Verdana"/>
              <a:cs typeface="Verdana"/>
            </a:endParaRPr>
          </a:p>
          <a:p>
            <a:pPr marL="241300" marR="5080" indent="-22860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70" dirty="0">
                <a:latin typeface="Verdana"/>
                <a:cs typeface="Verdana"/>
              </a:rPr>
              <a:t>Titik </a:t>
            </a:r>
            <a:r>
              <a:rPr sz="2800" spc="-80" dirty="0">
                <a:latin typeface="Verdana"/>
                <a:cs typeface="Verdana"/>
              </a:rPr>
              <a:t>kombinasi </a:t>
            </a:r>
            <a:r>
              <a:rPr sz="2800" spc="30" dirty="0">
                <a:latin typeface="Verdana"/>
                <a:cs typeface="Verdana"/>
              </a:rPr>
              <a:t>yang  </a:t>
            </a:r>
            <a:r>
              <a:rPr sz="2800" spc="5" dirty="0">
                <a:latin typeface="Verdana"/>
                <a:cs typeface="Verdana"/>
              </a:rPr>
              <a:t>mendatangkankeuntungan paling</a:t>
            </a:r>
            <a:r>
              <a:rPr sz="2800" spc="-395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tinggi  </a:t>
            </a:r>
            <a:r>
              <a:rPr sz="2800" spc="30" dirty="0">
                <a:latin typeface="Verdana"/>
                <a:cs typeface="Verdana"/>
              </a:rPr>
              <a:t>yang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dipilih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40" dirty="0">
                <a:latin typeface="Verdana"/>
                <a:cs typeface="Verdana"/>
              </a:rPr>
              <a:t>sebagai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65" dirty="0">
                <a:latin typeface="Verdana"/>
                <a:cs typeface="Verdana"/>
              </a:rPr>
              <a:t>rencana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produksi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79" y="373379"/>
            <a:ext cx="8380730" cy="7976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6540" rIns="0" bIns="0" rtlCol="0">
            <a:spAutoFit/>
          </a:bodyPr>
          <a:lstStyle/>
          <a:p>
            <a:pPr marL="2353945">
              <a:lnSpc>
                <a:spcPct val="100000"/>
              </a:lnSpc>
              <a:spcBef>
                <a:spcPts val="2020"/>
              </a:spcBef>
            </a:pPr>
            <a:r>
              <a:rPr sz="3500" b="1" spc="130" dirty="0">
                <a:solidFill>
                  <a:schemeClr val="tx1"/>
                </a:solidFill>
                <a:latin typeface="Georgia"/>
                <a:cs typeface="Georgia"/>
              </a:rPr>
              <a:t>POLA</a:t>
            </a:r>
            <a:r>
              <a:rPr sz="3500" b="1" spc="1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500" b="1" spc="-5" dirty="0">
                <a:solidFill>
                  <a:schemeClr val="tx1"/>
                </a:solidFill>
                <a:latin typeface="Georgia"/>
                <a:cs typeface="Georgia"/>
              </a:rPr>
              <a:t>PRODUKSI</a:t>
            </a:r>
            <a:endParaRPr sz="35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78635"/>
            <a:ext cx="7916545" cy="46211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45" dirty="0">
                <a:latin typeface="Verdana"/>
                <a:cs typeface="Verdana"/>
              </a:rPr>
              <a:t>Beberapa </a:t>
            </a:r>
            <a:r>
              <a:rPr sz="2800" spc="-85" dirty="0">
                <a:latin typeface="Verdana"/>
                <a:cs typeface="Verdana"/>
              </a:rPr>
              <a:t>faktor </a:t>
            </a:r>
            <a:r>
              <a:rPr sz="2800" spc="30" dirty="0">
                <a:latin typeface="Verdana"/>
                <a:cs typeface="Verdana"/>
              </a:rPr>
              <a:t>yang</a:t>
            </a:r>
            <a:r>
              <a:rPr sz="2800" spc="-685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perlu </a:t>
            </a:r>
            <a:r>
              <a:rPr sz="2800" spc="-15" dirty="0">
                <a:latin typeface="Verdana"/>
                <a:cs typeface="Verdana"/>
              </a:rPr>
              <a:t>dipertimbangkan  </a:t>
            </a:r>
            <a:r>
              <a:rPr sz="2800" spc="55" dirty="0">
                <a:latin typeface="Verdana"/>
                <a:cs typeface="Verdana"/>
              </a:rPr>
              <a:t>dalam </a:t>
            </a:r>
            <a:r>
              <a:rPr sz="2800" spc="30" dirty="0">
                <a:latin typeface="Verdana"/>
                <a:cs typeface="Verdana"/>
              </a:rPr>
              <a:t>merencanakan </a:t>
            </a:r>
            <a:r>
              <a:rPr sz="2800" spc="75" dirty="0">
                <a:latin typeface="Verdana"/>
                <a:cs typeface="Verdana"/>
              </a:rPr>
              <a:t>pola</a:t>
            </a:r>
            <a:r>
              <a:rPr sz="2800" spc="-645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produksi: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3000" b="1" spc="-5" dirty="0">
                <a:latin typeface="Verdana"/>
                <a:cs typeface="Verdana"/>
              </a:rPr>
              <a:t>a. </a:t>
            </a:r>
            <a:r>
              <a:rPr sz="3000" b="1" spc="30" dirty="0">
                <a:latin typeface="Verdana"/>
                <a:cs typeface="Verdana"/>
              </a:rPr>
              <a:t>Pola</a:t>
            </a:r>
            <a:r>
              <a:rPr sz="3000" b="1" spc="-290" dirty="0">
                <a:latin typeface="Verdana"/>
                <a:cs typeface="Verdana"/>
              </a:rPr>
              <a:t> </a:t>
            </a:r>
            <a:r>
              <a:rPr sz="3000" b="1" spc="-10" dirty="0">
                <a:latin typeface="Verdana"/>
                <a:cs typeface="Verdana"/>
              </a:rPr>
              <a:t>penjualan</a:t>
            </a:r>
            <a:endParaRPr sz="3000" b="1" dirty="0">
              <a:latin typeface="Verdana"/>
              <a:cs typeface="Verdana"/>
            </a:endParaRPr>
          </a:p>
          <a:p>
            <a:pPr marL="12700" marR="106680">
              <a:lnSpc>
                <a:spcPct val="100000"/>
              </a:lnSpc>
              <a:spcBef>
                <a:spcPts val="675"/>
              </a:spcBef>
            </a:pPr>
            <a:r>
              <a:rPr sz="2800" spc="-15" dirty="0">
                <a:latin typeface="Verdana"/>
                <a:cs typeface="Verdana"/>
              </a:rPr>
              <a:t>Perusahaan </a:t>
            </a:r>
            <a:r>
              <a:rPr sz="2800" spc="-80" dirty="0">
                <a:latin typeface="Verdana"/>
                <a:cs typeface="Verdana"/>
              </a:rPr>
              <a:t>berproduksi </a:t>
            </a:r>
            <a:r>
              <a:rPr sz="2800" spc="-125" dirty="0">
                <a:latin typeface="Verdana"/>
                <a:cs typeface="Verdana"/>
              </a:rPr>
              <a:t>untuk </a:t>
            </a:r>
            <a:r>
              <a:rPr sz="2800" spc="-40" dirty="0">
                <a:latin typeface="Verdana"/>
                <a:cs typeface="Verdana"/>
              </a:rPr>
              <a:t>memenuhi  </a:t>
            </a:r>
            <a:r>
              <a:rPr sz="2800" spc="-20" dirty="0">
                <a:latin typeface="Verdana"/>
                <a:cs typeface="Verdana"/>
              </a:rPr>
              <a:t>kebutuhan </a:t>
            </a:r>
            <a:r>
              <a:rPr sz="2800" spc="-10" dirty="0">
                <a:latin typeface="Verdana"/>
                <a:cs typeface="Verdana"/>
              </a:rPr>
              <a:t>penjualan </a:t>
            </a:r>
            <a:r>
              <a:rPr sz="2800" spc="30" dirty="0">
                <a:latin typeface="Verdana"/>
                <a:cs typeface="Verdana"/>
              </a:rPr>
              <a:t>yang </a:t>
            </a:r>
            <a:r>
              <a:rPr sz="2800" spc="-120" dirty="0">
                <a:latin typeface="Verdana"/>
                <a:cs typeface="Verdana"/>
              </a:rPr>
              <a:t>brarti </a:t>
            </a:r>
            <a:r>
              <a:rPr sz="2800" spc="110" dirty="0">
                <a:latin typeface="Verdana"/>
                <a:cs typeface="Verdana"/>
              </a:rPr>
              <a:t>bahwa  </a:t>
            </a:r>
            <a:r>
              <a:rPr sz="2800" spc="-35" dirty="0">
                <a:latin typeface="Verdana"/>
                <a:cs typeface="Verdana"/>
              </a:rPr>
              <a:t>volume </a:t>
            </a:r>
            <a:r>
              <a:rPr sz="2800" spc="-10" dirty="0">
                <a:latin typeface="Verdana"/>
                <a:cs typeface="Verdana"/>
              </a:rPr>
              <a:t>penjualan </a:t>
            </a:r>
            <a:r>
              <a:rPr sz="2800" spc="30" dirty="0">
                <a:latin typeface="Verdana"/>
                <a:cs typeface="Verdana"/>
              </a:rPr>
              <a:t>akan</a:t>
            </a:r>
            <a:r>
              <a:rPr sz="2800" spc="-720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mempengaruhi </a:t>
            </a:r>
            <a:r>
              <a:rPr sz="2800" spc="75" dirty="0">
                <a:latin typeface="Verdana"/>
                <a:cs typeface="Verdana"/>
              </a:rPr>
              <a:t>pola  </a:t>
            </a:r>
            <a:r>
              <a:rPr sz="2800" spc="-75" dirty="0">
                <a:latin typeface="Verdana"/>
                <a:cs typeface="Verdana"/>
              </a:rPr>
              <a:t>produksinya</a:t>
            </a:r>
            <a:endParaRPr sz="2800" dirty="0">
              <a:latin typeface="Verdana"/>
              <a:cs typeface="Verdana"/>
            </a:endParaRPr>
          </a:p>
          <a:p>
            <a:pPr marL="12700" marR="982980">
              <a:lnSpc>
                <a:spcPct val="100000"/>
              </a:lnSpc>
              <a:spcBef>
                <a:spcPts val="675"/>
              </a:spcBef>
            </a:pPr>
            <a:r>
              <a:rPr sz="2800" spc="70" dirty="0">
                <a:latin typeface="Verdana"/>
                <a:cs typeface="Verdana"/>
              </a:rPr>
              <a:t>Apabila </a:t>
            </a:r>
            <a:r>
              <a:rPr sz="2800" spc="75" dirty="0">
                <a:latin typeface="Verdana"/>
                <a:cs typeface="Verdana"/>
              </a:rPr>
              <a:t>pola </a:t>
            </a:r>
            <a:r>
              <a:rPr sz="2800" spc="-10" dirty="0">
                <a:latin typeface="Verdana"/>
                <a:cs typeface="Verdana"/>
              </a:rPr>
              <a:t>penjualan </a:t>
            </a:r>
            <a:r>
              <a:rPr sz="2800" spc="-45" dirty="0">
                <a:latin typeface="Verdana"/>
                <a:cs typeface="Verdana"/>
              </a:rPr>
              <a:t>tidak </a:t>
            </a:r>
            <a:r>
              <a:rPr sz="2800" spc="-80" dirty="0">
                <a:latin typeface="Verdana"/>
                <a:cs typeface="Verdana"/>
              </a:rPr>
              <a:t>konstan  </a:t>
            </a:r>
            <a:r>
              <a:rPr sz="2800" spc="-40" dirty="0">
                <a:latin typeface="Verdana"/>
                <a:cs typeface="Verdana"/>
              </a:rPr>
              <a:t>sementara </a:t>
            </a:r>
            <a:r>
              <a:rPr sz="2800" spc="-105" dirty="0">
                <a:latin typeface="Verdana"/>
                <a:cs typeface="Verdana"/>
              </a:rPr>
              <a:t>produksi </a:t>
            </a:r>
            <a:r>
              <a:rPr sz="2800" spc="-80" dirty="0">
                <a:latin typeface="Verdana"/>
                <a:cs typeface="Verdana"/>
              </a:rPr>
              <a:t>konstan </a:t>
            </a:r>
            <a:r>
              <a:rPr sz="2800" spc="25" dirty="0">
                <a:latin typeface="Verdana"/>
                <a:cs typeface="Verdana"/>
              </a:rPr>
              <a:t>maka</a:t>
            </a:r>
            <a:r>
              <a:rPr sz="2800" spc="-54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akan  </a:t>
            </a:r>
            <a:r>
              <a:rPr sz="2800" spc="-95" dirty="0">
                <a:latin typeface="Verdana"/>
                <a:cs typeface="Verdana"/>
              </a:rPr>
              <a:t>timbul </a:t>
            </a:r>
            <a:r>
              <a:rPr sz="2800" spc="-15" dirty="0">
                <a:latin typeface="Verdana"/>
                <a:cs typeface="Verdana"/>
              </a:rPr>
              <a:t>masalah</a:t>
            </a:r>
            <a:r>
              <a:rPr sz="2800" spc="-315" dirty="0">
                <a:latin typeface="Verdana"/>
                <a:cs typeface="Verdana"/>
              </a:rPr>
              <a:t> </a:t>
            </a:r>
            <a:r>
              <a:rPr sz="2800" spc="20" dirty="0">
                <a:latin typeface="Verdana"/>
                <a:cs typeface="Verdana"/>
              </a:rPr>
              <a:t>penyimpanan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381000"/>
            <a:ext cx="7483475" cy="58046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01515">
              <a:lnSpc>
                <a:spcPct val="120100"/>
              </a:lnSpc>
              <a:spcBef>
                <a:spcPts val="100"/>
              </a:spcBef>
            </a:pPr>
            <a:r>
              <a:rPr lang="en-US" sz="2800" b="1" spc="-45" dirty="0" smtClean="0">
                <a:latin typeface="Verdana"/>
                <a:cs typeface="Verdana"/>
              </a:rPr>
              <a:t>b</a:t>
            </a:r>
            <a:r>
              <a:rPr sz="2800" b="1" spc="-45" dirty="0" smtClean="0">
                <a:latin typeface="Verdana"/>
                <a:cs typeface="Verdana"/>
              </a:rPr>
              <a:t>. </a:t>
            </a:r>
            <a:r>
              <a:rPr sz="3000" b="1" spc="30" dirty="0">
                <a:latin typeface="Verdana"/>
                <a:cs typeface="Verdana"/>
              </a:rPr>
              <a:t>Pola </a:t>
            </a:r>
            <a:r>
              <a:rPr sz="3000" b="1" spc="45" dirty="0">
                <a:latin typeface="Verdana"/>
                <a:cs typeface="Verdana"/>
              </a:rPr>
              <a:t>biaya  </a:t>
            </a:r>
            <a:r>
              <a:rPr sz="2800" spc="-45" dirty="0">
                <a:latin typeface="Verdana"/>
                <a:cs typeface="Verdana"/>
              </a:rPr>
              <a:t>Biaya </a:t>
            </a:r>
            <a:r>
              <a:rPr sz="2800" spc="-140" dirty="0">
                <a:latin typeface="Verdana"/>
                <a:cs typeface="Verdana"/>
              </a:rPr>
              <a:t>terdiri </a:t>
            </a:r>
            <a:r>
              <a:rPr sz="2800" spc="-45" dirty="0">
                <a:latin typeface="Verdana"/>
                <a:cs typeface="Verdana"/>
              </a:rPr>
              <a:t>dari</a:t>
            </a:r>
            <a:r>
              <a:rPr sz="2800" spc="-520" dirty="0">
                <a:latin typeface="Verdana"/>
                <a:cs typeface="Verdana"/>
              </a:rPr>
              <a:t> </a:t>
            </a:r>
            <a:r>
              <a:rPr sz="2800" spc="-500" dirty="0">
                <a:latin typeface="Verdana"/>
                <a:cs typeface="Verdana"/>
              </a:rPr>
              <a:t>: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800" spc="-345" dirty="0">
                <a:latin typeface="Verdana"/>
                <a:cs typeface="Verdana"/>
              </a:rPr>
              <a:t>- </a:t>
            </a:r>
            <a:r>
              <a:rPr sz="2800" b="1" i="1" spc="20" dirty="0">
                <a:latin typeface="Trebuchet MS"/>
                <a:cs typeface="Trebuchet MS"/>
              </a:rPr>
              <a:t>Biaya </a:t>
            </a:r>
            <a:r>
              <a:rPr sz="2800" b="1" i="1" spc="5" dirty="0">
                <a:latin typeface="Trebuchet MS"/>
                <a:cs typeface="Trebuchet MS"/>
              </a:rPr>
              <a:t>perputaran </a:t>
            </a:r>
            <a:r>
              <a:rPr sz="2800" b="1" i="1" spc="110" dirty="0">
                <a:latin typeface="Trebuchet MS"/>
                <a:cs typeface="Trebuchet MS"/>
              </a:rPr>
              <a:t>tenaga</a:t>
            </a:r>
            <a:r>
              <a:rPr sz="2800" b="1" i="1" spc="-45" dirty="0">
                <a:latin typeface="Trebuchet MS"/>
                <a:cs typeface="Trebuchet MS"/>
              </a:rPr>
              <a:t> </a:t>
            </a:r>
            <a:r>
              <a:rPr sz="2800" b="1" i="1" spc="-40" dirty="0">
                <a:latin typeface="Trebuchet MS"/>
                <a:cs typeface="Trebuchet MS"/>
              </a:rPr>
              <a:t>kerja</a:t>
            </a:r>
            <a:endParaRPr sz="2800" dirty="0">
              <a:latin typeface="Trebuchet MS"/>
              <a:cs typeface="Trebuchet MS"/>
            </a:endParaRPr>
          </a:p>
          <a:p>
            <a:pPr marL="12700" marR="479425">
              <a:lnSpc>
                <a:spcPct val="100000"/>
              </a:lnSpc>
              <a:spcBef>
                <a:spcPts val="660"/>
              </a:spcBef>
            </a:pPr>
            <a:r>
              <a:rPr sz="2800" spc="-45" dirty="0">
                <a:latin typeface="Verdana"/>
                <a:cs typeface="Verdana"/>
              </a:rPr>
              <a:t>Biaya </a:t>
            </a:r>
            <a:r>
              <a:rPr sz="2800" spc="-15" dirty="0">
                <a:latin typeface="Verdana"/>
                <a:cs typeface="Verdana"/>
              </a:rPr>
              <a:t>yg </a:t>
            </a:r>
            <a:r>
              <a:rPr sz="2800" spc="-50" dirty="0">
                <a:latin typeface="Verdana"/>
                <a:cs typeface="Verdana"/>
              </a:rPr>
              <a:t>diperlukan </a:t>
            </a:r>
            <a:r>
              <a:rPr sz="2800" spc="-160" dirty="0">
                <a:latin typeface="Verdana"/>
                <a:cs typeface="Verdana"/>
              </a:rPr>
              <a:t>utk </a:t>
            </a:r>
            <a:r>
              <a:rPr sz="2800" spc="-30" dirty="0">
                <a:latin typeface="Verdana"/>
                <a:cs typeface="Verdana"/>
              </a:rPr>
              <a:t>mencari,  </a:t>
            </a:r>
            <a:r>
              <a:rPr sz="2800" spc="20" dirty="0">
                <a:latin typeface="Verdana"/>
                <a:cs typeface="Verdana"/>
              </a:rPr>
              <a:t>mendapatkan, </a:t>
            </a:r>
            <a:r>
              <a:rPr sz="2800" spc="-110" dirty="0">
                <a:latin typeface="Verdana"/>
                <a:cs typeface="Verdana"/>
              </a:rPr>
              <a:t>menarik, </a:t>
            </a:r>
            <a:r>
              <a:rPr sz="2800" spc="-50" dirty="0">
                <a:latin typeface="Verdana"/>
                <a:cs typeface="Verdana"/>
              </a:rPr>
              <a:t>melatih </a:t>
            </a:r>
            <a:r>
              <a:rPr sz="2800" spc="105" dirty="0">
                <a:latin typeface="Verdana"/>
                <a:cs typeface="Verdana"/>
              </a:rPr>
              <a:t>dan  </a:t>
            </a:r>
            <a:r>
              <a:rPr sz="2800" spc="-5" dirty="0">
                <a:latin typeface="Verdana"/>
                <a:cs typeface="Verdana"/>
              </a:rPr>
              <a:t>mempertahankan </a:t>
            </a:r>
            <a:r>
              <a:rPr sz="2800" spc="85" dirty="0">
                <a:latin typeface="Verdana"/>
                <a:cs typeface="Verdana"/>
              </a:rPr>
              <a:t>tenaga </a:t>
            </a:r>
            <a:r>
              <a:rPr sz="2800" spc="-125" dirty="0">
                <a:latin typeface="Verdana"/>
                <a:cs typeface="Verdana"/>
              </a:rPr>
              <a:t>kerja </a:t>
            </a:r>
            <a:r>
              <a:rPr sz="2800" spc="30" dirty="0">
                <a:latin typeface="Verdana"/>
                <a:cs typeface="Verdana"/>
              </a:rPr>
              <a:t>yang  </a:t>
            </a:r>
            <a:r>
              <a:rPr sz="2800" spc="-50" dirty="0">
                <a:latin typeface="Verdana"/>
                <a:cs typeface="Verdana"/>
              </a:rPr>
              <a:t>diperlukan </a:t>
            </a:r>
            <a:r>
              <a:rPr sz="2800" spc="-20" dirty="0">
                <a:latin typeface="Verdana"/>
                <a:cs typeface="Verdana"/>
              </a:rPr>
              <a:t>selama </a:t>
            </a:r>
            <a:r>
              <a:rPr sz="2800" spc="-100" dirty="0">
                <a:latin typeface="Verdana"/>
                <a:cs typeface="Verdana"/>
              </a:rPr>
              <a:t>satu </a:t>
            </a:r>
            <a:r>
              <a:rPr sz="2800" spc="25" dirty="0">
                <a:latin typeface="Verdana"/>
                <a:cs typeface="Verdana"/>
              </a:rPr>
              <a:t>periode</a:t>
            </a:r>
            <a:r>
              <a:rPr sz="2800" spc="-610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produksi</a:t>
            </a:r>
            <a:endParaRPr sz="2800" dirty="0">
              <a:latin typeface="Verdana"/>
              <a:cs typeface="Verdana"/>
            </a:endParaRPr>
          </a:p>
          <a:p>
            <a:pPr marL="12700" marR="6350">
              <a:lnSpc>
                <a:spcPct val="100000"/>
              </a:lnSpc>
              <a:spcBef>
                <a:spcPts val="675"/>
              </a:spcBef>
            </a:pPr>
            <a:r>
              <a:rPr sz="2800" spc="30" dirty="0">
                <a:latin typeface="Verdana"/>
                <a:cs typeface="Verdana"/>
              </a:rPr>
              <a:t>Pola </a:t>
            </a:r>
            <a:r>
              <a:rPr sz="2800" spc="-105" dirty="0">
                <a:latin typeface="Verdana"/>
                <a:cs typeface="Verdana"/>
              </a:rPr>
              <a:t>produksi </a:t>
            </a:r>
            <a:r>
              <a:rPr sz="2800" spc="40" dirty="0">
                <a:latin typeface="Verdana"/>
                <a:cs typeface="Verdana"/>
              </a:rPr>
              <a:t>bergelombang </a:t>
            </a:r>
            <a:r>
              <a:rPr sz="2800" spc="85" dirty="0">
                <a:latin typeface="Verdana"/>
                <a:cs typeface="Verdana"/>
              </a:rPr>
              <a:t>berbeda</a:t>
            </a:r>
            <a:r>
              <a:rPr sz="2800" spc="-710" dirty="0">
                <a:latin typeface="Verdana"/>
                <a:cs typeface="Verdana"/>
              </a:rPr>
              <a:t> </a:t>
            </a:r>
            <a:r>
              <a:rPr sz="2800" spc="75" dirty="0">
                <a:latin typeface="Verdana"/>
                <a:cs typeface="Verdana"/>
              </a:rPr>
              <a:t>dgn  pola </a:t>
            </a:r>
            <a:r>
              <a:rPr sz="2800" spc="-105" dirty="0">
                <a:latin typeface="Verdana"/>
                <a:cs typeface="Verdana"/>
              </a:rPr>
              <a:t>produksi</a:t>
            </a:r>
            <a:r>
              <a:rPr sz="2800" spc="-49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konstan</a:t>
            </a:r>
            <a:endParaRPr sz="2800" dirty="0">
              <a:latin typeface="Verdana"/>
              <a:cs typeface="Verdana"/>
            </a:endParaRPr>
          </a:p>
          <a:p>
            <a:pPr marL="127000">
              <a:lnSpc>
                <a:spcPct val="100000"/>
              </a:lnSpc>
              <a:spcBef>
                <a:spcPts val="695"/>
              </a:spcBef>
            </a:pPr>
            <a:r>
              <a:rPr sz="2800" spc="-345" dirty="0">
                <a:latin typeface="Verdana"/>
                <a:cs typeface="Verdana"/>
              </a:rPr>
              <a:t>- </a:t>
            </a:r>
            <a:r>
              <a:rPr sz="2800" b="1" i="1" spc="25" dirty="0">
                <a:latin typeface="Trebuchet MS"/>
                <a:cs typeface="Trebuchet MS"/>
              </a:rPr>
              <a:t>Biaya</a:t>
            </a:r>
            <a:r>
              <a:rPr sz="2800" b="1" i="1" spc="-459" dirty="0">
                <a:latin typeface="Trebuchet MS"/>
                <a:cs typeface="Trebuchet MS"/>
              </a:rPr>
              <a:t> </a:t>
            </a:r>
            <a:r>
              <a:rPr sz="2800" b="1" i="1" spc="95" dirty="0">
                <a:latin typeface="Trebuchet MS"/>
                <a:cs typeface="Trebuchet MS"/>
              </a:rPr>
              <a:t>simpanan</a:t>
            </a:r>
            <a:endParaRPr sz="2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655"/>
              </a:spcBef>
            </a:pPr>
            <a:r>
              <a:rPr sz="2800" spc="-45" dirty="0">
                <a:latin typeface="Verdana"/>
                <a:cs typeface="Verdana"/>
              </a:rPr>
              <a:t>Biaya </a:t>
            </a:r>
            <a:r>
              <a:rPr sz="2800" spc="20" dirty="0">
                <a:latin typeface="Verdana"/>
                <a:cs typeface="Verdana"/>
              </a:rPr>
              <a:t>penyimpanan </a:t>
            </a:r>
            <a:r>
              <a:rPr sz="2800" spc="10" dirty="0">
                <a:latin typeface="Verdana"/>
                <a:cs typeface="Verdana"/>
              </a:rPr>
              <a:t>barang2</a:t>
            </a:r>
            <a:r>
              <a:rPr sz="2800" spc="-64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hasil </a:t>
            </a:r>
            <a:r>
              <a:rPr sz="2800" spc="-105" dirty="0">
                <a:latin typeface="Verdana"/>
                <a:cs typeface="Verdana"/>
              </a:rPr>
              <a:t>produksi  </a:t>
            </a:r>
            <a:r>
              <a:rPr sz="2800" spc="30" dirty="0">
                <a:latin typeface="Verdana"/>
                <a:cs typeface="Verdana"/>
              </a:rPr>
              <a:t>yang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tidak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50" dirty="0">
                <a:latin typeface="Verdana"/>
                <a:cs typeface="Verdana"/>
              </a:rPr>
              <a:t>atau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belum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laku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terjual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30580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Aspek</a:t>
            </a:r>
            <a:r>
              <a:rPr lang="en-US"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Teknis</a:t>
            </a:r>
            <a:r>
              <a:rPr lang="en-US" sz="3200" dirty="0" smtClean="0">
                <a:latin typeface="Times New Roman"/>
                <a:cs typeface="Times New Roman"/>
              </a:rPr>
              <a:t/>
            </a:r>
            <a:br>
              <a:rPr lang="en-US" sz="3200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menilai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kesiapan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suatu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usaha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menjalankan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kegiatannya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menilai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ketepatan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lokasi,luas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produksi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layout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serta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kesiapan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mesin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teknologi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466699"/>
            <a:ext cx="7192645" cy="479996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5600" indent="-228600">
              <a:lnSpc>
                <a:spcPct val="100000"/>
              </a:lnSpc>
              <a:spcBef>
                <a:spcPts val="840"/>
              </a:spcBef>
              <a:buClr>
                <a:srgbClr val="92A199"/>
              </a:buClr>
              <a:buFont typeface="Verdana"/>
              <a:buChar char="-"/>
              <a:tabLst>
                <a:tab pos="355600" algn="l"/>
              </a:tabLst>
            </a:pPr>
            <a:r>
              <a:rPr sz="3200" b="1" i="1" spc="30" dirty="0">
                <a:latin typeface="Trebuchet MS"/>
                <a:cs typeface="Trebuchet MS"/>
              </a:rPr>
              <a:t>Biaya</a:t>
            </a:r>
            <a:r>
              <a:rPr sz="3200" b="1" i="1" spc="-70" dirty="0">
                <a:latin typeface="Trebuchet MS"/>
                <a:cs typeface="Trebuchet MS"/>
              </a:rPr>
              <a:t> </a:t>
            </a:r>
            <a:r>
              <a:rPr sz="3200" b="1" i="1" spc="55" dirty="0">
                <a:latin typeface="Trebuchet MS"/>
                <a:cs typeface="Trebuchet MS"/>
              </a:rPr>
              <a:t>lembur</a:t>
            </a:r>
            <a:endParaRPr sz="3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745"/>
              </a:spcBef>
            </a:pPr>
            <a:r>
              <a:rPr sz="3200" spc="175" dirty="0">
                <a:latin typeface="Verdana"/>
                <a:cs typeface="Verdana"/>
              </a:rPr>
              <a:t>Pada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saat</a:t>
            </a:r>
            <a:r>
              <a:rPr sz="3200" spc="-265" dirty="0">
                <a:latin typeface="Verdana"/>
                <a:cs typeface="Verdana"/>
              </a:rPr>
              <a:t> </a:t>
            </a:r>
            <a:r>
              <a:rPr sz="3200" spc="75" dirty="0">
                <a:latin typeface="Verdana"/>
                <a:cs typeface="Verdana"/>
              </a:rPr>
              <a:t>gelombang</a:t>
            </a:r>
            <a:r>
              <a:rPr sz="3200" spc="-285" dirty="0">
                <a:latin typeface="Verdana"/>
                <a:cs typeface="Verdana"/>
              </a:rPr>
              <a:t> </a:t>
            </a:r>
            <a:r>
              <a:rPr sz="3200" spc="-114" dirty="0">
                <a:latin typeface="Verdana"/>
                <a:cs typeface="Verdana"/>
              </a:rPr>
              <a:t>produksi</a:t>
            </a:r>
            <a:r>
              <a:rPr sz="3200" spc="-254" dirty="0">
                <a:latin typeface="Verdana"/>
                <a:cs typeface="Verdana"/>
              </a:rPr>
              <a:t> </a:t>
            </a:r>
            <a:r>
              <a:rPr sz="3200" spc="-85" dirty="0">
                <a:latin typeface="Verdana"/>
                <a:cs typeface="Verdana"/>
              </a:rPr>
              <a:t>naik  </a:t>
            </a:r>
            <a:r>
              <a:rPr sz="3200" spc="30" dirty="0">
                <a:latin typeface="Verdana"/>
                <a:cs typeface="Verdana"/>
              </a:rPr>
              <a:t>maka </a:t>
            </a:r>
            <a:r>
              <a:rPr sz="3200" spc="-55" dirty="0">
                <a:latin typeface="Verdana"/>
                <a:cs typeface="Verdana"/>
              </a:rPr>
              <a:t>kemungkinan </a:t>
            </a:r>
            <a:r>
              <a:rPr sz="3200" spc="40" dirty="0">
                <a:latin typeface="Verdana"/>
                <a:cs typeface="Verdana"/>
              </a:rPr>
              <a:t>akan</a:t>
            </a:r>
            <a:r>
              <a:rPr sz="3200" spc="-775" dirty="0">
                <a:latin typeface="Verdana"/>
                <a:cs typeface="Verdana"/>
              </a:rPr>
              <a:t> </a:t>
            </a:r>
            <a:r>
              <a:rPr sz="3200" spc="70" dirty="0">
                <a:latin typeface="Verdana"/>
                <a:cs typeface="Verdana"/>
              </a:rPr>
              <a:t>diadakan  </a:t>
            </a:r>
            <a:r>
              <a:rPr sz="3200" spc="-140" dirty="0">
                <a:latin typeface="Verdana"/>
                <a:cs typeface="Verdana"/>
              </a:rPr>
              <a:t>kerja</a:t>
            </a:r>
            <a:r>
              <a:rPr sz="3200" spc="-250" dirty="0">
                <a:latin typeface="Verdana"/>
                <a:cs typeface="Verdana"/>
              </a:rPr>
              <a:t> </a:t>
            </a:r>
            <a:r>
              <a:rPr sz="3200" spc="-85" dirty="0">
                <a:latin typeface="Verdana"/>
                <a:cs typeface="Verdana"/>
              </a:rPr>
              <a:t>lembur</a:t>
            </a:r>
            <a:endParaRPr sz="3200" dirty="0">
              <a:latin typeface="Verdana"/>
              <a:cs typeface="Verdana"/>
            </a:endParaRPr>
          </a:p>
          <a:p>
            <a:pPr marL="355600" indent="-228600">
              <a:lnSpc>
                <a:spcPct val="100000"/>
              </a:lnSpc>
              <a:spcBef>
                <a:spcPts val="795"/>
              </a:spcBef>
              <a:buClr>
                <a:srgbClr val="92A199"/>
              </a:buClr>
              <a:buFont typeface="Verdana"/>
              <a:buChar char="-"/>
              <a:tabLst>
                <a:tab pos="355600" algn="l"/>
              </a:tabLst>
            </a:pPr>
            <a:r>
              <a:rPr sz="3200" b="1" i="1" spc="30" dirty="0">
                <a:latin typeface="Trebuchet MS"/>
                <a:cs typeface="Trebuchet MS"/>
              </a:rPr>
              <a:t>Biaya</a:t>
            </a:r>
            <a:r>
              <a:rPr sz="3200" b="1" i="1" spc="-70" dirty="0">
                <a:latin typeface="Trebuchet MS"/>
                <a:cs typeface="Trebuchet MS"/>
              </a:rPr>
              <a:t> </a:t>
            </a:r>
            <a:r>
              <a:rPr sz="3200" b="1" i="1" spc="35" dirty="0">
                <a:latin typeface="Trebuchet MS"/>
                <a:cs typeface="Trebuchet MS"/>
              </a:rPr>
              <a:t>Subkontrak</a:t>
            </a:r>
            <a:endParaRPr sz="3200" dirty="0">
              <a:latin typeface="Trebuchet MS"/>
              <a:cs typeface="Trebuchet MS"/>
            </a:endParaRPr>
          </a:p>
          <a:p>
            <a:pPr marL="12700" marR="80010">
              <a:lnSpc>
                <a:spcPct val="100000"/>
              </a:lnSpc>
              <a:spcBef>
                <a:spcPts val="745"/>
              </a:spcBef>
            </a:pPr>
            <a:r>
              <a:rPr sz="3200" spc="-55" dirty="0">
                <a:latin typeface="Verdana"/>
                <a:cs typeface="Verdana"/>
              </a:rPr>
              <a:t>Biaya </a:t>
            </a:r>
            <a:r>
              <a:rPr sz="3200" spc="-185" dirty="0">
                <a:latin typeface="Verdana"/>
                <a:cs typeface="Verdana"/>
              </a:rPr>
              <a:t>ini </a:t>
            </a:r>
            <a:r>
              <a:rPr sz="3200" spc="-55" dirty="0">
                <a:latin typeface="Verdana"/>
                <a:cs typeface="Verdana"/>
              </a:rPr>
              <a:t>diperlukan </a:t>
            </a:r>
            <a:r>
              <a:rPr sz="3200" spc="-145" dirty="0">
                <a:latin typeface="Verdana"/>
                <a:cs typeface="Verdana"/>
              </a:rPr>
              <a:t>untuk</a:t>
            </a:r>
            <a:r>
              <a:rPr sz="3200" spc="-675" dirty="0">
                <a:latin typeface="Verdana"/>
                <a:cs typeface="Verdana"/>
              </a:rPr>
              <a:t> </a:t>
            </a:r>
            <a:r>
              <a:rPr sz="3200" spc="-15" dirty="0">
                <a:latin typeface="Verdana"/>
                <a:cs typeface="Verdana"/>
              </a:rPr>
              <a:t>memesan  </a:t>
            </a:r>
            <a:r>
              <a:rPr sz="3200" spc="225" dirty="0">
                <a:latin typeface="Verdana"/>
                <a:cs typeface="Verdana"/>
              </a:rPr>
              <a:t>pada </a:t>
            </a:r>
            <a:r>
              <a:rPr sz="3200" spc="5" dirty="0">
                <a:latin typeface="Verdana"/>
                <a:cs typeface="Verdana"/>
              </a:rPr>
              <a:t>perusahaan </a:t>
            </a:r>
            <a:r>
              <a:rPr sz="3200" spc="-80" dirty="0">
                <a:latin typeface="Verdana"/>
                <a:cs typeface="Verdana"/>
              </a:rPr>
              <a:t>lain </a:t>
            </a:r>
            <a:r>
              <a:rPr sz="3200" spc="40" dirty="0">
                <a:latin typeface="Verdana"/>
                <a:cs typeface="Verdana"/>
              </a:rPr>
              <a:t>yang </a:t>
            </a:r>
            <a:r>
              <a:rPr sz="3200" spc="145" dirty="0">
                <a:latin typeface="Verdana"/>
                <a:cs typeface="Verdana"/>
              </a:rPr>
              <a:t>dapat  </a:t>
            </a:r>
            <a:r>
              <a:rPr sz="3200" spc="-85" dirty="0">
                <a:latin typeface="Verdana"/>
                <a:cs typeface="Verdana"/>
              </a:rPr>
              <a:t>memproduksi </a:t>
            </a:r>
            <a:r>
              <a:rPr sz="3200" spc="60" dirty="0">
                <a:latin typeface="Verdana"/>
                <a:cs typeface="Verdana"/>
              </a:rPr>
              <a:t>barang </a:t>
            </a:r>
            <a:r>
              <a:rPr sz="3200" spc="-140" dirty="0">
                <a:latin typeface="Verdana"/>
                <a:cs typeface="Verdana"/>
              </a:rPr>
              <a:t>hasil </a:t>
            </a:r>
            <a:r>
              <a:rPr sz="3200" spc="-114" dirty="0">
                <a:latin typeface="Verdana"/>
                <a:cs typeface="Verdana"/>
              </a:rPr>
              <a:t>produksi  </a:t>
            </a:r>
            <a:r>
              <a:rPr sz="3200" spc="5" dirty="0">
                <a:latin typeface="Verdana"/>
                <a:cs typeface="Verdana"/>
              </a:rPr>
              <a:t>perusahaan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-114" dirty="0">
                <a:latin typeface="Verdana"/>
                <a:cs typeface="Verdana"/>
              </a:rPr>
              <a:t>kita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379" y="373379"/>
            <a:ext cx="8380730" cy="106952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494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220"/>
              </a:spcBef>
            </a:pPr>
            <a:r>
              <a:rPr sz="2800" spc="-85" dirty="0">
                <a:latin typeface="Verdana"/>
                <a:cs typeface="Verdana"/>
              </a:rPr>
              <a:t>Jenis </a:t>
            </a:r>
            <a:r>
              <a:rPr sz="2800" spc="75" dirty="0">
                <a:latin typeface="Verdana"/>
                <a:cs typeface="Verdana"/>
              </a:rPr>
              <a:t>pola </a:t>
            </a:r>
            <a:r>
              <a:rPr sz="2800" spc="-105" dirty="0">
                <a:latin typeface="Verdana"/>
                <a:cs typeface="Verdana"/>
              </a:rPr>
              <a:t>produksi</a:t>
            </a:r>
            <a:r>
              <a:rPr sz="2800" spc="-590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yaitu:</a:t>
            </a:r>
            <a:endParaRPr sz="2800" dirty="0">
              <a:latin typeface="Verdana"/>
              <a:cs typeface="Verdana"/>
            </a:endParaRPr>
          </a:p>
          <a:p>
            <a:pPr marL="175260">
              <a:lnSpc>
                <a:spcPct val="100000"/>
              </a:lnSpc>
              <a:spcBef>
                <a:spcPts val="350"/>
              </a:spcBef>
            </a:pPr>
            <a:r>
              <a:rPr sz="2800" b="1" spc="-330" dirty="0">
                <a:latin typeface="Verdana"/>
                <a:cs typeface="Verdana"/>
              </a:rPr>
              <a:t>1. </a:t>
            </a:r>
            <a:r>
              <a:rPr sz="2800" b="1" spc="-240" dirty="0">
                <a:latin typeface="Verdana"/>
                <a:cs typeface="Verdana"/>
              </a:rPr>
              <a:t>Pola </a:t>
            </a:r>
            <a:r>
              <a:rPr sz="2800" b="1" spc="-275" dirty="0">
                <a:latin typeface="Verdana"/>
                <a:cs typeface="Verdana"/>
              </a:rPr>
              <a:t>produksi</a:t>
            </a:r>
            <a:r>
              <a:rPr sz="2800" b="1" spc="80" dirty="0">
                <a:latin typeface="Verdana"/>
                <a:cs typeface="Verdana"/>
              </a:rPr>
              <a:t> </a:t>
            </a:r>
            <a:r>
              <a:rPr sz="2800" b="1" spc="-280" dirty="0">
                <a:latin typeface="Verdana"/>
                <a:cs typeface="Verdana"/>
              </a:rPr>
              <a:t>konstan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455166"/>
            <a:ext cx="7719059" cy="46348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943610">
              <a:lnSpc>
                <a:spcPct val="90000"/>
              </a:lnSpc>
              <a:spcBef>
                <a:spcPts val="430"/>
              </a:spcBef>
            </a:pPr>
            <a:r>
              <a:rPr sz="2800" spc="30" dirty="0">
                <a:latin typeface="Verdana"/>
                <a:cs typeface="Verdana"/>
              </a:rPr>
              <a:t>Pola </a:t>
            </a:r>
            <a:r>
              <a:rPr sz="2800" spc="-105" dirty="0">
                <a:latin typeface="Verdana"/>
                <a:cs typeface="Verdana"/>
              </a:rPr>
              <a:t>produksi </a:t>
            </a:r>
            <a:r>
              <a:rPr sz="2800" spc="40" dirty="0">
                <a:latin typeface="Verdana"/>
                <a:cs typeface="Verdana"/>
              </a:rPr>
              <a:t>dimana </a:t>
            </a:r>
            <a:r>
              <a:rPr sz="2800" spc="-105" dirty="0">
                <a:latin typeface="Verdana"/>
                <a:cs typeface="Verdana"/>
              </a:rPr>
              <a:t>jumlah </a:t>
            </a:r>
            <a:r>
              <a:rPr sz="2800" spc="30" dirty="0">
                <a:latin typeface="Verdana"/>
                <a:cs typeface="Verdana"/>
              </a:rPr>
              <a:t>yang  </a:t>
            </a:r>
            <a:r>
              <a:rPr sz="2800" spc="-85" dirty="0">
                <a:latin typeface="Verdana"/>
                <a:cs typeface="Verdana"/>
              </a:rPr>
              <a:t>diproduksi </a:t>
            </a:r>
            <a:r>
              <a:rPr sz="2800" spc="-40" dirty="0">
                <a:latin typeface="Verdana"/>
                <a:cs typeface="Verdana"/>
              </a:rPr>
              <a:t>setiap hari/minggu/bulan</a:t>
            </a:r>
            <a:r>
              <a:rPr sz="2800" spc="-480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itu  </a:t>
            </a:r>
            <a:r>
              <a:rPr sz="2800" spc="-90" dirty="0">
                <a:latin typeface="Verdana"/>
                <a:cs typeface="Verdana"/>
              </a:rPr>
              <a:t>selalu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sama</a:t>
            </a:r>
            <a:endParaRPr sz="2800" dirty="0">
              <a:latin typeface="Verdana"/>
              <a:cs typeface="Verdana"/>
            </a:endParaRPr>
          </a:p>
          <a:p>
            <a:pPr marL="410209" indent="-397510">
              <a:lnSpc>
                <a:spcPct val="100000"/>
              </a:lnSpc>
              <a:spcBef>
                <a:spcPts val="350"/>
              </a:spcBef>
              <a:buAutoNum type="arabicPeriod" startAt="2"/>
              <a:tabLst>
                <a:tab pos="410845" algn="l"/>
              </a:tabLst>
            </a:pPr>
            <a:r>
              <a:rPr sz="2800" b="1" spc="-240" dirty="0">
                <a:latin typeface="Verdana"/>
                <a:cs typeface="Verdana"/>
              </a:rPr>
              <a:t>Pola </a:t>
            </a:r>
            <a:r>
              <a:rPr sz="2800" b="1" spc="-275" dirty="0">
                <a:latin typeface="Verdana"/>
                <a:cs typeface="Verdana"/>
              </a:rPr>
              <a:t>produksi</a:t>
            </a:r>
            <a:r>
              <a:rPr sz="2800" b="1" spc="-75" dirty="0">
                <a:latin typeface="Verdana"/>
                <a:cs typeface="Verdana"/>
              </a:rPr>
              <a:t> </a:t>
            </a:r>
            <a:r>
              <a:rPr sz="2800" b="1" spc="-190" dirty="0">
                <a:latin typeface="Verdana"/>
                <a:cs typeface="Verdana"/>
              </a:rPr>
              <a:t>bergelombang</a:t>
            </a:r>
            <a:endParaRPr sz="2800" dirty="0">
              <a:latin typeface="Verdana"/>
              <a:cs typeface="Verdana"/>
            </a:endParaRPr>
          </a:p>
          <a:p>
            <a:pPr marL="12700" marR="170180">
              <a:lnSpc>
                <a:spcPts val="3030"/>
              </a:lnSpc>
              <a:spcBef>
                <a:spcPts val="700"/>
              </a:spcBef>
            </a:pPr>
            <a:r>
              <a:rPr sz="2800" spc="30" dirty="0">
                <a:latin typeface="Verdana"/>
                <a:cs typeface="Verdana"/>
              </a:rPr>
              <a:t>Pola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produksi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diman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-100" dirty="0">
                <a:latin typeface="Verdana"/>
                <a:cs typeface="Verdana"/>
              </a:rPr>
              <a:t>jumlah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yang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dihasilkan  </a:t>
            </a:r>
            <a:r>
              <a:rPr sz="2800" spc="-85" dirty="0">
                <a:latin typeface="Verdana"/>
                <a:cs typeface="Verdana"/>
              </a:rPr>
              <a:t>diproduksi </a:t>
            </a:r>
            <a:r>
              <a:rPr sz="2800" spc="-40" dirty="0">
                <a:latin typeface="Verdana"/>
                <a:cs typeface="Verdana"/>
              </a:rPr>
              <a:t>setiap hari/minggu/bulan </a:t>
            </a:r>
            <a:r>
              <a:rPr sz="2800" spc="-145" dirty="0">
                <a:latin typeface="Verdana"/>
                <a:cs typeface="Verdana"/>
              </a:rPr>
              <a:t>itu  </a:t>
            </a:r>
            <a:r>
              <a:rPr sz="2800" spc="-90" dirty="0">
                <a:latin typeface="Verdana"/>
                <a:cs typeface="Verdana"/>
              </a:rPr>
              <a:t>selalu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85" dirty="0">
                <a:latin typeface="Verdana"/>
                <a:cs typeface="Verdana"/>
              </a:rPr>
              <a:t>berbeda</a:t>
            </a:r>
            <a:endParaRPr sz="2800" dirty="0">
              <a:latin typeface="Verdana"/>
              <a:cs typeface="Verdana"/>
            </a:endParaRPr>
          </a:p>
          <a:p>
            <a:pPr marL="410209" indent="-397510">
              <a:lnSpc>
                <a:spcPct val="100000"/>
              </a:lnSpc>
              <a:spcBef>
                <a:spcPts val="290"/>
              </a:spcBef>
              <a:buAutoNum type="arabicPeriod" startAt="3"/>
              <a:tabLst>
                <a:tab pos="410845" algn="l"/>
              </a:tabLst>
            </a:pPr>
            <a:r>
              <a:rPr sz="2800" b="1" spc="-240" dirty="0">
                <a:latin typeface="Verdana"/>
                <a:cs typeface="Verdana"/>
              </a:rPr>
              <a:t>Pola </a:t>
            </a:r>
            <a:r>
              <a:rPr sz="2800" b="1" spc="-275" dirty="0">
                <a:latin typeface="Verdana"/>
                <a:cs typeface="Verdana"/>
              </a:rPr>
              <a:t>produksi</a:t>
            </a:r>
            <a:r>
              <a:rPr sz="2800" b="1" spc="-75" dirty="0">
                <a:latin typeface="Verdana"/>
                <a:cs typeface="Verdana"/>
              </a:rPr>
              <a:t> </a:t>
            </a:r>
            <a:r>
              <a:rPr sz="2800" b="1" spc="-229" dirty="0">
                <a:latin typeface="Verdana"/>
                <a:cs typeface="Verdana"/>
              </a:rPr>
              <a:t>moderat</a:t>
            </a:r>
            <a:endParaRPr sz="2800" dirty="0">
              <a:latin typeface="Verdana"/>
              <a:cs typeface="Verdana"/>
            </a:endParaRPr>
          </a:p>
          <a:p>
            <a:pPr marL="12700" marR="5080">
              <a:lnSpc>
                <a:spcPts val="3020"/>
              </a:lnSpc>
              <a:spcBef>
                <a:spcPts val="710"/>
              </a:spcBef>
            </a:pPr>
            <a:r>
              <a:rPr sz="2800" spc="-30" dirty="0">
                <a:latin typeface="Verdana"/>
                <a:cs typeface="Verdana"/>
              </a:rPr>
              <a:t>Sebenarnya </a:t>
            </a:r>
            <a:r>
              <a:rPr sz="2800" spc="75" dirty="0">
                <a:latin typeface="Verdana"/>
                <a:cs typeface="Verdana"/>
              </a:rPr>
              <a:t>pola </a:t>
            </a:r>
            <a:r>
              <a:rPr sz="2800" spc="-105" dirty="0">
                <a:latin typeface="Verdana"/>
                <a:cs typeface="Verdana"/>
              </a:rPr>
              <a:t>produksi </a:t>
            </a:r>
            <a:r>
              <a:rPr sz="2800" spc="40" dirty="0">
                <a:latin typeface="Verdana"/>
                <a:cs typeface="Verdana"/>
              </a:rPr>
              <a:t>bergelombang  </a:t>
            </a:r>
            <a:r>
              <a:rPr sz="2800" spc="30" dirty="0">
                <a:latin typeface="Verdana"/>
                <a:cs typeface="Verdana"/>
              </a:rPr>
              <a:t>hanya </a:t>
            </a:r>
            <a:r>
              <a:rPr sz="2800" spc="-80" dirty="0">
                <a:latin typeface="Verdana"/>
                <a:cs typeface="Verdana"/>
              </a:rPr>
              <a:t>saja </a:t>
            </a:r>
            <a:r>
              <a:rPr sz="2800" spc="-20" dirty="0">
                <a:latin typeface="Verdana"/>
                <a:cs typeface="Verdana"/>
              </a:rPr>
              <a:t>diusahakan </a:t>
            </a:r>
            <a:r>
              <a:rPr sz="2800" spc="60" dirty="0">
                <a:latin typeface="Verdana"/>
                <a:cs typeface="Verdana"/>
              </a:rPr>
              <a:t>gelombang</a:t>
            </a:r>
            <a:r>
              <a:rPr sz="2800" spc="-715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produksi  </a:t>
            </a:r>
            <a:r>
              <a:rPr sz="2800" spc="-45" dirty="0">
                <a:latin typeface="Verdana"/>
                <a:cs typeface="Verdana"/>
              </a:rPr>
              <a:t>tidak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terlalu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tajam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105" dirty="0">
                <a:latin typeface="Verdana"/>
                <a:cs typeface="Verdana"/>
              </a:rPr>
              <a:t>dan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mendekati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konstan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1295400"/>
            <a:ext cx="0" cy="3886200"/>
          </a:xfrm>
          <a:custGeom>
            <a:avLst/>
            <a:gdLst/>
            <a:ahLst/>
            <a:cxnLst/>
            <a:rect l="l" t="t" r="r" b="b"/>
            <a:pathLst>
              <a:path h="3886200">
                <a:moveTo>
                  <a:pt x="0" y="0"/>
                </a:moveTo>
                <a:lnTo>
                  <a:pt x="0" y="3886200"/>
                </a:lnTo>
              </a:path>
            </a:pathLst>
          </a:custGeom>
          <a:ln w="9144">
            <a:solidFill>
              <a:srgbClr val="8F9F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51816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9144">
            <a:solidFill>
              <a:srgbClr val="8F9F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1055" y="3326891"/>
            <a:ext cx="5609844" cy="7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1055" y="2106167"/>
            <a:ext cx="2837688" cy="2417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2167" y="2124455"/>
            <a:ext cx="2261616" cy="238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1055" y="3020567"/>
            <a:ext cx="2837688" cy="893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0455" y="2804160"/>
            <a:ext cx="2779776" cy="56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3540" y="1322577"/>
            <a:ext cx="852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5" dirty="0">
                <a:latin typeface="Verdana"/>
                <a:cs typeface="Verdana"/>
              </a:rPr>
              <a:t>jumlah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4306" y="5438343"/>
            <a:ext cx="782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Verdana"/>
                <a:cs typeface="Verdana"/>
              </a:rPr>
              <a:t>wak</a:t>
            </a:r>
            <a:r>
              <a:rPr sz="2000" dirty="0">
                <a:latin typeface="Verdana"/>
                <a:cs typeface="Verdana"/>
              </a:rPr>
              <a:t>t</a:t>
            </a:r>
            <a:r>
              <a:rPr sz="2000" spc="-50" dirty="0">
                <a:latin typeface="Verdana"/>
                <a:cs typeface="Verdana"/>
              </a:rPr>
              <a:t>u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79194" y="484378"/>
            <a:ext cx="35325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solidFill>
                  <a:srgbClr val="000000"/>
                </a:solidFill>
                <a:latin typeface="Verdana"/>
                <a:cs typeface="Verdana"/>
              </a:rPr>
              <a:t>GRAFIK </a:t>
            </a:r>
            <a:r>
              <a:rPr sz="2400" spc="15" dirty="0">
                <a:solidFill>
                  <a:srgbClr val="000000"/>
                </a:solidFill>
                <a:latin typeface="Verdana"/>
                <a:cs typeface="Verdana"/>
              </a:rPr>
              <a:t>POLA</a:t>
            </a:r>
            <a:r>
              <a:rPr sz="2400" spc="-25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spc="-190" dirty="0">
                <a:solidFill>
                  <a:srgbClr val="000000"/>
                </a:solidFill>
                <a:latin typeface="Verdana"/>
                <a:cs typeface="Verdana"/>
              </a:rPr>
              <a:t>PRODUKSI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66406" y="2777490"/>
            <a:ext cx="201930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4" dirty="0">
                <a:latin typeface="Verdana"/>
                <a:cs typeface="Verdana"/>
              </a:rPr>
              <a:t>B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12126" y="4341621"/>
            <a:ext cx="2114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4" dirty="0">
                <a:latin typeface="Verdana"/>
                <a:cs typeface="Verdana"/>
              </a:rPr>
              <a:t>C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9973" y="2802458"/>
            <a:ext cx="27038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90" dirty="0">
                <a:solidFill>
                  <a:schemeClr val="tx1"/>
                </a:solidFill>
                <a:latin typeface="Times New Roman"/>
                <a:cs typeface="Times New Roman"/>
              </a:rPr>
              <a:t>TATA</a:t>
            </a:r>
            <a:r>
              <a:rPr sz="3200" b="1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LETAK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79" y="373379"/>
            <a:ext cx="8380730" cy="126829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0670" rIns="0" bIns="0" rtlCol="0">
            <a:spAutoFit/>
          </a:bodyPr>
          <a:lstStyle/>
          <a:p>
            <a:pPr marL="317500" algn="ctr">
              <a:lnSpc>
                <a:spcPct val="100000"/>
              </a:lnSpc>
              <a:spcBef>
                <a:spcPts val="2210"/>
              </a:spcBef>
            </a:pPr>
            <a:r>
              <a:rPr sz="3200" b="1" spc="15" dirty="0">
                <a:solidFill>
                  <a:schemeClr val="tx1"/>
                </a:solidFill>
                <a:latin typeface="Georgia"/>
                <a:cs typeface="Georgia"/>
              </a:rPr>
              <a:t>TUJUAN </a:t>
            </a:r>
            <a:r>
              <a:rPr sz="3200" b="1" spc="130" dirty="0">
                <a:solidFill>
                  <a:schemeClr val="tx1"/>
                </a:solidFill>
                <a:latin typeface="Georgia"/>
                <a:cs typeface="Georgia"/>
              </a:rPr>
              <a:t>PERENCANAAN </a:t>
            </a:r>
            <a:r>
              <a:rPr sz="3200" b="1" spc="165" dirty="0">
                <a:solidFill>
                  <a:schemeClr val="tx1"/>
                </a:solidFill>
                <a:latin typeface="Georgia"/>
                <a:cs typeface="Georgia"/>
              </a:rPr>
              <a:t>TATA</a:t>
            </a:r>
            <a:r>
              <a:rPr sz="3200" b="1" spc="-18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3200" b="1" spc="-180" dirty="0" smtClean="0">
                <a:solidFill>
                  <a:schemeClr val="tx1"/>
                </a:solidFill>
                <a:latin typeface="Georgia"/>
                <a:cs typeface="Georgia"/>
              </a:rPr>
              <a:t>  </a:t>
            </a:r>
            <a:r>
              <a:rPr sz="3200" b="1" spc="65" dirty="0" smtClean="0">
                <a:solidFill>
                  <a:schemeClr val="tx1"/>
                </a:solidFill>
                <a:latin typeface="Georgia"/>
                <a:cs typeface="Georgia"/>
              </a:rPr>
              <a:t>LETAK</a:t>
            </a:r>
            <a:endParaRPr sz="32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712417"/>
            <a:ext cx="7545070" cy="411670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marR="73025" indent="-228600">
              <a:lnSpc>
                <a:spcPct val="80100"/>
              </a:lnSpc>
              <a:spcBef>
                <a:spcPts val="620"/>
              </a:spcBef>
              <a:buAutoNum type="arabicPeriod"/>
              <a:tabLst>
                <a:tab pos="323850" algn="l"/>
              </a:tabLst>
            </a:pPr>
            <a:r>
              <a:rPr sz="2200" spc="35" dirty="0">
                <a:latin typeface="Verdana"/>
                <a:cs typeface="Verdana"/>
              </a:rPr>
              <a:t>Pemanfaatan </a:t>
            </a:r>
            <a:r>
              <a:rPr sz="2200" spc="-105" dirty="0">
                <a:latin typeface="Verdana"/>
                <a:cs typeface="Verdana"/>
              </a:rPr>
              <a:t>fasilitas </a:t>
            </a:r>
            <a:r>
              <a:rPr sz="2200" spc="65" dirty="0">
                <a:latin typeface="Verdana"/>
                <a:cs typeface="Verdana"/>
              </a:rPr>
              <a:t>&amp; </a:t>
            </a:r>
            <a:r>
              <a:rPr sz="2200" spc="15" dirty="0">
                <a:latin typeface="Verdana"/>
                <a:cs typeface="Verdana"/>
              </a:rPr>
              <a:t>peralatan </a:t>
            </a:r>
            <a:r>
              <a:rPr sz="2200" spc="70" dirty="0">
                <a:latin typeface="Verdana"/>
                <a:cs typeface="Verdana"/>
              </a:rPr>
              <a:t>dengan </a:t>
            </a:r>
            <a:r>
              <a:rPr sz="2200" spc="-40" dirty="0">
                <a:latin typeface="Verdana"/>
                <a:cs typeface="Verdana"/>
              </a:rPr>
              <a:t>optimal,  </a:t>
            </a:r>
            <a:r>
              <a:rPr sz="2200" spc="-25" dirty="0">
                <a:latin typeface="Verdana"/>
                <a:cs typeface="Verdana"/>
              </a:rPr>
              <a:t>terutama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5" dirty="0">
                <a:latin typeface="Verdana"/>
                <a:cs typeface="Verdana"/>
              </a:rPr>
              <a:t>bagi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perusahaan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yang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tidak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14" dirty="0">
                <a:latin typeface="Verdana"/>
                <a:cs typeface="Verdana"/>
              </a:rPr>
              <a:t>memiliki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lahan  </a:t>
            </a:r>
            <a:r>
              <a:rPr sz="2200" spc="40" dirty="0">
                <a:latin typeface="Verdana"/>
                <a:cs typeface="Verdana"/>
              </a:rPr>
              <a:t>atau </a:t>
            </a:r>
            <a:r>
              <a:rPr sz="2200" spc="45" dirty="0">
                <a:latin typeface="Verdana"/>
                <a:cs typeface="Verdana"/>
              </a:rPr>
              <a:t>bangunan</a:t>
            </a:r>
            <a:r>
              <a:rPr sz="2200" spc="-570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yang </a:t>
            </a:r>
            <a:r>
              <a:rPr sz="2200" spc="-85" dirty="0">
                <a:latin typeface="Verdana"/>
                <a:cs typeface="Verdana"/>
              </a:rPr>
              <a:t>luas</a:t>
            </a:r>
            <a:endParaRPr sz="2200" dirty="0">
              <a:latin typeface="Verdana"/>
              <a:cs typeface="Verdana"/>
            </a:endParaRPr>
          </a:p>
          <a:p>
            <a:pPr marL="323215" indent="-310515">
              <a:lnSpc>
                <a:spcPct val="100000"/>
              </a:lnSpc>
              <a:buAutoNum type="arabicPeriod"/>
              <a:tabLst>
                <a:tab pos="323850" algn="l"/>
              </a:tabLst>
            </a:pPr>
            <a:r>
              <a:rPr sz="2200" spc="-65" dirty="0">
                <a:latin typeface="Verdana"/>
                <a:cs typeface="Verdana"/>
              </a:rPr>
              <a:t>Aliran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manusia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60" dirty="0">
                <a:latin typeface="Verdana"/>
                <a:cs typeface="Verdana"/>
              </a:rPr>
              <a:t>&amp;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material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menjadi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lancar</a:t>
            </a:r>
            <a:endParaRPr sz="2200" dirty="0">
              <a:latin typeface="Verdana"/>
              <a:cs typeface="Verdana"/>
            </a:endParaRPr>
          </a:p>
          <a:p>
            <a:pPr marL="323215" indent="-310515">
              <a:lnSpc>
                <a:spcPts val="2375"/>
              </a:lnSpc>
              <a:buAutoNum type="arabicPeriod"/>
              <a:tabLst>
                <a:tab pos="323850" algn="l"/>
              </a:tabLst>
            </a:pPr>
            <a:r>
              <a:rPr sz="2200" spc="15" dirty="0">
                <a:latin typeface="Verdana"/>
                <a:cs typeface="Verdana"/>
              </a:rPr>
              <a:t>Pemakaian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ruang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65" dirty="0">
                <a:latin typeface="Verdana"/>
                <a:cs typeface="Verdana"/>
              </a:rPr>
              <a:t>dengan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efisien,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45" dirty="0">
                <a:latin typeface="Verdana"/>
                <a:cs typeface="Verdana"/>
              </a:rPr>
              <a:t>dalam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arti</a:t>
            </a:r>
            <a:endParaRPr sz="2200" dirty="0">
              <a:latin typeface="Verdana"/>
              <a:cs typeface="Verdana"/>
            </a:endParaRPr>
          </a:p>
          <a:p>
            <a:pPr marL="241300">
              <a:lnSpc>
                <a:spcPts val="2375"/>
              </a:lnSpc>
            </a:pPr>
            <a:r>
              <a:rPr sz="2200" spc="10" dirty="0">
                <a:latin typeface="Verdana"/>
                <a:cs typeface="Verdana"/>
              </a:rPr>
              <a:t>memudahkan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pergerakan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75" dirty="0">
                <a:latin typeface="Verdana"/>
                <a:cs typeface="Verdana"/>
              </a:rPr>
              <a:t>bahan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dan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manusia</a:t>
            </a:r>
            <a:endParaRPr sz="2200" dirty="0">
              <a:latin typeface="Verdana"/>
              <a:cs typeface="Verdana"/>
            </a:endParaRPr>
          </a:p>
          <a:p>
            <a:pPr marL="241300" marR="27940" indent="-228600">
              <a:lnSpc>
                <a:spcPts val="2110"/>
              </a:lnSpc>
              <a:spcBef>
                <a:spcPts val="515"/>
              </a:spcBef>
              <a:buAutoNum type="arabicPeriod" startAt="4"/>
              <a:tabLst>
                <a:tab pos="323850" algn="l"/>
              </a:tabLst>
            </a:pPr>
            <a:r>
              <a:rPr sz="2200" dirty="0">
                <a:latin typeface="Verdana"/>
                <a:cs typeface="Verdana"/>
              </a:rPr>
              <a:t>Memberi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ruang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gerak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yang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cukup,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untuk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kelancaran  </a:t>
            </a:r>
            <a:r>
              <a:rPr sz="2200" spc="80" dirty="0">
                <a:latin typeface="Verdana"/>
                <a:cs typeface="Verdana"/>
              </a:rPr>
              <a:t>dan </a:t>
            </a:r>
            <a:r>
              <a:rPr sz="2200" spc="5" dirty="0">
                <a:latin typeface="Verdana"/>
                <a:cs typeface="Verdana"/>
              </a:rPr>
              <a:t>kenyamanan</a:t>
            </a:r>
            <a:r>
              <a:rPr sz="2200" spc="-59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operasional </a:t>
            </a:r>
            <a:r>
              <a:rPr sz="2200" dirty="0">
                <a:latin typeface="Verdana"/>
                <a:cs typeface="Verdana"/>
              </a:rPr>
              <a:t>perusahaan</a:t>
            </a:r>
          </a:p>
          <a:p>
            <a:pPr marL="323215" indent="-310515">
              <a:lnSpc>
                <a:spcPct val="100000"/>
              </a:lnSpc>
              <a:spcBef>
                <a:spcPts val="20"/>
              </a:spcBef>
              <a:buAutoNum type="arabicPeriod" startAt="4"/>
              <a:tabLst>
                <a:tab pos="323850" algn="l"/>
              </a:tabLst>
            </a:pPr>
            <a:r>
              <a:rPr sz="2200" spc="-40" dirty="0">
                <a:latin typeface="Verdana"/>
                <a:cs typeface="Verdana"/>
              </a:rPr>
              <a:t>Biaya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investasi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60" dirty="0">
                <a:latin typeface="Verdana"/>
                <a:cs typeface="Verdana"/>
              </a:rPr>
              <a:t>&amp;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produksi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yang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rendah,</a:t>
            </a:r>
            <a:endParaRPr sz="2200" dirty="0">
              <a:latin typeface="Verdana"/>
              <a:cs typeface="Verdana"/>
            </a:endParaRPr>
          </a:p>
          <a:p>
            <a:pPr marL="323215" indent="-310515">
              <a:lnSpc>
                <a:spcPct val="100000"/>
              </a:lnSpc>
              <a:buAutoNum type="arabicPeriod" startAt="4"/>
              <a:tabLst>
                <a:tab pos="323850" algn="l"/>
              </a:tabLst>
            </a:pPr>
            <a:r>
              <a:rPr sz="2200" spc="-120" dirty="0">
                <a:latin typeface="Verdana"/>
                <a:cs typeface="Verdana"/>
              </a:rPr>
              <a:t>Fleksibilitas </a:t>
            </a:r>
            <a:r>
              <a:rPr sz="2200" spc="-100" dirty="0">
                <a:latin typeface="Verdana"/>
                <a:cs typeface="Verdana"/>
              </a:rPr>
              <a:t>untuk</a:t>
            </a:r>
            <a:r>
              <a:rPr sz="2200" spc="-26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perubahan</a:t>
            </a:r>
            <a:endParaRPr sz="2200" dirty="0">
              <a:latin typeface="Verdana"/>
              <a:cs typeface="Verdana"/>
            </a:endParaRPr>
          </a:p>
          <a:p>
            <a:pPr marL="323215" indent="-31051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23850" algn="l"/>
              </a:tabLst>
            </a:pPr>
            <a:r>
              <a:rPr sz="2200" spc="-20" dirty="0">
                <a:latin typeface="Verdana"/>
                <a:cs typeface="Verdana"/>
              </a:rPr>
              <a:t>Keselamatan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kerja</a:t>
            </a:r>
            <a:endParaRPr sz="2200" dirty="0">
              <a:latin typeface="Verdana"/>
              <a:cs typeface="Verdana"/>
            </a:endParaRPr>
          </a:p>
          <a:p>
            <a:pPr marL="323215" indent="-310515">
              <a:lnSpc>
                <a:spcPct val="100000"/>
              </a:lnSpc>
              <a:buAutoNum type="arabicPeriod" startAt="4"/>
              <a:tabLst>
                <a:tab pos="323850" algn="l"/>
              </a:tabLst>
            </a:pPr>
            <a:r>
              <a:rPr sz="2200" spc="-45" dirty="0">
                <a:latin typeface="Verdana"/>
                <a:cs typeface="Verdana"/>
              </a:rPr>
              <a:t>Suasana </a:t>
            </a:r>
            <a:r>
              <a:rPr sz="2200" spc="-100" dirty="0">
                <a:latin typeface="Verdana"/>
                <a:cs typeface="Verdana"/>
              </a:rPr>
              <a:t>kerja </a:t>
            </a:r>
            <a:r>
              <a:rPr sz="2200" spc="20" dirty="0">
                <a:latin typeface="Verdana"/>
                <a:cs typeface="Verdana"/>
              </a:rPr>
              <a:t>yang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baik</a:t>
            </a:r>
            <a:endParaRPr sz="2200" dirty="0">
              <a:latin typeface="Verdana"/>
              <a:cs typeface="Verdana"/>
            </a:endParaRPr>
          </a:p>
          <a:p>
            <a:pPr marL="323215" indent="-310515">
              <a:lnSpc>
                <a:spcPct val="100000"/>
              </a:lnSpc>
              <a:buAutoNum type="arabicPeriod" startAt="4"/>
              <a:tabLst>
                <a:tab pos="323850" algn="l"/>
              </a:tabLst>
            </a:pPr>
            <a:r>
              <a:rPr sz="2200" spc="40" dirty="0">
                <a:latin typeface="Verdana"/>
                <a:cs typeface="Verdana"/>
              </a:rPr>
              <a:t>Penggunaan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65" dirty="0">
                <a:latin typeface="Verdana"/>
                <a:cs typeface="Verdana"/>
              </a:rPr>
              <a:t>tenaga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kerja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60" dirty="0">
                <a:latin typeface="Verdana"/>
                <a:cs typeface="Verdana"/>
              </a:rPr>
              <a:t>&amp;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persediaan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yang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efisien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79" y="373379"/>
            <a:ext cx="8380730" cy="10220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3670935" marR="677545" indent="-3002915" algn="l">
              <a:lnSpc>
                <a:spcPct val="100000"/>
              </a:lnSpc>
              <a:spcBef>
                <a:spcPts val="290"/>
              </a:spcBef>
            </a:pPr>
            <a:r>
              <a:rPr sz="3200" b="1" spc="130" dirty="0">
                <a:solidFill>
                  <a:schemeClr val="tx1"/>
                </a:solidFill>
                <a:latin typeface="Georgia"/>
                <a:cs typeface="Georgia"/>
              </a:rPr>
              <a:t>PERENCANAAN </a:t>
            </a:r>
            <a:r>
              <a:rPr sz="3200" b="1" spc="165" dirty="0" smtClean="0">
                <a:solidFill>
                  <a:schemeClr val="tx1"/>
                </a:solidFill>
                <a:latin typeface="Georgia"/>
                <a:cs typeface="Georgia"/>
              </a:rPr>
              <a:t>TATA </a:t>
            </a:r>
            <a:r>
              <a:rPr sz="3200" b="1" spc="65" dirty="0" smtClean="0">
                <a:solidFill>
                  <a:schemeClr val="tx1"/>
                </a:solidFill>
                <a:latin typeface="Georgia"/>
                <a:cs typeface="Georgia"/>
              </a:rPr>
              <a:t>LETAK</a:t>
            </a:r>
            <a:r>
              <a:rPr lang="en-US" sz="3200" b="1" spc="65" dirty="0" smtClean="0">
                <a:solidFill>
                  <a:schemeClr val="tx1"/>
                </a:solidFill>
                <a:latin typeface="Georgia"/>
                <a:cs typeface="Georgia"/>
              </a:rPr>
              <a:t>  </a:t>
            </a:r>
            <a:r>
              <a:rPr sz="3200" b="1" spc="95" dirty="0" smtClean="0">
                <a:solidFill>
                  <a:schemeClr val="tx1"/>
                </a:solidFill>
                <a:latin typeface="Georgia"/>
                <a:cs typeface="Georgia"/>
              </a:rPr>
              <a:t>(LAY</a:t>
            </a:r>
            <a:r>
              <a:rPr lang="en-US" sz="3200" b="1" spc="95" dirty="0" smtClean="0">
                <a:solidFill>
                  <a:schemeClr val="tx1"/>
                </a:solidFill>
                <a:latin typeface="Georgia"/>
                <a:cs typeface="Georgia"/>
              </a:rPr>
              <a:t>OUT)</a:t>
            </a:r>
            <a:endParaRPr sz="32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742897"/>
            <a:ext cx="7945755" cy="4362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155" dirty="0">
                <a:latin typeface="Verdana"/>
                <a:cs typeface="Verdana"/>
              </a:rPr>
              <a:t>Beberapa </a:t>
            </a:r>
            <a:r>
              <a:rPr sz="2400" b="1" spc="-180" dirty="0">
                <a:latin typeface="Verdana"/>
                <a:cs typeface="Verdana"/>
              </a:rPr>
              <a:t>hal </a:t>
            </a:r>
            <a:r>
              <a:rPr sz="2400" b="1" spc="-145" dirty="0">
                <a:latin typeface="Verdana"/>
                <a:cs typeface="Verdana"/>
              </a:rPr>
              <a:t>yang </a:t>
            </a:r>
            <a:r>
              <a:rPr sz="2400" b="1" spc="-125" dirty="0">
                <a:latin typeface="Verdana"/>
                <a:cs typeface="Verdana"/>
              </a:rPr>
              <a:t>dapat </a:t>
            </a:r>
            <a:r>
              <a:rPr sz="2400" b="1" spc="-204" dirty="0">
                <a:latin typeface="Verdana"/>
                <a:cs typeface="Verdana"/>
              </a:rPr>
              <a:t>membantu</a:t>
            </a:r>
            <a:r>
              <a:rPr sz="2400" b="1" spc="-114" dirty="0">
                <a:latin typeface="Verdana"/>
                <a:cs typeface="Verdana"/>
              </a:rPr>
              <a:t> </a:t>
            </a:r>
            <a:r>
              <a:rPr sz="2400" b="1" spc="-140" dirty="0">
                <a:latin typeface="Verdana"/>
                <a:cs typeface="Verdana"/>
              </a:rPr>
              <a:t>dalam</a:t>
            </a:r>
            <a:endParaRPr sz="2400" dirty="0">
              <a:latin typeface="Verdana"/>
              <a:cs typeface="Verdana"/>
            </a:endParaRPr>
          </a:p>
          <a:p>
            <a:pPr marL="241300">
              <a:lnSpc>
                <a:spcPts val="2735"/>
              </a:lnSpc>
            </a:pPr>
            <a:r>
              <a:rPr sz="2400" b="1" spc="-130" dirty="0">
                <a:latin typeface="Verdana"/>
                <a:cs typeface="Verdana"/>
              </a:rPr>
              <a:t>perencanaan </a:t>
            </a:r>
            <a:r>
              <a:rPr sz="2400" b="1" spc="-225" dirty="0">
                <a:latin typeface="Verdana"/>
                <a:cs typeface="Verdana"/>
              </a:rPr>
              <a:t>Lay</a:t>
            </a:r>
            <a:r>
              <a:rPr sz="2400" b="1" spc="-170" dirty="0">
                <a:latin typeface="Verdana"/>
                <a:cs typeface="Verdana"/>
              </a:rPr>
              <a:t> </a:t>
            </a:r>
            <a:r>
              <a:rPr sz="2400" b="1" spc="-245" dirty="0">
                <a:latin typeface="Verdana"/>
                <a:cs typeface="Verdana"/>
              </a:rPr>
              <a:t>Out:</a:t>
            </a:r>
            <a:endParaRPr sz="2400" dirty="0">
              <a:latin typeface="Verdana"/>
              <a:cs typeface="Verdana"/>
            </a:endParaRPr>
          </a:p>
          <a:p>
            <a:pPr marL="538480" marR="160655" lvl="1" indent="-228600">
              <a:lnSpc>
                <a:spcPts val="2160"/>
              </a:lnSpc>
              <a:spcBef>
                <a:spcPts val="515"/>
              </a:spcBef>
              <a:buAutoNum type="alphaLcPeriod"/>
              <a:tabLst>
                <a:tab pos="622935" algn="l"/>
              </a:tabLst>
            </a:pPr>
            <a:r>
              <a:rPr sz="2000" spc="70" dirty="0">
                <a:latin typeface="Verdana"/>
                <a:cs typeface="Verdana"/>
              </a:rPr>
              <a:t>Atap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cukup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tinggi,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hal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ini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akan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memudahkan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perusahaan  </a:t>
            </a:r>
            <a:r>
              <a:rPr sz="2000" spc="-15" dirty="0">
                <a:latin typeface="Verdana"/>
                <a:cs typeface="Verdana"/>
              </a:rPr>
              <a:t>di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dalam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mengatur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penerangan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dan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sirkulasi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udara.</a:t>
            </a:r>
            <a:endParaRPr sz="2000" dirty="0">
              <a:latin typeface="Verdana"/>
              <a:cs typeface="Verdana"/>
            </a:endParaRPr>
          </a:p>
          <a:p>
            <a:pPr marL="538480" marR="129539" lvl="1" indent="-228600">
              <a:lnSpc>
                <a:spcPct val="90000"/>
              </a:lnSpc>
              <a:spcBef>
                <a:spcPts val="450"/>
              </a:spcBef>
              <a:buAutoNum type="alphaLcPeriod"/>
              <a:tabLst>
                <a:tab pos="622935" algn="l"/>
              </a:tabLst>
            </a:pPr>
            <a:r>
              <a:rPr sz="2000" spc="50" dirty="0">
                <a:latin typeface="Verdana"/>
                <a:cs typeface="Verdana"/>
              </a:rPr>
              <a:t>Gang-gang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cukup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lebar,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akan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memudahkan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arus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barang  </a:t>
            </a:r>
            <a:r>
              <a:rPr sz="2000" spc="80" dirty="0">
                <a:latin typeface="Verdana"/>
                <a:cs typeface="Verdana"/>
              </a:rPr>
              <a:t>dan </a:t>
            </a:r>
            <a:r>
              <a:rPr sz="2000" spc="-55" dirty="0">
                <a:latin typeface="Verdana"/>
                <a:cs typeface="Verdana"/>
              </a:rPr>
              <a:t>manusia, </a:t>
            </a:r>
            <a:r>
              <a:rPr sz="2000" spc="80" dirty="0">
                <a:latin typeface="Verdana"/>
                <a:cs typeface="Verdana"/>
              </a:rPr>
              <a:t>dan </a:t>
            </a:r>
            <a:r>
              <a:rPr sz="2000" spc="-20" dirty="0">
                <a:latin typeface="Verdana"/>
                <a:cs typeface="Verdana"/>
              </a:rPr>
              <a:t>juga </a:t>
            </a:r>
            <a:r>
              <a:rPr sz="2000" spc="10" dirty="0">
                <a:latin typeface="Verdana"/>
                <a:cs typeface="Verdana"/>
              </a:rPr>
              <a:t>memudahkan </a:t>
            </a:r>
            <a:r>
              <a:rPr sz="2000" spc="35" dirty="0">
                <a:latin typeface="Verdana"/>
                <a:cs typeface="Verdana"/>
              </a:rPr>
              <a:t>perawatan </a:t>
            </a:r>
            <a:r>
              <a:rPr sz="2000" spc="-95" dirty="0">
                <a:latin typeface="Verdana"/>
                <a:cs typeface="Verdana"/>
              </a:rPr>
              <a:t>fasilitas  </a:t>
            </a:r>
            <a:r>
              <a:rPr sz="2000" spc="5" dirty="0">
                <a:latin typeface="Verdana"/>
                <a:cs typeface="Verdana"/>
              </a:rPr>
              <a:t>perusahaan</a:t>
            </a:r>
            <a:endParaRPr sz="2000" dirty="0">
              <a:latin typeface="Verdana"/>
              <a:cs typeface="Verdana"/>
            </a:endParaRPr>
          </a:p>
          <a:p>
            <a:pPr marL="538480" marR="264160" lvl="1" indent="-228600">
              <a:lnSpc>
                <a:spcPct val="90000"/>
              </a:lnSpc>
              <a:spcBef>
                <a:spcPts val="480"/>
              </a:spcBef>
              <a:buAutoNum type="alphaLcPeriod"/>
              <a:tabLst>
                <a:tab pos="614680" algn="l"/>
              </a:tabLst>
            </a:pPr>
            <a:r>
              <a:rPr sz="2000" spc="35" dirty="0">
                <a:latin typeface="Verdana"/>
                <a:cs typeface="Verdana"/>
              </a:rPr>
              <a:t>Daya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tahan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lantai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&amp;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bangunan,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sangat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berguna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apabila  </a:t>
            </a:r>
            <a:r>
              <a:rPr sz="2000" spc="5" dirty="0">
                <a:latin typeface="Verdana"/>
                <a:cs typeface="Verdana"/>
              </a:rPr>
              <a:t>perusahaan </a:t>
            </a:r>
            <a:r>
              <a:rPr sz="2000" spc="-75" dirty="0">
                <a:latin typeface="Verdana"/>
                <a:cs typeface="Verdana"/>
              </a:rPr>
              <a:t>memilih </a:t>
            </a:r>
            <a:r>
              <a:rPr sz="2000" spc="40" dirty="0">
                <a:latin typeface="Verdana"/>
                <a:cs typeface="Verdana"/>
              </a:rPr>
              <a:t>bangunan </a:t>
            </a:r>
            <a:r>
              <a:rPr sz="2000" spc="-20" dirty="0">
                <a:latin typeface="Verdana"/>
                <a:cs typeface="Verdana"/>
              </a:rPr>
              <a:t>berlantai </a:t>
            </a:r>
            <a:r>
              <a:rPr sz="2000" spc="-25" dirty="0">
                <a:latin typeface="Verdana"/>
                <a:cs typeface="Verdana"/>
              </a:rPr>
              <a:t>lebih </a:t>
            </a:r>
            <a:r>
              <a:rPr sz="2000" spc="-35" dirty="0">
                <a:latin typeface="Verdana"/>
                <a:cs typeface="Verdana"/>
              </a:rPr>
              <a:t>dari </a:t>
            </a:r>
            <a:r>
              <a:rPr sz="2000" spc="-65" dirty="0">
                <a:latin typeface="Verdana"/>
                <a:cs typeface="Verdana"/>
              </a:rPr>
              <a:t>satu  </a:t>
            </a:r>
            <a:r>
              <a:rPr sz="2000" spc="10" dirty="0">
                <a:latin typeface="Verdana"/>
                <a:cs typeface="Verdana"/>
              </a:rPr>
              <a:t>(bangunan </a:t>
            </a:r>
            <a:r>
              <a:rPr sz="2000" spc="-60" dirty="0">
                <a:latin typeface="Verdana"/>
                <a:cs typeface="Verdana"/>
              </a:rPr>
              <a:t>bertingkat). </a:t>
            </a:r>
            <a:r>
              <a:rPr sz="2000" spc="-20" dirty="0">
                <a:latin typeface="Verdana"/>
                <a:cs typeface="Verdana"/>
              </a:rPr>
              <a:t>Penting juga </a:t>
            </a:r>
            <a:r>
              <a:rPr sz="2000" spc="-10" dirty="0">
                <a:latin typeface="Verdana"/>
                <a:cs typeface="Verdana"/>
              </a:rPr>
              <a:t>bila </a:t>
            </a:r>
            <a:r>
              <a:rPr sz="2000" spc="5" dirty="0">
                <a:latin typeface="Verdana"/>
                <a:cs typeface="Verdana"/>
              </a:rPr>
              <a:t>perusahaan  </a:t>
            </a:r>
            <a:r>
              <a:rPr sz="2000" spc="15" dirty="0">
                <a:latin typeface="Verdana"/>
                <a:cs typeface="Verdana"/>
              </a:rPr>
              <a:t>menggunakan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mesin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atau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fasilitas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lain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yang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berat</a:t>
            </a:r>
            <a:endParaRPr sz="2000" dirty="0">
              <a:latin typeface="Verdana"/>
              <a:cs typeface="Verdana"/>
            </a:endParaRPr>
          </a:p>
          <a:p>
            <a:pPr marL="538480" marR="5080" lvl="1" indent="-228600">
              <a:lnSpc>
                <a:spcPts val="2160"/>
              </a:lnSpc>
              <a:spcBef>
                <a:spcPts val="509"/>
              </a:spcBef>
              <a:buAutoNum type="alphaLcPeriod"/>
              <a:tabLst>
                <a:tab pos="624205" algn="l"/>
              </a:tabLst>
            </a:pPr>
            <a:r>
              <a:rPr sz="2000" spc="-15" dirty="0">
                <a:latin typeface="Verdana"/>
                <a:cs typeface="Verdana"/>
              </a:rPr>
              <a:t>Dudukan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mesin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yang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fleksibel,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penting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untuk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memudahkan  </a:t>
            </a:r>
            <a:r>
              <a:rPr sz="2000" spc="35" dirty="0">
                <a:latin typeface="Verdana"/>
                <a:cs typeface="Verdana"/>
              </a:rPr>
              <a:t>perawatan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dan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pergantian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mesin</a:t>
            </a:r>
            <a:endParaRPr sz="2000" dirty="0">
              <a:latin typeface="Verdana"/>
              <a:cs typeface="Verdana"/>
            </a:endParaRPr>
          </a:p>
          <a:p>
            <a:pPr marL="615315" lvl="1" indent="-305435">
              <a:lnSpc>
                <a:spcPct val="100000"/>
              </a:lnSpc>
              <a:spcBef>
                <a:spcPts val="210"/>
              </a:spcBef>
              <a:buAutoNum type="alphaLcPeriod"/>
              <a:tabLst>
                <a:tab pos="615950" algn="l"/>
              </a:tabLst>
            </a:pPr>
            <a:r>
              <a:rPr sz="2000" spc="-80" dirty="0">
                <a:latin typeface="Verdana"/>
                <a:cs typeface="Verdana"/>
              </a:rPr>
              <a:t>Fleksibel </a:t>
            </a:r>
            <a:r>
              <a:rPr sz="2000" spc="-85" dirty="0">
                <a:latin typeface="Verdana"/>
                <a:cs typeface="Verdana"/>
              </a:rPr>
              <a:t>untuk kondisi </a:t>
            </a:r>
            <a:r>
              <a:rPr sz="2000" spc="5" dirty="0">
                <a:latin typeface="Verdana"/>
                <a:cs typeface="Verdana"/>
              </a:rPr>
              <a:t>‘Emergency’,</a:t>
            </a:r>
            <a:r>
              <a:rPr sz="2000" spc="-47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Dll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79" y="373379"/>
            <a:ext cx="8380730" cy="7976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6540" rIns="0" bIns="0" rtlCol="0">
            <a:spAutoFit/>
          </a:bodyPr>
          <a:lstStyle/>
          <a:p>
            <a:pPr marL="1463675">
              <a:lnSpc>
                <a:spcPct val="100000"/>
              </a:lnSpc>
              <a:spcBef>
                <a:spcPts val="2020"/>
              </a:spcBef>
            </a:pPr>
            <a:r>
              <a:rPr sz="3500" b="1" spc="-175" dirty="0">
                <a:solidFill>
                  <a:schemeClr val="tx1"/>
                </a:solidFill>
                <a:latin typeface="Georgia"/>
                <a:cs typeface="Georgia"/>
              </a:rPr>
              <a:t>JENIS-JENIS </a:t>
            </a:r>
            <a:r>
              <a:rPr sz="3500" b="1" spc="175" dirty="0">
                <a:solidFill>
                  <a:schemeClr val="tx1"/>
                </a:solidFill>
                <a:latin typeface="Georgia"/>
                <a:cs typeface="Georgia"/>
              </a:rPr>
              <a:t>TATA</a:t>
            </a:r>
            <a:r>
              <a:rPr sz="3500" b="1" spc="204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500" b="1" spc="70" dirty="0">
                <a:solidFill>
                  <a:schemeClr val="tx1"/>
                </a:solidFill>
                <a:latin typeface="Georgia"/>
                <a:cs typeface="Georgia"/>
              </a:rPr>
              <a:t>LETAK</a:t>
            </a:r>
            <a:endParaRPr sz="35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79473"/>
            <a:ext cx="7934959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382905" indent="-53340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2400" spc="10" dirty="0">
                <a:latin typeface="Verdana"/>
                <a:cs typeface="Verdana"/>
              </a:rPr>
              <a:t>Dalam </a:t>
            </a:r>
            <a:r>
              <a:rPr sz="2400" spc="30" dirty="0">
                <a:latin typeface="Verdana"/>
                <a:cs typeface="Verdana"/>
              </a:rPr>
              <a:t>merencanakan tata </a:t>
            </a:r>
            <a:r>
              <a:rPr sz="2400" spc="-75" dirty="0">
                <a:latin typeface="Verdana"/>
                <a:cs typeface="Verdana"/>
              </a:rPr>
              <a:t>letak, </a:t>
            </a:r>
            <a:r>
              <a:rPr sz="2400" spc="5" dirty="0">
                <a:latin typeface="Verdana"/>
                <a:cs typeface="Verdana"/>
              </a:rPr>
              <a:t>perusahaan  </a:t>
            </a:r>
            <a:r>
              <a:rPr sz="2400" spc="105" dirty="0">
                <a:latin typeface="Verdana"/>
                <a:cs typeface="Verdana"/>
              </a:rPr>
              <a:t>dapat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memilih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beberapa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tipe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tata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letak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seperti  </a:t>
            </a:r>
            <a:r>
              <a:rPr sz="2400" spc="-90" dirty="0">
                <a:latin typeface="Verdana"/>
                <a:cs typeface="Verdana"/>
              </a:rPr>
              <a:t>berikut </a:t>
            </a:r>
            <a:r>
              <a:rPr sz="2400" spc="-155" dirty="0">
                <a:latin typeface="Verdana"/>
                <a:cs typeface="Verdana"/>
              </a:rPr>
              <a:t>ini, </a:t>
            </a:r>
            <a:r>
              <a:rPr sz="2400" spc="-30" dirty="0">
                <a:latin typeface="Verdana"/>
                <a:cs typeface="Verdana"/>
              </a:rPr>
              <a:t>tentunya </a:t>
            </a:r>
            <a:r>
              <a:rPr sz="2400" spc="75" dirty="0">
                <a:latin typeface="Verdana"/>
                <a:cs typeface="Verdana"/>
              </a:rPr>
              <a:t>dengan </a:t>
            </a:r>
            <a:r>
              <a:rPr sz="2400" spc="-35" dirty="0">
                <a:latin typeface="Verdana"/>
                <a:cs typeface="Verdana"/>
              </a:rPr>
              <a:t>tidak </a:t>
            </a:r>
            <a:r>
              <a:rPr sz="2400" spc="-5" dirty="0">
                <a:latin typeface="Verdana"/>
                <a:cs typeface="Verdana"/>
              </a:rPr>
              <a:t>menge-  </a:t>
            </a:r>
            <a:r>
              <a:rPr sz="2400" spc="-25" dirty="0">
                <a:latin typeface="Verdana"/>
                <a:cs typeface="Verdana"/>
              </a:rPr>
              <a:t>sampingkan </a:t>
            </a:r>
            <a:r>
              <a:rPr sz="2400" spc="-10" dirty="0">
                <a:latin typeface="Verdana"/>
                <a:cs typeface="Verdana"/>
              </a:rPr>
              <a:t>tipe </a:t>
            </a:r>
            <a:r>
              <a:rPr sz="2400" spc="90" dirty="0">
                <a:latin typeface="Verdana"/>
                <a:cs typeface="Verdana"/>
              </a:rPr>
              <a:t>dan </a:t>
            </a:r>
            <a:r>
              <a:rPr sz="2400" spc="-130" dirty="0">
                <a:latin typeface="Verdana"/>
                <a:cs typeface="Verdana"/>
              </a:rPr>
              <a:t>karakteristik </a:t>
            </a:r>
            <a:r>
              <a:rPr sz="2400" spc="-100" dirty="0">
                <a:latin typeface="Verdana"/>
                <a:cs typeface="Verdana"/>
              </a:rPr>
              <a:t>aktivitas </a:t>
            </a:r>
            <a:r>
              <a:rPr sz="2400" spc="90" dirty="0">
                <a:latin typeface="Verdana"/>
                <a:cs typeface="Verdana"/>
              </a:rPr>
              <a:t>dan  </a:t>
            </a:r>
            <a:r>
              <a:rPr sz="2400" spc="-15" dirty="0">
                <a:latin typeface="Verdana"/>
                <a:cs typeface="Verdana"/>
              </a:rPr>
              <a:t>operasional </a:t>
            </a:r>
            <a:r>
              <a:rPr sz="2400" spc="5" dirty="0">
                <a:latin typeface="Verdana"/>
                <a:cs typeface="Verdana"/>
              </a:rPr>
              <a:t>perusahaan</a:t>
            </a:r>
            <a:r>
              <a:rPr sz="2400" spc="-38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masing-masing.</a:t>
            </a:r>
            <a:endParaRPr sz="2400" dirty="0">
              <a:latin typeface="Verdana"/>
              <a:cs typeface="Verdana"/>
            </a:endParaRPr>
          </a:p>
          <a:p>
            <a:pPr marL="546100" marR="5080" indent="-53340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2400" spc="40" dirty="0">
                <a:latin typeface="Verdana"/>
                <a:cs typeface="Verdana"/>
              </a:rPr>
              <a:t>Dengan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kata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lain,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tipe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tata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letak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yang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cocok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dan  </a:t>
            </a:r>
            <a:r>
              <a:rPr sz="2400" spc="40" dirty="0">
                <a:latin typeface="Verdana"/>
                <a:cs typeface="Verdana"/>
              </a:rPr>
              <a:t>tetap </a:t>
            </a:r>
            <a:r>
              <a:rPr sz="2400" spc="65" dirty="0">
                <a:latin typeface="Verdana"/>
                <a:cs typeface="Verdana"/>
              </a:rPr>
              <a:t>bagi </a:t>
            </a:r>
            <a:r>
              <a:rPr sz="2400" dirty="0">
                <a:latin typeface="Verdana"/>
                <a:cs typeface="Verdana"/>
              </a:rPr>
              <a:t>sebuah </a:t>
            </a:r>
            <a:r>
              <a:rPr sz="2400" spc="-15" dirty="0">
                <a:latin typeface="Verdana"/>
                <a:cs typeface="Verdana"/>
              </a:rPr>
              <a:t>perusahaan, belum </a:t>
            </a:r>
            <a:r>
              <a:rPr sz="2400" spc="-50" dirty="0">
                <a:latin typeface="Verdana"/>
                <a:cs typeface="Verdana"/>
              </a:rPr>
              <a:t>tentu  </a:t>
            </a:r>
            <a:r>
              <a:rPr sz="2400" spc="120" dirty="0">
                <a:latin typeface="Verdana"/>
                <a:cs typeface="Verdana"/>
              </a:rPr>
              <a:t>cocok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dan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40" dirty="0">
                <a:latin typeface="Verdana"/>
                <a:cs typeface="Verdana"/>
              </a:rPr>
              <a:t>tepat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bagi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perusahaan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lainnya.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769621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0240" y="1295400"/>
            <a:ext cx="7934325" cy="523476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1109980" indent="-228600">
              <a:lnSpc>
                <a:spcPts val="2690"/>
              </a:lnSpc>
              <a:spcBef>
                <a:spcPts val="740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Verdana"/>
                <a:cs typeface="Verdana"/>
              </a:rPr>
              <a:t>Keberhasilan </a:t>
            </a:r>
            <a:r>
              <a:rPr sz="2800" spc="-70" dirty="0">
                <a:latin typeface="Verdana"/>
                <a:cs typeface="Verdana"/>
              </a:rPr>
              <a:t>operasi/produksi </a:t>
            </a:r>
            <a:r>
              <a:rPr sz="2800" spc="-10" dirty="0">
                <a:latin typeface="Verdana"/>
                <a:cs typeface="Verdana"/>
              </a:rPr>
              <a:t>sangat  </a:t>
            </a:r>
            <a:r>
              <a:rPr sz="2800" spc="-45" dirty="0">
                <a:latin typeface="Verdana"/>
                <a:cs typeface="Verdana"/>
              </a:rPr>
              <a:t>ditentukan </a:t>
            </a:r>
            <a:r>
              <a:rPr sz="2800" dirty="0">
                <a:latin typeface="Verdana"/>
                <a:cs typeface="Verdana"/>
              </a:rPr>
              <a:t>oleh </a:t>
            </a:r>
            <a:r>
              <a:rPr sz="2800" spc="-50" dirty="0">
                <a:latin typeface="Verdana"/>
                <a:cs typeface="Verdana"/>
              </a:rPr>
              <a:t>tata-letak </a:t>
            </a:r>
            <a:r>
              <a:rPr sz="2800" spc="-130" dirty="0">
                <a:latin typeface="Verdana"/>
                <a:cs typeface="Verdana"/>
              </a:rPr>
              <a:t>fasilitas</a:t>
            </a:r>
            <a:r>
              <a:rPr sz="2800" spc="-715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fisik.</a:t>
            </a:r>
            <a:endParaRPr sz="2800" dirty="0">
              <a:latin typeface="Verdana"/>
              <a:cs typeface="Verdana"/>
            </a:endParaRPr>
          </a:p>
          <a:p>
            <a:pPr marL="241300" marR="102870" indent="-228600">
              <a:lnSpc>
                <a:spcPct val="80000"/>
              </a:lnSpc>
              <a:spcBef>
                <a:spcPts val="69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latin typeface="Verdana"/>
                <a:cs typeface="Verdana"/>
              </a:rPr>
              <a:t>Aliran material, </a:t>
            </a:r>
            <a:r>
              <a:rPr sz="2800" spc="-95" dirty="0">
                <a:latin typeface="Verdana"/>
                <a:cs typeface="Verdana"/>
              </a:rPr>
              <a:t>produktivitas </a:t>
            </a:r>
            <a:r>
              <a:rPr sz="2800" spc="105" dirty="0">
                <a:latin typeface="Verdana"/>
                <a:cs typeface="Verdana"/>
              </a:rPr>
              <a:t>dan</a:t>
            </a:r>
            <a:r>
              <a:rPr sz="2800" spc="-610" dirty="0">
                <a:latin typeface="Verdana"/>
                <a:cs typeface="Verdana"/>
              </a:rPr>
              <a:t> </a:t>
            </a:r>
            <a:r>
              <a:rPr sz="2800" spc="25" dirty="0">
                <a:latin typeface="Verdana"/>
                <a:cs typeface="Verdana"/>
              </a:rPr>
              <a:t>hubungan  </a:t>
            </a:r>
            <a:r>
              <a:rPr sz="2800" spc="-50" dirty="0">
                <a:latin typeface="Verdana"/>
                <a:cs typeface="Verdana"/>
              </a:rPr>
              <a:t>manusia </a:t>
            </a:r>
            <a:r>
              <a:rPr sz="2800" spc="-35" dirty="0">
                <a:latin typeface="Verdana"/>
                <a:cs typeface="Verdana"/>
              </a:rPr>
              <a:t>semua </a:t>
            </a:r>
            <a:r>
              <a:rPr sz="2800" spc="-15" dirty="0">
                <a:latin typeface="Verdana"/>
                <a:cs typeface="Verdana"/>
              </a:rPr>
              <a:t>dipengaruhi </a:t>
            </a:r>
            <a:r>
              <a:rPr sz="2800" dirty="0">
                <a:latin typeface="Verdana"/>
                <a:cs typeface="Verdana"/>
              </a:rPr>
              <a:t>oleh </a:t>
            </a:r>
            <a:r>
              <a:rPr sz="2800" spc="-130" dirty="0">
                <a:latin typeface="Verdana"/>
                <a:cs typeface="Verdana"/>
              </a:rPr>
              <a:t>fasilitas  </a:t>
            </a:r>
            <a:r>
              <a:rPr sz="2800" spc="-175" dirty="0">
                <a:latin typeface="Verdana"/>
                <a:cs typeface="Verdana"/>
              </a:rPr>
              <a:t>konversi; </a:t>
            </a:r>
            <a:r>
              <a:rPr sz="2800" spc="-130" dirty="0">
                <a:latin typeface="Verdana"/>
                <a:cs typeface="Verdana"/>
              </a:rPr>
              <a:t>fasilitas</a:t>
            </a:r>
            <a:r>
              <a:rPr sz="2800" spc="-250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operasi/produksi</a:t>
            </a:r>
            <a:endParaRPr sz="2800" dirty="0">
              <a:latin typeface="Verdana"/>
              <a:cs typeface="Verdana"/>
            </a:endParaRPr>
          </a:p>
          <a:p>
            <a:pPr marL="241300" marR="613410" indent="-228600">
              <a:lnSpc>
                <a:spcPts val="2690"/>
              </a:lnSpc>
              <a:spcBef>
                <a:spcPts val="64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Verdana"/>
                <a:cs typeface="Verdana"/>
              </a:rPr>
              <a:t>Tata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letak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yang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efektif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120" dirty="0">
                <a:latin typeface="Verdana"/>
                <a:cs typeface="Verdana"/>
              </a:rPr>
              <a:t>dapat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membantu  </a:t>
            </a:r>
            <a:r>
              <a:rPr sz="2800" spc="-85" dirty="0">
                <a:latin typeface="Verdana"/>
                <a:cs typeface="Verdana"/>
              </a:rPr>
              <a:t>organisasi </a:t>
            </a:r>
            <a:r>
              <a:rPr sz="2800" spc="95" dirty="0">
                <a:latin typeface="Verdana"/>
                <a:cs typeface="Verdana"/>
              </a:rPr>
              <a:t>mencapai </a:t>
            </a:r>
            <a:r>
              <a:rPr sz="2800" spc="-70" dirty="0">
                <a:latin typeface="Verdana"/>
                <a:cs typeface="Verdana"/>
              </a:rPr>
              <a:t>hal-hal </a:t>
            </a:r>
            <a:r>
              <a:rPr sz="2800" spc="-105" dirty="0">
                <a:latin typeface="Verdana"/>
                <a:cs typeface="Verdana"/>
              </a:rPr>
              <a:t>berikut</a:t>
            </a:r>
            <a:r>
              <a:rPr sz="2800" spc="-750" dirty="0">
                <a:latin typeface="Verdana"/>
                <a:cs typeface="Verdana"/>
              </a:rPr>
              <a:t> </a:t>
            </a:r>
            <a:r>
              <a:rPr sz="2800" spc="-500" dirty="0">
                <a:latin typeface="Verdana"/>
                <a:cs typeface="Verdana"/>
              </a:rPr>
              <a:t>:</a:t>
            </a:r>
            <a:endParaRPr sz="2800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spcBef>
                <a:spcPts val="40"/>
              </a:spcBef>
              <a:buClr>
                <a:srgbClr val="CF533E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40" dirty="0">
                <a:latin typeface="Verdana"/>
                <a:cs typeface="Verdana"/>
              </a:rPr>
              <a:t>Pemanfaatan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yg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lebih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besar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atas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fasilitas</a:t>
            </a:r>
            <a:endParaRPr sz="2400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buClr>
                <a:srgbClr val="CF533E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140" dirty="0">
                <a:latin typeface="Verdana"/>
                <a:cs typeface="Verdana"/>
              </a:rPr>
              <a:t>Arus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informasi,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bahan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baku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dan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orang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yg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lbh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baik</a:t>
            </a:r>
            <a:endParaRPr sz="2400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buClr>
                <a:srgbClr val="CF533E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40" dirty="0">
                <a:latin typeface="Verdana"/>
                <a:cs typeface="Verdana"/>
              </a:rPr>
              <a:t>Lebih </a:t>
            </a:r>
            <a:r>
              <a:rPr sz="2400" spc="10" dirty="0">
                <a:latin typeface="Verdana"/>
                <a:cs typeface="Verdana"/>
              </a:rPr>
              <a:t>memudahkan</a:t>
            </a:r>
            <a:r>
              <a:rPr sz="2400" spc="-36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konsumen</a:t>
            </a:r>
            <a:endParaRPr sz="2400" dirty="0">
              <a:latin typeface="Verdana"/>
              <a:cs typeface="Verdana"/>
            </a:endParaRPr>
          </a:p>
          <a:p>
            <a:pPr marL="538480" lvl="1" indent="-228600">
              <a:lnSpc>
                <a:spcPts val="2595"/>
              </a:lnSpc>
              <a:buClr>
                <a:srgbClr val="CF533E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10" dirty="0">
                <a:latin typeface="Verdana"/>
                <a:cs typeface="Verdana"/>
              </a:rPr>
              <a:t>Peningkatan</a:t>
            </a:r>
            <a:r>
              <a:rPr sz="2400" spc="-229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moral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karyawan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dan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kondisi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kerja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yg</a:t>
            </a:r>
            <a:endParaRPr sz="2400" dirty="0">
              <a:latin typeface="Verdana"/>
              <a:cs typeface="Verdana"/>
            </a:endParaRPr>
          </a:p>
          <a:p>
            <a:pPr marL="538480">
              <a:lnSpc>
                <a:spcPts val="2585"/>
              </a:lnSpc>
            </a:pPr>
            <a:r>
              <a:rPr sz="2400" spc="-35" dirty="0">
                <a:latin typeface="Verdana"/>
                <a:cs typeface="Verdana"/>
              </a:rPr>
              <a:t>lbh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60" dirty="0">
                <a:latin typeface="Verdana"/>
                <a:cs typeface="Verdana"/>
              </a:rPr>
              <a:t>aman</a:t>
            </a:r>
            <a:endParaRPr sz="2400" dirty="0">
              <a:latin typeface="Verdana"/>
              <a:cs typeface="Verdana"/>
            </a:endParaRPr>
          </a:p>
          <a:p>
            <a:pPr marL="241300" marR="18415" indent="-228600">
              <a:lnSpc>
                <a:spcPct val="80000"/>
              </a:lnSpc>
              <a:spcBef>
                <a:spcPts val="66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0" dirty="0">
                <a:latin typeface="Verdana"/>
                <a:cs typeface="Verdana"/>
              </a:rPr>
              <a:t>Tujuan </a:t>
            </a:r>
            <a:r>
              <a:rPr sz="2800" spc="-130" dirty="0">
                <a:latin typeface="Verdana"/>
                <a:cs typeface="Verdana"/>
              </a:rPr>
              <a:t>strategis </a:t>
            </a:r>
            <a:r>
              <a:rPr sz="2800" spc="35" dirty="0">
                <a:latin typeface="Verdana"/>
                <a:cs typeface="Verdana"/>
              </a:rPr>
              <a:t>tata </a:t>
            </a:r>
            <a:r>
              <a:rPr sz="2800" spc="-55" dirty="0">
                <a:latin typeface="Verdana"/>
                <a:cs typeface="Verdana"/>
              </a:rPr>
              <a:t>letak </a:t>
            </a:r>
            <a:r>
              <a:rPr sz="2800" spc="-500" dirty="0">
                <a:latin typeface="Verdana"/>
                <a:cs typeface="Verdana"/>
              </a:rPr>
              <a:t>:  </a:t>
            </a:r>
            <a:r>
              <a:rPr sz="2800" spc="40" dirty="0">
                <a:latin typeface="Verdana"/>
                <a:cs typeface="Verdana"/>
              </a:rPr>
              <a:t>mengembangkan</a:t>
            </a:r>
            <a:r>
              <a:rPr sz="2800" spc="-150" dirty="0">
                <a:latin typeface="Verdana"/>
                <a:cs typeface="Verdana"/>
              </a:rPr>
              <a:t> </a:t>
            </a:r>
            <a:r>
              <a:rPr sz="2800" spc="35" dirty="0">
                <a:latin typeface="Verdana"/>
                <a:cs typeface="Verdana"/>
              </a:rPr>
              <a:t>tata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letak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yang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ekonomis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9248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500" b="1" spc="114" dirty="0">
                <a:solidFill>
                  <a:schemeClr val="tx1"/>
                </a:solidFill>
                <a:latin typeface="Times New Roman"/>
                <a:cs typeface="Times New Roman"/>
              </a:rPr>
              <a:t>PENTINGNYA </a:t>
            </a:r>
            <a:r>
              <a:rPr sz="3500" b="1" spc="100" dirty="0">
                <a:solidFill>
                  <a:schemeClr val="tx1"/>
                </a:solidFill>
                <a:latin typeface="Times New Roman"/>
                <a:cs typeface="Times New Roman"/>
              </a:rPr>
              <a:t>TATA</a:t>
            </a:r>
            <a:r>
              <a:rPr sz="3500" b="1" spc="-1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LETAK</a:t>
            </a:r>
            <a:endParaRPr sz="35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922021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0" y="2106190"/>
            <a:ext cx="6746868" cy="4523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397256"/>
            <a:ext cx="79248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49475" marR="5080" indent="-2137410" algn="ctr">
              <a:lnSpc>
                <a:spcPct val="100000"/>
              </a:lnSpc>
              <a:spcBef>
                <a:spcPts val="105"/>
              </a:spcBef>
            </a:pPr>
            <a:r>
              <a:rPr sz="3000" b="1" spc="165" dirty="0">
                <a:solidFill>
                  <a:schemeClr val="tx1"/>
                </a:solidFill>
                <a:latin typeface="Georgia"/>
                <a:cs typeface="Georgia"/>
              </a:rPr>
              <a:t>TATA </a:t>
            </a:r>
            <a:r>
              <a:rPr sz="3000" b="1" spc="65" dirty="0">
                <a:solidFill>
                  <a:schemeClr val="tx1"/>
                </a:solidFill>
                <a:latin typeface="Georgia"/>
                <a:cs typeface="Georgia"/>
              </a:rPr>
              <a:t>LETAK PROSES/TATA</a:t>
            </a:r>
            <a:r>
              <a:rPr sz="3000" b="1" spc="-25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000" b="1" spc="65" dirty="0">
                <a:solidFill>
                  <a:schemeClr val="tx1"/>
                </a:solidFill>
                <a:latin typeface="Georgia"/>
                <a:cs typeface="Georgia"/>
              </a:rPr>
              <a:t>LETAK  FUNGSIONAL</a:t>
            </a:r>
            <a:endParaRPr sz="30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1324102"/>
            <a:ext cx="7817484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35" dirty="0">
                <a:latin typeface="Verdana"/>
                <a:cs typeface="Verdana"/>
              </a:rPr>
              <a:t>Penyusunan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tata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letak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dimana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alat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yang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sejenis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atau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memiliki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fungsi  </a:t>
            </a:r>
            <a:r>
              <a:rPr sz="1800" spc="20" dirty="0">
                <a:latin typeface="Verdana"/>
                <a:cs typeface="Verdana"/>
              </a:rPr>
              <a:t>yang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sama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ditempatkan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125" dirty="0">
                <a:latin typeface="Verdana"/>
                <a:cs typeface="Verdana"/>
              </a:rPr>
              <a:t>pada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bagian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yang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sama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contoh:</a:t>
            </a:r>
            <a:endParaRPr sz="1800" dirty="0">
              <a:latin typeface="Verdana"/>
              <a:cs typeface="Verdana"/>
            </a:endParaRPr>
          </a:p>
          <a:p>
            <a:pPr marL="433070" lvl="1" indent="-123189">
              <a:lnSpc>
                <a:spcPct val="100000"/>
              </a:lnSpc>
              <a:spcBef>
                <a:spcPts val="380"/>
              </a:spcBef>
              <a:buChar char="-"/>
              <a:tabLst>
                <a:tab pos="433705" algn="l"/>
              </a:tabLst>
            </a:pPr>
            <a:r>
              <a:rPr sz="1600" spc="-10" dirty="0">
                <a:latin typeface="Verdana"/>
                <a:cs typeface="Verdana"/>
              </a:rPr>
              <a:t>Perusahaan </a:t>
            </a:r>
            <a:r>
              <a:rPr sz="1600" spc="25" dirty="0">
                <a:latin typeface="Verdana"/>
                <a:cs typeface="Verdana"/>
              </a:rPr>
              <a:t>pembuat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-90" dirty="0">
                <a:latin typeface="Verdana"/>
                <a:cs typeface="Verdana"/>
              </a:rPr>
              <a:t>roti</a:t>
            </a:r>
            <a:endParaRPr sz="1600" dirty="0">
              <a:latin typeface="Verdana"/>
              <a:cs typeface="Verdana"/>
            </a:endParaRPr>
          </a:p>
          <a:p>
            <a:pPr marL="433070" lvl="1" indent="-123189">
              <a:lnSpc>
                <a:spcPct val="100000"/>
              </a:lnSpc>
              <a:spcBef>
                <a:spcPts val="385"/>
              </a:spcBef>
              <a:buChar char="-"/>
              <a:tabLst>
                <a:tab pos="433705" algn="l"/>
              </a:tabLst>
            </a:pPr>
            <a:r>
              <a:rPr sz="1600" spc="-10" dirty="0">
                <a:latin typeface="Verdana"/>
                <a:cs typeface="Verdana"/>
              </a:rPr>
              <a:t>Perusahaan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mebel</a:t>
            </a:r>
            <a:endParaRPr sz="1600" dirty="0">
              <a:latin typeface="Verdana"/>
              <a:cs typeface="Verdana"/>
            </a:endParaRPr>
          </a:p>
          <a:p>
            <a:pPr marL="433070" lvl="1" indent="-123189">
              <a:lnSpc>
                <a:spcPct val="100000"/>
              </a:lnSpc>
              <a:spcBef>
                <a:spcPts val="385"/>
              </a:spcBef>
              <a:buChar char="-"/>
              <a:tabLst>
                <a:tab pos="433705" algn="l"/>
              </a:tabLst>
            </a:pPr>
            <a:r>
              <a:rPr sz="1600" spc="-40" dirty="0">
                <a:latin typeface="Verdana"/>
                <a:cs typeface="Verdana"/>
              </a:rPr>
              <a:t>Bengkel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79" y="533400"/>
            <a:ext cx="8380730" cy="7514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6540" rIns="0" bIns="0" rtlCol="0">
            <a:spAutoFit/>
          </a:bodyPr>
          <a:lstStyle/>
          <a:p>
            <a:pPr marL="601345">
              <a:lnSpc>
                <a:spcPct val="100000"/>
              </a:lnSpc>
              <a:spcBef>
                <a:spcPts val="2020"/>
              </a:spcBef>
            </a:pPr>
            <a:r>
              <a:rPr sz="3200" b="1" spc="175" dirty="0">
                <a:solidFill>
                  <a:schemeClr val="tx1"/>
                </a:solidFill>
                <a:latin typeface="Georgia"/>
                <a:cs typeface="Georgia"/>
              </a:rPr>
              <a:t>TATA </a:t>
            </a:r>
            <a:r>
              <a:rPr sz="3200" b="1" spc="65" dirty="0">
                <a:solidFill>
                  <a:schemeClr val="tx1"/>
                </a:solidFill>
                <a:latin typeface="Georgia"/>
                <a:cs typeface="Georgia"/>
              </a:rPr>
              <a:t>LETAK </a:t>
            </a:r>
            <a:r>
              <a:rPr sz="3200" b="1" spc="60" dirty="0">
                <a:solidFill>
                  <a:schemeClr val="tx1"/>
                </a:solidFill>
                <a:latin typeface="Georgia"/>
                <a:cs typeface="Georgia"/>
              </a:rPr>
              <a:t>(</a:t>
            </a:r>
            <a:r>
              <a:rPr sz="3200" b="1" spc="60" dirty="0" smtClean="0">
                <a:solidFill>
                  <a:schemeClr val="tx1"/>
                </a:solidFill>
                <a:latin typeface="Georgia"/>
                <a:cs typeface="Georgia"/>
              </a:rPr>
              <a:t>LAYOUT)</a:t>
            </a:r>
            <a:r>
              <a:rPr lang="en-US" sz="3200" b="1" spc="-165" dirty="0" smtClean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200" b="1" spc="45" dirty="0" smtClean="0">
                <a:solidFill>
                  <a:schemeClr val="tx1"/>
                </a:solidFill>
                <a:latin typeface="Georgia"/>
                <a:cs typeface="Georgia"/>
              </a:rPr>
              <a:t>PRODUK</a:t>
            </a:r>
            <a:endParaRPr sz="32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780997"/>
            <a:ext cx="773176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45" dirty="0">
                <a:latin typeface="Verdana"/>
                <a:cs typeface="Verdana"/>
              </a:rPr>
              <a:t>Tata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letak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ini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Untuk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proses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produksi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standar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&amp;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masal.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Contoh</a:t>
            </a:r>
            <a:endParaRPr sz="1800" dirty="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perusahaan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yang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menggunakan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tata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letak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produk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ini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adalah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320" dirty="0"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559435" lvl="1" indent="-249554">
              <a:lnSpc>
                <a:spcPct val="100000"/>
              </a:lnSpc>
              <a:spcBef>
                <a:spcPts val="380"/>
              </a:spcBef>
              <a:buAutoNum type="alphaLcPeriod"/>
              <a:tabLst>
                <a:tab pos="560070" algn="l"/>
              </a:tabLst>
            </a:pPr>
            <a:r>
              <a:rPr sz="1600" spc="-15" dirty="0">
                <a:latin typeface="Verdana"/>
                <a:cs typeface="Verdana"/>
              </a:rPr>
              <a:t>Perusahaan </a:t>
            </a:r>
            <a:r>
              <a:rPr sz="1600" spc="-30" dirty="0">
                <a:latin typeface="Verdana"/>
                <a:cs typeface="Verdana"/>
              </a:rPr>
              <a:t>mie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instan</a:t>
            </a:r>
            <a:endParaRPr sz="1600" dirty="0">
              <a:latin typeface="Verdana"/>
              <a:cs typeface="Verdana"/>
            </a:endParaRPr>
          </a:p>
          <a:p>
            <a:pPr marL="559435" lvl="1" indent="-249554">
              <a:lnSpc>
                <a:spcPct val="100000"/>
              </a:lnSpc>
              <a:spcBef>
                <a:spcPts val="384"/>
              </a:spcBef>
              <a:buAutoNum type="alphaLcPeriod"/>
              <a:tabLst>
                <a:tab pos="560070" algn="l"/>
              </a:tabLst>
            </a:pPr>
            <a:r>
              <a:rPr sz="1600" spc="-15" dirty="0">
                <a:latin typeface="Verdana"/>
                <a:cs typeface="Verdana"/>
              </a:rPr>
              <a:t>Perusahaan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5" dirty="0" err="1" smtClean="0">
                <a:latin typeface="Verdana"/>
                <a:cs typeface="Verdana"/>
              </a:rPr>
              <a:t>pemin</a:t>
            </a:r>
            <a:r>
              <a:rPr lang="en-US" sz="1600" spc="-5" dirty="0" err="1" smtClean="0">
                <a:latin typeface="Verdana"/>
                <a:cs typeface="Verdana"/>
              </a:rPr>
              <a:t>y</a:t>
            </a:r>
            <a:r>
              <a:rPr sz="1600" spc="-5" dirty="0" err="1" smtClean="0">
                <a:latin typeface="Verdana"/>
                <a:cs typeface="Verdana"/>
              </a:rPr>
              <a:t>a</a:t>
            </a:r>
            <a:r>
              <a:rPr lang="en-US" sz="1600" spc="-5" dirty="0" err="1" smtClean="0">
                <a:latin typeface="Verdana"/>
                <a:cs typeface="Verdana"/>
              </a:rPr>
              <a:t>k</a:t>
            </a:r>
            <a:r>
              <a:rPr sz="1600" spc="-5" dirty="0" err="1" smtClean="0">
                <a:latin typeface="Verdana"/>
                <a:cs typeface="Verdana"/>
              </a:rPr>
              <a:t>an</a:t>
            </a:r>
            <a:endParaRPr sz="1600" dirty="0">
              <a:latin typeface="Verdana"/>
              <a:cs typeface="Verdana"/>
            </a:endParaRPr>
          </a:p>
          <a:p>
            <a:pPr marL="551815" lvl="1" indent="-241935">
              <a:lnSpc>
                <a:spcPct val="100000"/>
              </a:lnSpc>
              <a:spcBef>
                <a:spcPts val="380"/>
              </a:spcBef>
              <a:buAutoNum type="alphaLcPeriod"/>
              <a:tabLst>
                <a:tab pos="552450" algn="l"/>
              </a:tabLst>
            </a:pPr>
            <a:r>
              <a:rPr sz="1600" spc="-15" dirty="0">
                <a:latin typeface="Verdana"/>
                <a:cs typeface="Verdana"/>
              </a:rPr>
              <a:t>Perusahaan </a:t>
            </a:r>
            <a:r>
              <a:rPr sz="1600" spc="-85" dirty="0">
                <a:latin typeface="Verdana"/>
                <a:cs typeface="Verdana"/>
              </a:rPr>
              <a:t>surat</a:t>
            </a:r>
            <a:r>
              <a:rPr sz="1600" spc="-2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kabar</a:t>
            </a:r>
            <a:endParaRPr sz="1600" dirty="0">
              <a:latin typeface="Verdana"/>
              <a:cs typeface="Verdana"/>
            </a:endParaRPr>
          </a:p>
          <a:p>
            <a:pPr marL="560705" lvl="1" indent="-250825">
              <a:lnSpc>
                <a:spcPct val="100000"/>
              </a:lnSpc>
              <a:spcBef>
                <a:spcPts val="385"/>
              </a:spcBef>
              <a:buAutoNum type="alphaLcPeriod"/>
              <a:tabLst>
                <a:tab pos="561340" algn="l"/>
              </a:tabLst>
            </a:pPr>
            <a:r>
              <a:rPr sz="1600" spc="-10" dirty="0">
                <a:latin typeface="Verdana"/>
                <a:cs typeface="Verdana"/>
              </a:rPr>
              <a:t>Perusahaan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semen</a:t>
            </a:r>
            <a:endParaRPr sz="1600" dirty="0">
              <a:latin typeface="Verdana"/>
              <a:cs typeface="Verdana"/>
            </a:endParaRPr>
          </a:p>
          <a:p>
            <a:pPr marL="551815" lvl="1" indent="-241935">
              <a:lnSpc>
                <a:spcPct val="100000"/>
              </a:lnSpc>
              <a:spcBef>
                <a:spcPts val="385"/>
              </a:spcBef>
              <a:buAutoNum type="alphaLcPeriod"/>
              <a:tabLst>
                <a:tab pos="552450" algn="l"/>
              </a:tabLst>
            </a:pPr>
            <a:r>
              <a:rPr sz="1600" spc="-15" dirty="0">
                <a:latin typeface="Verdana"/>
                <a:cs typeface="Verdana"/>
              </a:rPr>
              <a:t>Perusahaan </a:t>
            </a:r>
            <a:r>
              <a:rPr sz="1600" spc="-50" dirty="0">
                <a:latin typeface="Verdana"/>
                <a:cs typeface="Verdana"/>
              </a:rPr>
              <a:t>minuman,</a:t>
            </a:r>
            <a:r>
              <a:rPr sz="1600" spc="-23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dll.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3992908"/>
            <a:ext cx="7375751" cy="2712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45095" cy="430887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Penentuan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Lokasi</a:t>
            </a:r>
            <a:r>
              <a:rPr lang="en-US" b="1" dirty="0" smtClean="0">
                <a:solidFill>
                  <a:schemeClr val="tx1"/>
                </a:solidFill>
              </a:rPr>
              <a:t> Usaha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79" y="373379"/>
            <a:ext cx="8380730" cy="7976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6540" rIns="0" bIns="0" rtlCol="0">
            <a:spAutoFit/>
          </a:bodyPr>
          <a:lstStyle/>
          <a:p>
            <a:pPr marL="1896745">
              <a:lnSpc>
                <a:spcPct val="100000"/>
              </a:lnSpc>
              <a:spcBef>
                <a:spcPts val="2020"/>
              </a:spcBef>
            </a:pPr>
            <a:r>
              <a:rPr sz="3500" b="1" spc="130" dirty="0">
                <a:solidFill>
                  <a:schemeClr val="tx1"/>
                </a:solidFill>
                <a:latin typeface="Georgia"/>
                <a:cs typeface="Georgia"/>
              </a:rPr>
              <a:t>LAYOUT</a:t>
            </a:r>
            <a:r>
              <a:rPr sz="3500" b="1" spc="1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500" b="1" spc="50" dirty="0">
                <a:solidFill>
                  <a:schemeClr val="tx1"/>
                </a:solidFill>
                <a:latin typeface="Georgia"/>
                <a:cs typeface="Georgia"/>
              </a:rPr>
              <a:t>KELOMPOK</a:t>
            </a:r>
            <a:endParaRPr sz="35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298247"/>
            <a:ext cx="8182529" cy="3401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7244" y="1359153"/>
            <a:ext cx="4128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Contoh: Universitas, </a:t>
            </a:r>
            <a:r>
              <a:rPr sz="2000" spc="-35" dirty="0">
                <a:latin typeface="Arial"/>
                <a:cs typeface="Arial"/>
              </a:rPr>
              <a:t>Tempat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hiburan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845821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616712"/>
            <a:ext cx="75438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500" b="1" spc="130" dirty="0">
                <a:solidFill>
                  <a:schemeClr val="tx1"/>
                </a:solidFill>
                <a:latin typeface="Georgia"/>
                <a:cs typeface="Georgia"/>
              </a:rPr>
              <a:t>LAYOUT </a:t>
            </a:r>
            <a:r>
              <a:rPr sz="3500" b="1" spc="-85" dirty="0">
                <a:solidFill>
                  <a:schemeClr val="tx1"/>
                </a:solidFill>
                <a:latin typeface="Georgia"/>
                <a:cs typeface="Georgia"/>
              </a:rPr>
              <a:t>POSISI</a:t>
            </a:r>
            <a:r>
              <a:rPr sz="3500" b="1" spc="-13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sz="3500" b="1" spc="30" dirty="0">
                <a:solidFill>
                  <a:schemeClr val="tx1"/>
                </a:solidFill>
                <a:latin typeface="Georgia"/>
                <a:cs typeface="Georgia"/>
              </a:rPr>
              <a:t>TETAP</a:t>
            </a:r>
            <a:endParaRPr sz="35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322577"/>
            <a:ext cx="7795259" cy="3088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Verdana"/>
                <a:cs typeface="Verdana"/>
              </a:rPr>
              <a:t>Jika </a:t>
            </a:r>
            <a:r>
              <a:rPr sz="2000" spc="45" dirty="0">
                <a:latin typeface="Verdana"/>
                <a:cs typeface="Verdana"/>
              </a:rPr>
              <a:t>dalam </a:t>
            </a:r>
            <a:r>
              <a:rPr sz="2000" spc="-45" dirty="0">
                <a:latin typeface="Verdana"/>
                <a:cs typeface="Verdana"/>
              </a:rPr>
              <a:t>layout-layout </a:t>
            </a:r>
            <a:r>
              <a:rPr sz="2000" spc="-75" dirty="0">
                <a:latin typeface="Verdana"/>
                <a:cs typeface="Verdana"/>
              </a:rPr>
              <a:t>lain, </a:t>
            </a:r>
            <a:r>
              <a:rPr sz="2000" spc="-30" dirty="0">
                <a:latin typeface="Verdana"/>
                <a:cs typeface="Verdana"/>
              </a:rPr>
              <a:t>produk </a:t>
            </a:r>
            <a:r>
              <a:rPr sz="2000" spc="20" dirty="0">
                <a:latin typeface="Verdana"/>
                <a:cs typeface="Verdana"/>
              </a:rPr>
              <a:t>yang </a:t>
            </a:r>
            <a:r>
              <a:rPr sz="2000" spc="-10" dirty="0">
                <a:latin typeface="Verdana"/>
                <a:cs typeface="Verdana"/>
              </a:rPr>
              <a:t>bergerak </a:t>
            </a:r>
            <a:r>
              <a:rPr sz="2000" spc="-80" dirty="0">
                <a:latin typeface="Verdana"/>
                <a:cs typeface="Verdana"/>
              </a:rPr>
              <a:t>sesuai  </a:t>
            </a:r>
            <a:r>
              <a:rPr sz="2000" spc="55" dirty="0">
                <a:latin typeface="Verdana"/>
                <a:cs typeface="Verdana"/>
              </a:rPr>
              <a:t>tahapan </a:t>
            </a:r>
            <a:r>
              <a:rPr sz="2000" spc="-65" dirty="0">
                <a:latin typeface="Verdana"/>
                <a:cs typeface="Verdana"/>
              </a:rPr>
              <a:t>produksinya, </a:t>
            </a:r>
            <a:r>
              <a:rPr sz="2000" spc="20" dirty="0">
                <a:latin typeface="Verdana"/>
                <a:cs typeface="Verdana"/>
              </a:rPr>
              <a:t>maka </a:t>
            </a:r>
            <a:r>
              <a:rPr sz="2000" spc="140" dirty="0">
                <a:latin typeface="Verdana"/>
                <a:cs typeface="Verdana"/>
              </a:rPr>
              <a:t>pada </a:t>
            </a:r>
            <a:r>
              <a:rPr sz="2000" spc="30" dirty="0">
                <a:latin typeface="Verdana"/>
                <a:cs typeface="Verdana"/>
              </a:rPr>
              <a:t>tata </a:t>
            </a:r>
            <a:r>
              <a:rPr sz="2000" spc="-30" dirty="0">
                <a:latin typeface="Verdana"/>
                <a:cs typeface="Verdana"/>
              </a:rPr>
              <a:t>letak </a:t>
            </a:r>
            <a:r>
              <a:rPr sz="2000" spc="-130" dirty="0">
                <a:latin typeface="Verdana"/>
                <a:cs typeface="Verdana"/>
              </a:rPr>
              <a:t>jenis </a:t>
            </a:r>
            <a:r>
              <a:rPr sz="2000" spc="-135" dirty="0">
                <a:latin typeface="Verdana"/>
                <a:cs typeface="Verdana"/>
              </a:rPr>
              <a:t>ini, </a:t>
            </a:r>
            <a:r>
              <a:rPr sz="2000" spc="-165" dirty="0">
                <a:latin typeface="Verdana"/>
                <a:cs typeface="Verdana"/>
              </a:rPr>
              <a:t>justru  </a:t>
            </a:r>
            <a:r>
              <a:rPr sz="2000" spc="-30" dirty="0">
                <a:latin typeface="Verdana"/>
                <a:cs typeface="Verdana"/>
              </a:rPr>
              <a:t>produk tidak bergerak, </a:t>
            </a:r>
            <a:r>
              <a:rPr sz="2000" spc="70" dirty="0">
                <a:latin typeface="Verdana"/>
                <a:cs typeface="Verdana"/>
              </a:rPr>
              <a:t>bahan </a:t>
            </a:r>
            <a:r>
              <a:rPr sz="2000" spc="10" dirty="0">
                <a:latin typeface="Verdana"/>
                <a:cs typeface="Verdana"/>
              </a:rPr>
              <a:t>baku </a:t>
            </a:r>
            <a:r>
              <a:rPr sz="2000" spc="80" dirty="0">
                <a:latin typeface="Verdana"/>
                <a:cs typeface="Verdana"/>
              </a:rPr>
              <a:t>dan </a:t>
            </a:r>
            <a:r>
              <a:rPr sz="2000" spc="15" dirty="0">
                <a:latin typeface="Verdana"/>
                <a:cs typeface="Verdana"/>
              </a:rPr>
              <a:t>alat </a:t>
            </a:r>
            <a:r>
              <a:rPr sz="2000" spc="-75" dirty="0">
                <a:latin typeface="Verdana"/>
                <a:cs typeface="Verdana"/>
              </a:rPr>
              <a:t>produksi-lah  </a:t>
            </a:r>
            <a:r>
              <a:rPr sz="2000" spc="25" dirty="0">
                <a:latin typeface="Verdana"/>
                <a:cs typeface="Verdana"/>
              </a:rPr>
              <a:t>yang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mendatangi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produk.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Contoh: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Bengkel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40" dirty="0">
                <a:latin typeface="Verdana"/>
                <a:cs typeface="Verdana"/>
              </a:rPr>
              <a:t>Industri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pesawat,  </a:t>
            </a:r>
            <a:r>
              <a:rPr sz="2000" spc="-10" dirty="0">
                <a:latin typeface="Verdana"/>
                <a:cs typeface="Verdana"/>
              </a:rPr>
              <a:t>kapal, </a:t>
            </a:r>
            <a:r>
              <a:rPr sz="2000" spc="-45" dirty="0">
                <a:latin typeface="Verdana"/>
                <a:cs typeface="Verdana"/>
              </a:rPr>
              <a:t>kereta,</a:t>
            </a:r>
            <a:r>
              <a:rPr sz="2000" spc="-39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dll</a:t>
            </a:r>
            <a:endParaRPr sz="20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920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Verdana"/>
                <a:cs typeface="Verdana"/>
              </a:rPr>
              <a:t>Perusahaan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memilih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tata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letak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ini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diantaranya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adalah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355" dirty="0">
                <a:latin typeface="Verdana"/>
                <a:cs typeface="Verdana"/>
              </a:rPr>
              <a:t>:</a:t>
            </a:r>
            <a:endParaRPr sz="2000" dirty="0">
              <a:latin typeface="Verdana"/>
              <a:cs typeface="Verdana"/>
            </a:endParaRPr>
          </a:p>
          <a:p>
            <a:pPr marL="591820" lvl="1" indent="-281940">
              <a:lnSpc>
                <a:spcPct val="100000"/>
              </a:lnSpc>
              <a:spcBef>
                <a:spcPts val="445"/>
              </a:spcBef>
              <a:buAutoNum type="alphaLcPeriod"/>
              <a:tabLst>
                <a:tab pos="592455" algn="l"/>
              </a:tabLst>
            </a:pPr>
            <a:r>
              <a:rPr sz="1800" spc="-100" dirty="0">
                <a:latin typeface="Verdana"/>
                <a:cs typeface="Verdana"/>
              </a:rPr>
              <a:t>Karakteristik </a:t>
            </a:r>
            <a:r>
              <a:rPr sz="1800" spc="-30" dirty="0">
                <a:latin typeface="Verdana"/>
                <a:cs typeface="Verdana"/>
              </a:rPr>
              <a:t>produk </a:t>
            </a:r>
            <a:r>
              <a:rPr sz="1800" spc="15" dirty="0">
                <a:latin typeface="Verdana"/>
                <a:cs typeface="Verdana"/>
              </a:rPr>
              <a:t>yang</a:t>
            </a:r>
            <a:r>
              <a:rPr sz="1800" spc="-48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tak </a:t>
            </a:r>
            <a:r>
              <a:rPr sz="1800" spc="-30" dirty="0">
                <a:latin typeface="Verdana"/>
                <a:cs typeface="Verdana"/>
              </a:rPr>
              <a:t>bisa </a:t>
            </a:r>
            <a:r>
              <a:rPr sz="1800" spc="5" dirty="0">
                <a:latin typeface="Verdana"/>
                <a:cs typeface="Verdana"/>
              </a:rPr>
              <a:t>dipindahkan</a:t>
            </a:r>
            <a:endParaRPr sz="1800" dirty="0">
              <a:latin typeface="Verdana"/>
              <a:cs typeface="Verdana"/>
            </a:endParaRPr>
          </a:p>
          <a:p>
            <a:pPr marL="591820" lvl="1" indent="-281940">
              <a:lnSpc>
                <a:spcPct val="100000"/>
              </a:lnSpc>
              <a:spcBef>
                <a:spcPts val="430"/>
              </a:spcBef>
              <a:buAutoNum type="alphaLcPeriod"/>
              <a:tabLst>
                <a:tab pos="592455" algn="l"/>
              </a:tabLst>
            </a:pPr>
            <a:r>
              <a:rPr sz="1800" spc="-120" dirty="0">
                <a:latin typeface="Verdana"/>
                <a:cs typeface="Verdana"/>
              </a:rPr>
              <a:t>Risiko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pemindahan</a:t>
            </a:r>
            <a:endParaRPr sz="1800" dirty="0">
              <a:latin typeface="Verdana"/>
              <a:cs typeface="Verdana"/>
            </a:endParaRPr>
          </a:p>
          <a:p>
            <a:pPr marL="584200" lvl="1" indent="-274320">
              <a:lnSpc>
                <a:spcPct val="100000"/>
              </a:lnSpc>
              <a:spcBef>
                <a:spcPts val="430"/>
              </a:spcBef>
              <a:buAutoNum type="alphaLcPeriod"/>
              <a:tabLst>
                <a:tab pos="584835" algn="l"/>
              </a:tabLst>
            </a:pPr>
            <a:r>
              <a:rPr sz="1800" spc="-65" dirty="0">
                <a:latin typeface="Verdana"/>
                <a:cs typeface="Verdana"/>
              </a:rPr>
              <a:t>Perlu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ketelitian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4800" y="3761342"/>
            <a:ext cx="4829496" cy="3096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9825" y="170433"/>
            <a:ext cx="432562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5" dirty="0">
                <a:latin typeface="Times New Roman"/>
                <a:cs typeface="Times New Roman"/>
              </a:rPr>
              <a:t>JENIS </a:t>
            </a:r>
            <a:r>
              <a:rPr sz="3500" b="1" spc="100" dirty="0">
                <a:latin typeface="Times New Roman"/>
                <a:cs typeface="Times New Roman"/>
              </a:rPr>
              <a:t>TATA</a:t>
            </a:r>
            <a:r>
              <a:rPr sz="3500" b="1" spc="-80" dirty="0">
                <a:latin typeface="Times New Roman"/>
                <a:cs typeface="Times New Roman"/>
              </a:rPr>
              <a:t> </a:t>
            </a:r>
            <a:r>
              <a:rPr sz="3500" b="1" spc="-40" dirty="0">
                <a:latin typeface="Times New Roman"/>
                <a:cs typeface="Times New Roman"/>
              </a:rPr>
              <a:t>LETAK</a:t>
            </a:r>
            <a:endParaRPr sz="35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940054"/>
            <a:ext cx="7940040" cy="53295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1300" marR="1062355" indent="-228600">
              <a:lnSpc>
                <a:spcPct val="100499"/>
              </a:lnSpc>
              <a:spcBef>
                <a:spcPts val="80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-305" dirty="0">
                <a:solidFill>
                  <a:srgbClr val="554A3B"/>
                </a:solidFill>
                <a:latin typeface="Verdana"/>
                <a:cs typeface="Verdana"/>
              </a:rPr>
              <a:t>Tata </a:t>
            </a:r>
            <a:r>
              <a:rPr sz="2800" b="1" spc="-270" dirty="0">
                <a:solidFill>
                  <a:srgbClr val="554A3B"/>
                </a:solidFill>
                <a:latin typeface="Verdana"/>
                <a:cs typeface="Verdana"/>
              </a:rPr>
              <a:t>Letak </a:t>
            </a:r>
            <a:r>
              <a:rPr sz="2800" b="1" spc="-345" dirty="0">
                <a:solidFill>
                  <a:srgbClr val="554A3B"/>
                </a:solidFill>
                <a:latin typeface="Verdana"/>
                <a:cs typeface="Verdana"/>
              </a:rPr>
              <a:t>Posisi </a:t>
            </a:r>
            <a:r>
              <a:rPr sz="2800" b="1" spc="-315" dirty="0">
                <a:solidFill>
                  <a:srgbClr val="554A3B"/>
                </a:solidFill>
                <a:latin typeface="Verdana"/>
                <a:cs typeface="Verdana"/>
              </a:rPr>
              <a:t>Tetap</a:t>
            </a:r>
            <a:r>
              <a:rPr sz="2800" spc="-315" dirty="0">
                <a:solidFill>
                  <a:srgbClr val="554A3B"/>
                </a:solidFill>
                <a:latin typeface="Verdana"/>
                <a:cs typeface="Verdana"/>
              </a:rPr>
              <a:t>: </a:t>
            </a:r>
            <a:r>
              <a:rPr sz="2400" spc="-50" dirty="0">
                <a:solidFill>
                  <a:srgbClr val="554A3B"/>
                </a:solidFill>
                <a:latin typeface="Verdana"/>
                <a:cs typeface="Verdana"/>
              </a:rPr>
              <a:t>proyek </a:t>
            </a:r>
            <a:r>
              <a:rPr sz="2400" spc="-35" dirty="0">
                <a:solidFill>
                  <a:srgbClr val="554A3B"/>
                </a:solidFill>
                <a:latin typeface="Verdana"/>
                <a:cs typeface="Verdana"/>
              </a:rPr>
              <a:t>besar </a:t>
            </a:r>
            <a:r>
              <a:rPr sz="2400" spc="90" dirty="0">
                <a:solidFill>
                  <a:srgbClr val="554A3B"/>
                </a:solidFill>
                <a:latin typeface="Verdana"/>
                <a:cs typeface="Verdana"/>
              </a:rPr>
              <a:t>dan  </a:t>
            </a:r>
            <a:r>
              <a:rPr sz="2400" spc="10" dirty="0">
                <a:solidFill>
                  <a:srgbClr val="554A3B"/>
                </a:solidFill>
                <a:latin typeface="Verdana"/>
                <a:cs typeface="Verdana"/>
              </a:rPr>
              <a:t>memakan</a:t>
            </a:r>
            <a:r>
              <a:rPr sz="2400" spc="-21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554A3B"/>
                </a:solidFill>
                <a:latin typeface="Verdana"/>
                <a:cs typeface="Verdana"/>
              </a:rPr>
              <a:t>tempat</a:t>
            </a:r>
            <a:endParaRPr sz="2400">
              <a:latin typeface="Verdana"/>
              <a:cs typeface="Verdana"/>
            </a:endParaRPr>
          </a:p>
          <a:p>
            <a:pPr marL="241300" marR="711200" indent="-228600">
              <a:lnSpc>
                <a:spcPct val="100499"/>
              </a:lnSpc>
              <a:spcBef>
                <a:spcPts val="640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-305" dirty="0">
                <a:solidFill>
                  <a:srgbClr val="554A3B"/>
                </a:solidFill>
                <a:latin typeface="Verdana"/>
                <a:cs typeface="Verdana"/>
              </a:rPr>
              <a:t>Tata </a:t>
            </a:r>
            <a:r>
              <a:rPr sz="2800" b="1" spc="-270" dirty="0">
                <a:solidFill>
                  <a:srgbClr val="554A3B"/>
                </a:solidFill>
                <a:latin typeface="Verdana"/>
                <a:cs typeface="Verdana"/>
              </a:rPr>
              <a:t>Letak </a:t>
            </a:r>
            <a:r>
              <a:rPr sz="2800" b="1" spc="-265" dirty="0">
                <a:solidFill>
                  <a:srgbClr val="554A3B"/>
                </a:solidFill>
                <a:latin typeface="Verdana"/>
                <a:cs typeface="Verdana"/>
              </a:rPr>
              <a:t>Orientasi </a:t>
            </a:r>
            <a:r>
              <a:rPr sz="2800" b="1" spc="-345" dirty="0">
                <a:solidFill>
                  <a:srgbClr val="554A3B"/>
                </a:solidFill>
                <a:latin typeface="Verdana"/>
                <a:cs typeface="Verdana"/>
              </a:rPr>
              <a:t>Proses </a:t>
            </a:r>
            <a:r>
              <a:rPr sz="2800" spc="-500" dirty="0">
                <a:solidFill>
                  <a:srgbClr val="554A3B"/>
                </a:solidFill>
                <a:latin typeface="Verdana"/>
                <a:cs typeface="Verdana"/>
              </a:rPr>
              <a:t>: </a:t>
            </a:r>
            <a:r>
              <a:rPr sz="2400" spc="-90" dirty="0">
                <a:solidFill>
                  <a:srgbClr val="554A3B"/>
                </a:solidFill>
                <a:latin typeface="Verdana"/>
                <a:cs typeface="Verdana"/>
              </a:rPr>
              <a:t>jumlah </a:t>
            </a:r>
            <a:r>
              <a:rPr sz="2400" spc="-35" dirty="0">
                <a:solidFill>
                  <a:srgbClr val="554A3B"/>
                </a:solidFill>
                <a:latin typeface="Verdana"/>
                <a:cs typeface="Verdana"/>
              </a:rPr>
              <a:t>produk  </a:t>
            </a:r>
            <a:r>
              <a:rPr sz="2400" spc="-120" dirty="0">
                <a:solidFill>
                  <a:srgbClr val="554A3B"/>
                </a:solidFill>
                <a:latin typeface="Verdana"/>
                <a:cs typeface="Verdana"/>
              </a:rPr>
              <a:t>sedikit, </a:t>
            </a:r>
            <a:r>
              <a:rPr sz="2400" spc="-100" dirty="0">
                <a:solidFill>
                  <a:srgbClr val="554A3B"/>
                </a:solidFill>
                <a:latin typeface="Verdana"/>
                <a:cs typeface="Verdana"/>
              </a:rPr>
              <a:t>variasi </a:t>
            </a:r>
            <a:r>
              <a:rPr sz="2400" spc="-35" dirty="0">
                <a:solidFill>
                  <a:srgbClr val="554A3B"/>
                </a:solidFill>
                <a:latin typeface="Verdana"/>
                <a:cs typeface="Verdana"/>
              </a:rPr>
              <a:t>produk</a:t>
            </a:r>
            <a:r>
              <a:rPr sz="2400" spc="-39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554A3B"/>
                </a:solidFill>
                <a:latin typeface="Verdana"/>
                <a:cs typeface="Verdana"/>
              </a:rPr>
              <a:t>besar</a:t>
            </a:r>
            <a:endParaRPr sz="2400">
              <a:latin typeface="Verdana"/>
              <a:cs typeface="Verdana"/>
            </a:endParaRPr>
          </a:p>
          <a:p>
            <a:pPr marL="241300" marR="941069" indent="-228600">
              <a:lnSpc>
                <a:spcPct val="100000"/>
              </a:lnSpc>
              <a:spcBef>
                <a:spcPts val="670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-305" dirty="0">
                <a:solidFill>
                  <a:srgbClr val="554A3B"/>
                </a:solidFill>
                <a:latin typeface="Verdana"/>
                <a:cs typeface="Verdana"/>
              </a:rPr>
              <a:t>Tata </a:t>
            </a:r>
            <a:r>
              <a:rPr sz="2800" b="1" spc="-270" dirty="0">
                <a:solidFill>
                  <a:srgbClr val="554A3B"/>
                </a:solidFill>
                <a:latin typeface="Verdana"/>
                <a:cs typeface="Verdana"/>
              </a:rPr>
              <a:t>Letak </a:t>
            </a:r>
            <a:r>
              <a:rPr sz="2800" b="1" spc="-310" dirty="0">
                <a:solidFill>
                  <a:srgbClr val="554A3B"/>
                </a:solidFill>
                <a:latin typeface="Verdana"/>
                <a:cs typeface="Verdana"/>
              </a:rPr>
              <a:t>Kantor </a:t>
            </a:r>
            <a:r>
              <a:rPr sz="2400" spc="-430" dirty="0">
                <a:solidFill>
                  <a:srgbClr val="554A3B"/>
                </a:solidFill>
                <a:latin typeface="Verdana"/>
                <a:cs typeface="Verdana"/>
              </a:rPr>
              <a:t>: </a:t>
            </a:r>
            <a:r>
              <a:rPr sz="2400" spc="15" dirty="0">
                <a:solidFill>
                  <a:srgbClr val="554A3B"/>
                </a:solidFill>
                <a:latin typeface="Verdana"/>
                <a:cs typeface="Verdana"/>
              </a:rPr>
              <a:t>menempatkan </a:t>
            </a:r>
            <a:r>
              <a:rPr sz="2400" spc="-65" dirty="0">
                <a:solidFill>
                  <a:srgbClr val="554A3B"/>
                </a:solidFill>
                <a:latin typeface="Verdana"/>
                <a:cs typeface="Verdana"/>
              </a:rPr>
              <a:t>pekerja,  </a:t>
            </a:r>
            <a:r>
              <a:rPr sz="2400" spc="15" dirty="0">
                <a:solidFill>
                  <a:srgbClr val="554A3B"/>
                </a:solidFill>
                <a:latin typeface="Verdana"/>
                <a:cs typeface="Verdana"/>
              </a:rPr>
              <a:t>perlengkapan </a:t>
            </a:r>
            <a:r>
              <a:rPr sz="2400" spc="-105" dirty="0">
                <a:solidFill>
                  <a:srgbClr val="554A3B"/>
                </a:solidFill>
                <a:latin typeface="Verdana"/>
                <a:cs typeface="Verdana"/>
              </a:rPr>
              <a:t>kerja </a:t>
            </a:r>
            <a:r>
              <a:rPr sz="2400" spc="95" dirty="0">
                <a:solidFill>
                  <a:srgbClr val="554A3B"/>
                </a:solidFill>
                <a:latin typeface="Verdana"/>
                <a:cs typeface="Verdana"/>
              </a:rPr>
              <a:t>dan</a:t>
            </a:r>
            <a:r>
              <a:rPr sz="2400" spc="-47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554A3B"/>
                </a:solidFill>
                <a:latin typeface="Verdana"/>
                <a:cs typeface="Verdana"/>
              </a:rPr>
              <a:t>ruang</a:t>
            </a:r>
            <a:endParaRPr sz="2400">
              <a:latin typeface="Verdana"/>
              <a:cs typeface="Verdana"/>
            </a:endParaRPr>
          </a:p>
          <a:p>
            <a:pPr marL="241300" marR="5080" indent="-228600">
              <a:lnSpc>
                <a:spcPct val="100499"/>
              </a:lnSpc>
              <a:spcBef>
                <a:spcPts val="64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-305" dirty="0">
                <a:solidFill>
                  <a:srgbClr val="554A3B"/>
                </a:solidFill>
                <a:latin typeface="Verdana"/>
                <a:cs typeface="Verdana"/>
              </a:rPr>
              <a:t>Tata </a:t>
            </a:r>
            <a:r>
              <a:rPr sz="2800" b="1" spc="-270" dirty="0">
                <a:solidFill>
                  <a:srgbClr val="554A3B"/>
                </a:solidFill>
                <a:latin typeface="Verdana"/>
                <a:cs typeface="Verdana"/>
              </a:rPr>
              <a:t>Letak </a:t>
            </a:r>
            <a:r>
              <a:rPr sz="2800" b="1" spc="-330" dirty="0">
                <a:solidFill>
                  <a:srgbClr val="554A3B"/>
                </a:solidFill>
                <a:latin typeface="Verdana"/>
                <a:cs typeface="Verdana"/>
              </a:rPr>
              <a:t>Sektor </a:t>
            </a:r>
            <a:r>
              <a:rPr sz="2800" b="1" spc="-235" dirty="0">
                <a:solidFill>
                  <a:srgbClr val="554A3B"/>
                </a:solidFill>
                <a:latin typeface="Verdana"/>
                <a:cs typeface="Verdana"/>
              </a:rPr>
              <a:t>Eceran/Jasa </a:t>
            </a:r>
            <a:r>
              <a:rPr sz="2800" spc="-500" dirty="0">
                <a:solidFill>
                  <a:srgbClr val="554A3B"/>
                </a:solidFill>
                <a:latin typeface="Verdana"/>
                <a:cs typeface="Verdana"/>
              </a:rPr>
              <a:t>: </a:t>
            </a:r>
            <a:r>
              <a:rPr sz="2400" spc="-60" dirty="0">
                <a:solidFill>
                  <a:srgbClr val="554A3B"/>
                </a:solidFill>
                <a:latin typeface="Verdana"/>
                <a:cs typeface="Verdana"/>
              </a:rPr>
              <a:t>alokasi </a:t>
            </a:r>
            <a:r>
              <a:rPr sz="2400" spc="20" dirty="0">
                <a:solidFill>
                  <a:srgbClr val="554A3B"/>
                </a:solidFill>
                <a:latin typeface="Verdana"/>
                <a:cs typeface="Verdana"/>
              </a:rPr>
              <a:t>tempat  </a:t>
            </a:r>
            <a:r>
              <a:rPr sz="2400" spc="-105" dirty="0">
                <a:solidFill>
                  <a:srgbClr val="554A3B"/>
                </a:solidFill>
                <a:latin typeface="Verdana"/>
                <a:cs typeface="Verdana"/>
              </a:rPr>
              <a:t>untuk</a:t>
            </a:r>
            <a:r>
              <a:rPr sz="2400" spc="-18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554A3B"/>
                </a:solidFill>
                <a:latin typeface="Verdana"/>
                <a:cs typeface="Verdana"/>
              </a:rPr>
              <a:t>rak</a:t>
            </a:r>
            <a:r>
              <a:rPr sz="2400" spc="-18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554A3B"/>
                </a:solidFill>
                <a:latin typeface="Verdana"/>
                <a:cs typeface="Verdana"/>
              </a:rPr>
              <a:t>dan</a:t>
            </a:r>
            <a:r>
              <a:rPr sz="2400" spc="-18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554A3B"/>
                </a:solidFill>
                <a:latin typeface="Verdana"/>
                <a:cs typeface="Verdana"/>
              </a:rPr>
              <a:t>respon</a:t>
            </a:r>
            <a:r>
              <a:rPr sz="2400" spc="-17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554A3B"/>
                </a:solidFill>
                <a:latin typeface="Verdana"/>
                <a:cs typeface="Verdana"/>
              </a:rPr>
              <a:t>thd</a:t>
            </a:r>
            <a:r>
              <a:rPr sz="2400" spc="-17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554A3B"/>
                </a:solidFill>
                <a:latin typeface="Verdana"/>
                <a:cs typeface="Verdana"/>
              </a:rPr>
              <a:t>prilaku</a:t>
            </a:r>
            <a:r>
              <a:rPr sz="2400" spc="-21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554A3B"/>
                </a:solidFill>
                <a:latin typeface="Verdana"/>
                <a:cs typeface="Verdana"/>
              </a:rPr>
              <a:t>konsumen</a:t>
            </a:r>
            <a:endParaRPr sz="2400">
              <a:latin typeface="Verdana"/>
              <a:cs typeface="Verdana"/>
            </a:endParaRPr>
          </a:p>
          <a:p>
            <a:pPr marL="241300" marR="1007110" indent="-228600">
              <a:lnSpc>
                <a:spcPct val="100000"/>
              </a:lnSpc>
              <a:spcBef>
                <a:spcPts val="65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-305" dirty="0">
                <a:solidFill>
                  <a:srgbClr val="554A3B"/>
                </a:solidFill>
                <a:latin typeface="Verdana"/>
                <a:cs typeface="Verdana"/>
              </a:rPr>
              <a:t>Tata </a:t>
            </a:r>
            <a:r>
              <a:rPr sz="2800" b="1" spc="-270" dirty="0">
                <a:solidFill>
                  <a:srgbClr val="554A3B"/>
                </a:solidFill>
                <a:latin typeface="Verdana"/>
                <a:cs typeface="Verdana"/>
              </a:rPr>
              <a:t>Letak </a:t>
            </a:r>
            <a:r>
              <a:rPr sz="2800" b="1" spc="-135" dirty="0">
                <a:solidFill>
                  <a:srgbClr val="554A3B"/>
                </a:solidFill>
                <a:latin typeface="Verdana"/>
                <a:cs typeface="Verdana"/>
              </a:rPr>
              <a:t>Gudang </a:t>
            </a:r>
            <a:r>
              <a:rPr sz="2800" spc="-500" dirty="0">
                <a:solidFill>
                  <a:srgbClr val="554A3B"/>
                </a:solidFill>
                <a:latin typeface="Verdana"/>
                <a:cs typeface="Verdana"/>
              </a:rPr>
              <a:t>: </a:t>
            </a:r>
            <a:r>
              <a:rPr sz="2800" spc="-70" dirty="0">
                <a:solidFill>
                  <a:srgbClr val="554A3B"/>
                </a:solidFill>
                <a:latin typeface="Verdana"/>
                <a:cs typeface="Verdana"/>
              </a:rPr>
              <a:t>alokasi </a:t>
            </a:r>
            <a:r>
              <a:rPr sz="2800" spc="-25" dirty="0">
                <a:solidFill>
                  <a:srgbClr val="554A3B"/>
                </a:solidFill>
                <a:latin typeface="Verdana"/>
                <a:cs typeface="Verdana"/>
              </a:rPr>
              <a:t>ruang </a:t>
            </a:r>
            <a:r>
              <a:rPr sz="2800" spc="105" dirty="0">
                <a:solidFill>
                  <a:srgbClr val="554A3B"/>
                </a:solidFill>
                <a:latin typeface="Verdana"/>
                <a:cs typeface="Verdana"/>
              </a:rPr>
              <a:t>dan  </a:t>
            </a:r>
            <a:r>
              <a:rPr sz="2800" spc="50" dirty="0">
                <a:solidFill>
                  <a:srgbClr val="554A3B"/>
                </a:solidFill>
                <a:latin typeface="Verdana"/>
                <a:cs typeface="Verdana"/>
              </a:rPr>
              <a:t>barang</a:t>
            </a:r>
            <a:r>
              <a:rPr sz="2800" spc="-20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554A3B"/>
                </a:solidFill>
                <a:latin typeface="Verdana"/>
                <a:cs typeface="Verdana"/>
              </a:rPr>
              <a:t>persediaan</a:t>
            </a:r>
            <a:endParaRPr sz="2800">
              <a:latin typeface="Verdana"/>
              <a:cs typeface="Verdana"/>
            </a:endParaRPr>
          </a:p>
          <a:p>
            <a:pPr marL="241300" marR="153670" indent="-22860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-305" dirty="0">
                <a:solidFill>
                  <a:srgbClr val="554A3B"/>
                </a:solidFill>
                <a:latin typeface="Verdana"/>
                <a:cs typeface="Verdana"/>
              </a:rPr>
              <a:t>Tata </a:t>
            </a:r>
            <a:r>
              <a:rPr sz="2800" b="1" spc="-270" dirty="0">
                <a:solidFill>
                  <a:srgbClr val="554A3B"/>
                </a:solidFill>
                <a:latin typeface="Verdana"/>
                <a:cs typeface="Verdana"/>
              </a:rPr>
              <a:t>Letak </a:t>
            </a:r>
            <a:r>
              <a:rPr sz="2800" b="1" spc="-265" dirty="0">
                <a:solidFill>
                  <a:srgbClr val="554A3B"/>
                </a:solidFill>
                <a:latin typeface="Verdana"/>
                <a:cs typeface="Verdana"/>
              </a:rPr>
              <a:t>Orientasi </a:t>
            </a:r>
            <a:r>
              <a:rPr sz="2800" b="1" spc="-305" dirty="0">
                <a:solidFill>
                  <a:srgbClr val="554A3B"/>
                </a:solidFill>
                <a:latin typeface="Verdana"/>
                <a:cs typeface="Verdana"/>
              </a:rPr>
              <a:t>Produk </a:t>
            </a:r>
            <a:r>
              <a:rPr sz="2800" spc="-500" dirty="0">
                <a:solidFill>
                  <a:srgbClr val="554A3B"/>
                </a:solidFill>
                <a:latin typeface="Verdana"/>
                <a:cs typeface="Verdana"/>
              </a:rPr>
              <a:t>: </a:t>
            </a:r>
            <a:r>
              <a:rPr sz="2800" spc="60" dirty="0">
                <a:solidFill>
                  <a:srgbClr val="554A3B"/>
                </a:solidFill>
                <a:latin typeface="Verdana"/>
                <a:cs typeface="Verdana"/>
              </a:rPr>
              <a:t>pemanfaatan  </a:t>
            </a:r>
            <a:r>
              <a:rPr sz="2800" spc="-15" dirty="0">
                <a:solidFill>
                  <a:srgbClr val="554A3B"/>
                </a:solidFill>
                <a:latin typeface="Verdana"/>
                <a:cs typeface="Verdana"/>
              </a:rPr>
              <a:t>karyawan</a:t>
            </a:r>
            <a:r>
              <a:rPr sz="2800" spc="-204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105" dirty="0">
                <a:solidFill>
                  <a:srgbClr val="554A3B"/>
                </a:solidFill>
                <a:latin typeface="Verdana"/>
                <a:cs typeface="Verdana"/>
              </a:rPr>
              <a:t>dan</a:t>
            </a:r>
            <a:r>
              <a:rPr sz="2800" spc="-21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554A3B"/>
                </a:solidFill>
                <a:latin typeface="Verdana"/>
                <a:cs typeface="Verdana"/>
              </a:rPr>
              <a:t>mesin</a:t>
            </a:r>
            <a:r>
              <a:rPr sz="2800" spc="-21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195" dirty="0">
                <a:solidFill>
                  <a:srgbClr val="554A3B"/>
                </a:solidFill>
                <a:latin typeface="Verdana"/>
                <a:cs typeface="Verdana"/>
              </a:rPr>
              <a:t>pada</a:t>
            </a:r>
            <a:r>
              <a:rPr sz="2800" spc="-21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-110" dirty="0">
                <a:solidFill>
                  <a:srgbClr val="554A3B"/>
                </a:solidFill>
                <a:latin typeface="Verdana"/>
                <a:cs typeface="Verdana"/>
              </a:rPr>
              <a:t>proses</a:t>
            </a:r>
            <a:r>
              <a:rPr sz="2800" spc="-18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554A3B"/>
                </a:solidFill>
                <a:latin typeface="Verdana"/>
                <a:cs typeface="Verdana"/>
              </a:rPr>
              <a:t>berulang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5757" y="284733"/>
            <a:ext cx="541401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0" dirty="0">
                <a:solidFill>
                  <a:schemeClr val="tx1"/>
                </a:solidFill>
                <a:latin typeface="Times New Roman"/>
                <a:cs typeface="Times New Roman"/>
              </a:rPr>
              <a:t>STRATEGI </a:t>
            </a:r>
            <a:r>
              <a:rPr sz="3500" b="1" spc="100" dirty="0">
                <a:solidFill>
                  <a:schemeClr val="tx1"/>
                </a:solidFill>
                <a:latin typeface="Times New Roman"/>
                <a:cs typeface="Times New Roman"/>
              </a:rPr>
              <a:t>TATA</a:t>
            </a:r>
            <a:r>
              <a:rPr sz="3500" b="1" spc="-1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LETAK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761" y="1066800"/>
            <a:ext cx="2362200" cy="485389"/>
          </a:xfrm>
          <a:prstGeom prst="rect">
            <a:avLst/>
          </a:prstGeom>
          <a:solidFill>
            <a:srgbClr val="92D050"/>
          </a:solidFill>
          <a:ln w="25908">
            <a:solidFill>
              <a:srgbClr val="6B766E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905"/>
              </a:spcBef>
            </a:pPr>
            <a:r>
              <a:rPr sz="2400" b="1" spc="-260" dirty="0">
                <a:latin typeface="Verdana"/>
                <a:cs typeface="Verdana"/>
              </a:rPr>
              <a:t>Tata</a:t>
            </a:r>
            <a:r>
              <a:rPr sz="2400" b="1" spc="-150" dirty="0">
                <a:latin typeface="Verdana"/>
                <a:cs typeface="Verdana"/>
              </a:rPr>
              <a:t> </a:t>
            </a:r>
            <a:r>
              <a:rPr sz="2400" b="1" spc="-229" dirty="0">
                <a:latin typeface="Verdana"/>
                <a:cs typeface="Verdana"/>
              </a:rPr>
              <a:t>Letak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6361" y="1067561"/>
            <a:ext cx="2743200" cy="485389"/>
          </a:xfrm>
          <a:prstGeom prst="rect">
            <a:avLst/>
          </a:prstGeom>
          <a:solidFill>
            <a:srgbClr val="92D050"/>
          </a:solidFill>
          <a:ln w="25907">
            <a:solidFill>
              <a:srgbClr val="6B766E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827405">
              <a:lnSpc>
                <a:spcPct val="100000"/>
              </a:lnSpc>
              <a:spcBef>
                <a:spcPts val="905"/>
              </a:spcBef>
            </a:pPr>
            <a:r>
              <a:rPr sz="2400" b="1" spc="-170" dirty="0">
                <a:latin typeface="Verdana"/>
                <a:cs typeface="Verdana"/>
              </a:rPr>
              <a:t>Contoh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1961" y="1067561"/>
            <a:ext cx="3048000" cy="485389"/>
          </a:xfrm>
          <a:prstGeom prst="rect">
            <a:avLst/>
          </a:prstGeom>
          <a:solidFill>
            <a:srgbClr val="92D050"/>
          </a:solidFill>
          <a:ln w="25907">
            <a:solidFill>
              <a:srgbClr val="6B766E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905"/>
              </a:spcBef>
            </a:pPr>
            <a:r>
              <a:rPr sz="2400" b="1" spc="-155" dirty="0">
                <a:latin typeface="Verdana"/>
                <a:cs typeface="Verdana"/>
              </a:rPr>
              <a:t>Masalah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761" y="1829561"/>
            <a:ext cx="2362200" cy="455894"/>
          </a:xfrm>
          <a:prstGeom prst="rect">
            <a:avLst/>
          </a:prstGeom>
          <a:solidFill>
            <a:srgbClr val="92D050"/>
          </a:solidFill>
          <a:ln w="25908">
            <a:solidFill>
              <a:srgbClr val="6B766E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483234">
              <a:lnSpc>
                <a:spcPct val="100000"/>
              </a:lnSpc>
              <a:spcBef>
                <a:spcPts val="1155"/>
              </a:spcBef>
            </a:pPr>
            <a:r>
              <a:rPr sz="2000" spc="-125" dirty="0">
                <a:latin typeface="Verdana"/>
                <a:cs typeface="Verdana"/>
              </a:rPr>
              <a:t>Posisi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Tetap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6361" y="1829561"/>
            <a:ext cx="2743200" cy="579646"/>
          </a:xfrm>
          <a:prstGeom prst="rect">
            <a:avLst/>
          </a:prstGeom>
          <a:solidFill>
            <a:srgbClr val="92D050"/>
          </a:solidFill>
          <a:ln w="25907">
            <a:solidFill>
              <a:srgbClr val="6B766E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72085" indent="-81280">
              <a:lnSpc>
                <a:spcPct val="100000"/>
              </a:lnSpc>
              <a:spcBef>
                <a:spcPts val="200"/>
              </a:spcBef>
              <a:buSzPct val="94444"/>
              <a:buFont typeface="Arial"/>
              <a:buChar char="•"/>
              <a:tabLst>
                <a:tab pos="172085" algn="l"/>
              </a:tabLst>
            </a:pPr>
            <a:r>
              <a:rPr sz="1800" spc="-45" dirty="0">
                <a:latin typeface="Verdana"/>
                <a:cs typeface="Verdana"/>
              </a:rPr>
              <a:t>Dok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Kapal</a:t>
            </a:r>
            <a:endParaRPr sz="1800" dirty="0">
              <a:latin typeface="Verdana"/>
              <a:cs typeface="Verdana"/>
            </a:endParaRPr>
          </a:p>
          <a:p>
            <a:pPr marL="171450" indent="-80645">
              <a:lnSpc>
                <a:spcPct val="100000"/>
              </a:lnSpc>
              <a:buSzPct val="94444"/>
              <a:buFont typeface="Arial"/>
              <a:buChar char="•"/>
              <a:tabLst>
                <a:tab pos="172085" algn="l"/>
              </a:tabLst>
            </a:pPr>
            <a:r>
              <a:rPr sz="1800" spc="-5" dirty="0">
                <a:latin typeface="Verdana"/>
                <a:cs typeface="Verdana"/>
              </a:rPr>
              <a:t>Bangunan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Plaza/Mall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1961" y="1829561"/>
            <a:ext cx="3048000" cy="609600"/>
          </a:xfrm>
          <a:prstGeom prst="rect">
            <a:avLst/>
          </a:prstGeom>
          <a:solidFill>
            <a:srgbClr val="92D050"/>
          </a:solidFill>
          <a:ln w="25907">
            <a:solidFill>
              <a:srgbClr val="6B766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350"/>
              </a:lnSpc>
            </a:pPr>
            <a:r>
              <a:rPr sz="2000" spc="5" dirty="0">
                <a:latin typeface="Verdana"/>
                <a:cs typeface="Verdana"/>
              </a:rPr>
              <a:t>Penyimpanan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bahan</a:t>
            </a:r>
            <a:endParaRPr sz="2000" dirty="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2000" spc="-15" dirty="0">
                <a:latin typeface="Verdana"/>
                <a:cs typeface="Verdana"/>
              </a:rPr>
              <a:t>di </a:t>
            </a:r>
            <a:r>
              <a:rPr sz="2000" spc="-80" dirty="0">
                <a:latin typeface="Verdana"/>
                <a:cs typeface="Verdana"/>
              </a:rPr>
              <a:t>lokasi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terbatas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761" y="2591561"/>
            <a:ext cx="2362200" cy="620042"/>
          </a:xfrm>
          <a:prstGeom prst="rect">
            <a:avLst/>
          </a:prstGeom>
          <a:solidFill>
            <a:srgbClr val="92D050"/>
          </a:solidFill>
          <a:ln w="25908">
            <a:solidFill>
              <a:srgbClr val="6B766E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801370" marR="467995" indent="-329565">
              <a:lnSpc>
                <a:spcPts val="2400"/>
              </a:lnSpc>
              <a:spcBef>
                <a:spcPts val="35"/>
              </a:spcBef>
            </a:pPr>
            <a:r>
              <a:rPr sz="2000" spc="-65" dirty="0">
                <a:latin typeface="Verdana"/>
                <a:cs typeface="Verdana"/>
              </a:rPr>
              <a:t>B</a:t>
            </a:r>
            <a:r>
              <a:rPr sz="2000" spc="-50" dirty="0">
                <a:latin typeface="Verdana"/>
                <a:cs typeface="Verdana"/>
              </a:rPr>
              <a:t>e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100" dirty="0">
                <a:latin typeface="Verdana"/>
                <a:cs typeface="Verdana"/>
              </a:rPr>
              <a:t>o</a:t>
            </a:r>
            <a:r>
              <a:rPr sz="2000" spc="-245" dirty="0">
                <a:latin typeface="Verdana"/>
                <a:cs typeface="Verdana"/>
              </a:rPr>
              <a:t>r</a:t>
            </a:r>
            <a:r>
              <a:rPr sz="2000" spc="-170" dirty="0">
                <a:latin typeface="Verdana"/>
                <a:cs typeface="Verdana"/>
              </a:rPr>
              <a:t>i</a:t>
            </a:r>
            <a:r>
              <a:rPr sz="2000" spc="30" dirty="0">
                <a:latin typeface="Verdana"/>
                <a:cs typeface="Verdana"/>
              </a:rPr>
              <a:t>en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80" dirty="0">
                <a:latin typeface="Verdana"/>
                <a:cs typeface="Verdana"/>
              </a:rPr>
              <a:t>asi  </a:t>
            </a:r>
            <a:r>
              <a:rPr sz="2000" spc="-100" dirty="0">
                <a:latin typeface="Verdana"/>
                <a:cs typeface="Verdana"/>
              </a:rPr>
              <a:t>Proses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6361" y="2591561"/>
            <a:ext cx="2743200" cy="609600"/>
          </a:xfrm>
          <a:prstGeom prst="rect">
            <a:avLst/>
          </a:prstGeom>
          <a:solidFill>
            <a:srgbClr val="92D050"/>
          </a:solidFill>
          <a:ln w="25907">
            <a:solidFill>
              <a:srgbClr val="6B766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9554" indent="-158750">
              <a:lnSpc>
                <a:spcPts val="2355"/>
              </a:lnSpc>
              <a:buFont typeface="Arial"/>
              <a:buChar char="•"/>
              <a:tabLst>
                <a:tab pos="250190" algn="l"/>
              </a:tabLst>
            </a:pPr>
            <a:r>
              <a:rPr sz="2000" spc="-35" dirty="0">
                <a:latin typeface="Verdana"/>
                <a:cs typeface="Verdana"/>
              </a:rPr>
              <a:t>Rumah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35" dirty="0">
                <a:latin typeface="Verdana"/>
                <a:cs typeface="Verdana"/>
              </a:rPr>
              <a:t>Sakit</a:t>
            </a:r>
            <a:endParaRPr sz="2000" dirty="0">
              <a:latin typeface="Verdana"/>
              <a:cs typeface="Verdana"/>
            </a:endParaRPr>
          </a:p>
          <a:p>
            <a:pPr marL="249554" indent="-158750">
              <a:lnSpc>
                <a:spcPct val="100000"/>
              </a:lnSpc>
              <a:buFont typeface="Arial"/>
              <a:buChar char="•"/>
              <a:tabLst>
                <a:tab pos="250190" algn="l"/>
              </a:tabLst>
            </a:pPr>
            <a:r>
              <a:rPr sz="2000" spc="-60" dirty="0">
                <a:latin typeface="Verdana"/>
                <a:cs typeface="Verdana"/>
              </a:rPr>
              <a:t>Restoran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1961" y="2591561"/>
            <a:ext cx="3048000" cy="620042"/>
          </a:xfrm>
          <a:prstGeom prst="rect">
            <a:avLst/>
          </a:prstGeom>
          <a:solidFill>
            <a:srgbClr val="92D050"/>
          </a:solidFill>
          <a:ln w="25907">
            <a:solidFill>
              <a:srgbClr val="6B766E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91440" marR="128270">
              <a:lnSpc>
                <a:spcPts val="2400"/>
              </a:lnSpc>
              <a:spcBef>
                <a:spcPts val="35"/>
              </a:spcBef>
            </a:pPr>
            <a:r>
              <a:rPr sz="2000" spc="-40" dirty="0">
                <a:latin typeface="Verdana"/>
                <a:cs typeface="Verdana"/>
              </a:rPr>
              <a:t>Mengorganisir </a:t>
            </a:r>
            <a:r>
              <a:rPr sz="2000" spc="65" dirty="0">
                <a:latin typeface="Verdana"/>
                <a:cs typeface="Verdana"/>
              </a:rPr>
              <a:t>bahan  </a:t>
            </a:r>
            <a:r>
              <a:rPr sz="2000" spc="10" dirty="0">
                <a:latin typeface="Verdana"/>
                <a:cs typeface="Verdana"/>
              </a:rPr>
              <a:t>baku </a:t>
            </a:r>
            <a:r>
              <a:rPr sz="2000" spc="-105" dirty="0">
                <a:latin typeface="Verdana"/>
                <a:cs typeface="Verdana"/>
              </a:rPr>
              <a:t>utk </a:t>
            </a:r>
            <a:r>
              <a:rPr sz="2000" spc="-25" dirty="0" err="1">
                <a:latin typeface="Verdana"/>
                <a:cs typeface="Verdana"/>
              </a:rPr>
              <a:t>setiap</a:t>
            </a:r>
            <a:r>
              <a:rPr sz="2000" spc="-530" dirty="0">
                <a:latin typeface="Verdana"/>
                <a:cs typeface="Verdana"/>
              </a:rPr>
              <a:t> </a:t>
            </a:r>
            <a:r>
              <a:rPr lang="en-US" sz="2000" spc="-530" dirty="0" smtClean="0">
                <a:latin typeface="Verdana"/>
                <a:cs typeface="Verdana"/>
              </a:rPr>
              <a:t> </a:t>
            </a:r>
            <a:r>
              <a:rPr sz="2000" spc="-30" dirty="0" err="1" smtClean="0">
                <a:latin typeface="Verdana"/>
                <a:cs typeface="Verdana"/>
              </a:rPr>
              <a:t>produk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761" y="3353561"/>
            <a:ext cx="2362200" cy="455894"/>
          </a:xfrm>
          <a:prstGeom prst="rect">
            <a:avLst/>
          </a:prstGeom>
          <a:solidFill>
            <a:srgbClr val="92D050"/>
          </a:solidFill>
          <a:ln w="25908">
            <a:solidFill>
              <a:srgbClr val="6B766E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774065">
              <a:lnSpc>
                <a:spcPct val="100000"/>
              </a:lnSpc>
              <a:spcBef>
                <a:spcPts val="1155"/>
              </a:spcBef>
            </a:pPr>
            <a:r>
              <a:rPr sz="2000" spc="-55" dirty="0">
                <a:latin typeface="Verdana"/>
                <a:cs typeface="Verdana"/>
              </a:rPr>
              <a:t>Kantor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6361" y="3353561"/>
            <a:ext cx="2743200" cy="580286"/>
          </a:xfrm>
          <a:prstGeom prst="rect">
            <a:avLst/>
          </a:prstGeom>
          <a:solidFill>
            <a:srgbClr val="92D050"/>
          </a:solidFill>
          <a:ln w="25907">
            <a:solidFill>
              <a:srgbClr val="6B766E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71450" indent="-80645">
              <a:lnSpc>
                <a:spcPct val="100000"/>
              </a:lnSpc>
              <a:spcBef>
                <a:spcPts val="204"/>
              </a:spcBef>
              <a:buSzPct val="94444"/>
              <a:buFont typeface="Arial"/>
              <a:buChar char="•"/>
              <a:tabLst>
                <a:tab pos="172085" algn="l"/>
              </a:tabLst>
            </a:pPr>
            <a:r>
              <a:rPr sz="1800" spc="-15" dirty="0">
                <a:latin typeface="Verdana"/>
                <a:cs typeface="Verdana"/>
              </a:rPr>
              <a:t>Perusahaan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Asuransi</a:t>
            </a:r>
            <a:endParaRPr sz="1800" dirty="0">
              <a:latin typeface="Verdana"/>
              <a:cs typeface="Verdana"/>
            </a:endParaRPr>
          </a:p>
          <a:p>
            <a:pPr marL="234315" indent="-143510">
              <a:lnSpc>
                <a:spcPct val="100000"/>
              </a:lnSpc>
              <a:buSzPct val="94444"/>
              <a:buFont typeface="Arial"/>
              <a:buChar char="•"/>
              <a:tabLst>
                <a:tab pos="234950" algn="l"/>
              </a:tabLst>
            </a:pPr>
            <a:r>
              <a:rPr sz="1800" spc="-35" dirty="0">
                <a:latin typeface="Verdana"/>
                <a:cs typeface="Verdana"/>
              </a:rPr>
              <a:t>MS-Corporation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91961" y="3353561"/>
            <a:ext cx="3048000" cy="609600"/>
          </a:xfrm>
          <a:custGeom>
            <a:avLst/>
            <a:gdLst/>
            <a:ahLst/>
            <a:cxnLst/>
            <a:rect l="l" t="t" r="r" b="b"/>
            <a:pathLst>
              <a:path w="3048000" h="609600">
                <a:moveTo>
                  <a:pt x="0" y="609600"/>
                </a:moveTo>
                <a:lnTo>
                  <a:pt x="3047999" y="609600"/>
                </a:lnTo>
                <a:lnTo>
                  <a:pt x="3047999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1961" y="3353561"/>
            <a:ext cx="3048000" cy="609600"/>
          </a:xfrm>
          <a:custGeom>
            <a:avLst/>
            <a:gdLst/>
            <a:ahLst/>
            <a:cxnLst/>
            <a:rect l="l" t="t" r="r" b="b"/>
            <a:pathLst>
              <a:path w="3048000" h="609600">
                <a:moveTo>
                  <a:pt x="0" y="609600"/>
                </a:moveTo>
                <a:lnTo>
                  <a:pt x="3047999" y="609600"/>
                </a:lnTo>
                <a:lnTo>
                  <a:pt x="3047999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908">
            <a:solidFill>
              <a:srgbClr val="6B7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70828" y="3274898"/>
            <a:ext cx="26009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0" dirty="0">
                <a:latin typeface="Verdana"/>
                <a:cs typeface="Verdana"/>
              </a:rPr>
              <a:t>Menempatkan </a:t>
            </a:r>
            <a:r>
              <a:rPr sz="1600" spc="-30" dirty="0">
                <a:latin typeface="Verdana"/>
                <a:cs typeface="Verdana"/>
              </a:rPr>
              <a:t>pekerja</a:t>
            </a:r>
            <a:r>
              <a:rPr sz="1600" spc="-30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yg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70828" y="3519297"/>
            <a:ext cx="2663572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Verdana"/>
                <a:cs typeface="Verdana"/>
              </a:rPr>
              <a:t>membutuhkan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kontak  </a:t>
            </a:r>
            <a:r>
              <a:rPr sz="1600" spc="-65" dirty="0">
                <a:latin typeface="Verdana"/>
                <a:cs typeface="Verdana"/>
              </a:rPr>
              <a:t>teratur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1761" y="4115561"/>
            <a:ext cx="2362200" cy="455894"/>
          </a:xfrm>
          <a:prstGeom prst="rect">
            <a:avLst/>
          </a:prstGeom>
          <a:solidFill>
            <a:srgbClr val="92D050"/>
          </a:solidFill>
          <a:ln w="25908">
            <a:solidFill>
              <a:srgbClr val="6B766E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1155"/>
              </a:spcBef>
            </a:pPr>
            <a:r>
              <a:rPr sz="2000" spc="10" dirty="0">
                <a:latin typeface="Verdana"/>
                <a:cs typeface="Verdana"/>
              </a:rPr>
              <a:t>Eceran/Jasa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96361" y="4115561"/>
            <a:ext cx="2743200" cy="609600"/>
          </a:xfrm>
          <a:custGeom>
            <a:avLst/>
            <a:gdLst/>
            <a:ahLst/>
            <a:cxnLst/>
            <a:rect l="l" t="t" r="r" b="b"/>
            <a:pathLst>
              <a:path w="2743200" h="609600">
                <a:moveTo>
                  <a:pt x="0" y="609600"/>
                </a:moveTo>
                <a:lnTo>
                  <a:pt x="2743200" y="609600"/>
                </a:lnTo>
                <a:lnTo>
                  <a:pt x="2743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6361" y="4115561"/>
            <a:ext cx="2743200" cy="609600"/>
          </a:xfrm>
          <a:custGeom>
            <a:avLst/>
            <a:gdLst/>
            <a:ahLst/>
            <a:cxnLst/>
            <a:rect l="l" t="t" r="r" b="b"/>
            <a:pathLst>
              <a:path w="2743200" h="609600">
                <a:moveTo>
                  <a:pt x="0" y="609600"/>
                </a:moveTo>
                <a:lnTo>
                  <a:pt x="2743200" y="609600"/>
                </a:lnTo>
                <a:lnTo>
                  <a:pt x="2743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/>
          </a:solidFill>
          <a:ln w="25908">
            <a:solidFill>
              <a:srgbClr val="6B7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91961" y="4115561"/>
            <a:ext cx="3048000" cy="620042"/>
          </a:xfrm>
          <a:prstGeom prst="rect">
            <a:avLst/>
          </a:prstGeom>
          <a:solidFill>
            <a:srgbClr val="92D050"/>
          </a:solidFill>
          <a:ln w="25907">
            <a:solidFill>
              <a:srgbClr val="6B766E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91440" marR="162560">
              <a:lnSpc>
                <a:spcPts val="2400"/>
              </a:lnSpc>
              <a:spcBef>
                <a:spcPts val="35"/>
              </a:spcBef>
            </a:pPr>
            <a:r>
              <a:rPr sz="2000" spc="30" dirty="0">
                <a:latin typeface="Verdana"/>
                <a:cs typeface="Verdana"/>
              </a:rPr>
              <a:t>Menempatkan</a:t>
            </a:r>
            <a:r>
              <a:rPr sz="2000" spc="-23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produk  </a:t>
            </a:r>
            <a:r>
              <a:rPr sz="2000" spc="-10" dirty="0">
                <a:latin typeface="Verdana"/>
                <a:cs typeface="Verdana"/>
              </a:rPr>
              <a:t>yg </a:t>
            </a:r>
            <a:r>
              <a:rPr sz="2000" spc="-75" dirty="0">
                <a:latin typeface="Verdana"/>
                <a:cs typeface="Verdana"/>
              </a:rPr>
              <a:t>bermarjin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tinggi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1761" y="4877561"/>
            <a:ext cx="2362200" cy="456535"/>
          </a:xfrm>
          <a:prstGeom prst="rect">
            <a:avLst/>
          </a:prstGeom>
          <a:solidFill>
            <a:srgbClr val="92D050"/>
          </a:solidFill>
          <a:ln w="25908">
            <a:solidFill>
              <a:srgbClr val="6B766E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653415">
              <a:lnSpc>
                <a:spcPct val="100000"/>
              </a:lnSpc>
              <a:spcBef>
                <a:spcPts val="1160"/>
              </a:spcBef>
            </a:pPr>
            <a:r>
              <a:rPr sz="2000" spc="80" dirty="0">
                <a:latin typeface="Verdana"/>
                <a:cs typeface="Verdana"/>
              </a:rPr>
              <a:t>Gudang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96361" y="4877561"/>
            <a:ext cx="2743200" cy="685040"/>
          </a:xfrm>
          <a:custGeom>
            <a:avLst/>
            <a:gdLst/>
            <a:ahLst/>
            <a:cxnLst/>
            <a:rect l="l" t="t" r="r" b="b"/>
            <a:pathLst>
              <a:path w="2743200" h="609600">
                <a:moveTo>
                  <a:pt x="0" y="609600"/>
                </a:moveTo>
                <a:lnTo>
                  <a:pt x="2743200" y="609600"/>
                </a:lnTo>
                <a:lnTo>
                  <a:pt x="2743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6361" y="4877561"/>
            <a:ext cx="2743200" cy="609600"/>
          </a:xfrm>
          <a:custGeom>
            <a:avLst/>
            <a:gdLst/>
            <a:ahLst/>
            <a:cxnLst/>
            <a:rect l="l" t="t" r="r" b="b"/>
            <a:pathLst>
              <a:path w="2743200" h="609600">
                <a:moveTo>
                  <a:pt x="0" y="609600"/>
                </a:moveTo>
                <a:lnTo>
                  <a:pt x="2743200" y="609600"/>
                </a:lnTo>
                <a:lnTo>
                  <a:pt x="2743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908">
            <a:solidFill>
              <a:srgbClr val="6B7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74974" y="4096892"/>
            <a:ext cx="251142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indent="-158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1450" algn="l"/>
              </a:tabLst>
            </a:pPr>
            <a:r>
              <a:rPr sz="2000" spc="-75" dirty="0">
                <a:latin typeface="Verdana"/>
                <a:cs typeface="Verdana"/>
              </a:rPr>
              <a:t>Supermarket</a:t>
            </a:r>
            <a:endParaRPr sz="2000" dirty="0">
              <a:latin typeface="Verdana"/>
              <a:cs typeface="Verdana"/>
            </a:endParaRPr>
          </a:p>
          <a:p>
            <a:pPr marL="170815" indent="-158115">
              <a:lnSpc>
                <a:spcPct val="100000"/>
              </a:lnSpc>
              <a:buFont typeface="Arial"/>
              <a:buChar char="•"/>
              <a:tabLst>
                <a:tab pos="171450" algn="l"/>
              </a:tabLst>
            </a:pPr>
            <a:r>
              <a:rPr sz="2000" spc="-55" dirty="0" smtClean="0">
                <a:latin typeface="Verdana"/>
                <a:cs typeface="Verdana"/>
              </a:rPr>
              <a:t>Minimarket</a:t>
            </a:r>
            <a:endParaRPr lang="en-US" sz="2000" spc="-55" dirty="0" smtClean="0">
              <a:latin typeface="Verdana"/>
              <a:cs typeface="Verdana"/>
            </a:endParaRPr>
          </a:p>
          <a:p>
            <a:pPr marL="170815" indent="-158115">
              <a:lnSpc>
                <a:spcPct val="100000"/>
              </a:lnSpc>
              <a:tabLst>
                <a:tab pos="171450" algn="l"/>
              </a:tabLst>
            </a:pPr>
            <a:endParaRPr sz="1000" dirty="0">
              <a:latin typeface="Verdana"/>
              <a:cs typeface="Verdana"/>
            </a:endParaRPr>
          </a:p>
          <a:p>
            <a:pPr marL="102235" indent="-89535">
              <a:lnSpc>
                <a:spcPct val="100000"/>
              </a:lnSpc>
              <a:buFont typeface="Arial"/>
              <a:buChar char="•"/>
              <a:tabLst>
                <a:tab pos="102870" algn="l"/>
              </a:tabLst>
            </a:pPr>
            <a:r>
              <a:rPr sz="2000" spc="80" dirty="0" err="1" smtClean="0">
                <a:latin typeface="Verdana"/>
                <a:cs typeface="Verdana"/>
              </a:rPr>
              <a:t>Gudang</a:t>
            </a:r>
            <a:r>
              <a:rPr sz="2000" spc="-235" dirty="0" smtClean="0">
                <a:latin typeface="Verdana"/>
                <a:cs typeface="Verdana"/>
              </a:rPr>
              <a:t> </a:t>
            </a:r>
            <a:r>
              <a:rPr sz="2000" spc="-75" dirty="0" smtClean="0">
                <a:latin typeface="Verdana"/>
                <a:cs typeface="Verdana"/>
              </a:rPr>
              <a:t>B</a:t>
            </a:r>
            <a:r>
              <a:rPr lang="en-US" sz="2000" spc="-75" dirty="0" smtClean="0">
                <a:latin typeface="Verdana"/>
                <a:cs typeface="Verdana"/>
              </a:rPr>
              <a:t>uilding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74975" y="5181600"/>
            <a:ext cx="2359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89535">
              <a:lnSpc>
                <a:spcPct val="100000"/>
              </a:lnSpc>
              <a:buSzPct val="95000"/>
              <a:tabLst>
                <a:tab pos="102870" algn="l"/>
              </a:tabLst>
            </a:pPr>
            <a:r>
              <a:rPr lang="en-US" sz="2000" spc="-60" dirty="0" smtClean="0">
                <a:latin typeface="Verdana"/>
                <a:cs typeface="Verdana"/>
              </a:rPr>
              <a:t>.</a:t>
            </a:r>
            <a:r>
              <a:rPr sz="2000" spc="-60" dirty="0" err="1" smtClean="0">
                <a:latin typeface="Verdana"/>
                <a:cs typeface="Verdana"/>
              </a:rPr>
              <a:t>Pusat</a:t>
            </a:r>
            <a:r>
              <a:rPr sz="2000" spc="-240" dirty="0" smtClean="0">
                <a:latin typeface="Verdana"/>
                <a:cs typeface="Verdana"/>
              </a:rPr>
              <a:t> </a:t>
            </a:r>
            <a:r>
              <a:rPr sz="2000" spc="-135" dirty="0">
                <a:latin typeface="Verdana"/>
                <a:cs typeface="Verdana"/>
              </a:rPr>
              <a:t>Distribusi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91961" y="4877561"/>
            <a:ext cx="3048000" cy="609600"/>
          </a:xfrm>
          <a:custGeom>
            <a:avLst/>
            <a:gdLst/>
            <a:ahLst/>
            <a:cxnLst/>
            <a:rect l="l" t="t" r="r" b="b"/>
            <a:pathLst>
              <a:path w="3048000" h="609600">
                <a:moveTo>
                  <a:pt x="0" y="609600"/>
                </a:moveTo>
                <a:lnTo>
                  <a:pt x="3047999" y="609600"/>
                </a:lnTo>
                <a:lnTo>
                  <a:pt x="3047999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1961" y="4877561"/>
            <a:ext cx="3048000" cy="609600"/>
          </a:xfrm>
          <a:custGeom>
            <a:avLst/>
            <a:gdLst/>
            <a:ahLst/>
            <a:cxnLst/>
            <a:rect l="l" t="t" r="r" b="b"/>
            <a:pathLst>
              <a:path w="3048000" h="609600">
                <a:moveTo>
                  <a:pt x="0" y="609600"/>
                </a:moveTo>
                <a:lnTo>
                  <a:pt x="3047999" y="609600"/>
                </a:lnTo>
                <a:lnTo>
                  <a:pt x="3047999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908">
            <a:solidFill>
              <a:srgbClr val="6B7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870828" y="4799152"/>
            <a:ext cx="25647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latin typeface="Verdana"/>
                <a:cs typeface="Verdana"/>
              </a:rPr>
              <a:t>Menyeimbangkan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antara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870828" y="5043677"/>
            <a:ext cx="1877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latin typeface="Verdana"/>
                <a:cs typeface="Verdana"/>
              </a:rPr>
              <a:t>penyimpanan</a:t>
            </a:r>
            <a:r>
              <a:rPr sz="1600" spc="-170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dan  </a:t>
            </a:r>
            <a:r>
              <a:rPr sz="1600" spc="40" dirty="0">
                <a:latin typeface="Verdana"/>
                <a:cs typeface="Verdana"/>
              </a:rPr>
              <a:t>penanganan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1761" y="5639561"/>
            <a:ext cx="2362200" cy="620683"/>
          </a:xfrm>
          <a:prstGeom prst="rect">
            <a:avLst/>
          </a:prstGeom>
          <a:solidFill>
            <a:srgbClr val="92D050"/>
          </a:solidFill>
          <a:ln w="25908">
            <a:solidFill>
              <a:srgbClr val="6B766E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754380" marR="467995" indent="-281940">
              <a:lnSpc>
                <a:spcPts val="2400"/>
              </a:lnSpc>
              <a:spcBef>
                <a:spcPts val="40"/>
              </a:spcBef>
            </a:pPr>
            <a:r>
              <a:rPr sz="2000" spc="-65" dirty="0">
                <a:latin typeface="Verdana"/>
                <a:cs typeface="Verdana"/>
              </a:rPr>
              <a:t>B</a:t>
            </a:r>
            <a:r>
              <a:rPr sz="2000" spc="-50" dirty="0">
                <a:latin typeface="Verdana"/>
                <a:cs typeface="Verdana"/>
              </a:rPr>
              <a:t>e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100" dirty="0">
                <a:latin typeface="Verdana"/>
                <a:cs typeface="Verdana"/>
              </a:rPr>
              <a:t>o</a:t>
            </a:r>
            <a:r>
              <a:rPr sz="2000" spc="-245" dirty="0">
                <a:latin typeface="Verdana"/>
                <a:cs typeface="Verdana"/>
              </a:rPr>
              <a:t>r</a:t>
            </a:r>
            <a:r>
              <a:rPr sz="2000" spc="-170" dirty="0">
                <a:latin typeface="Verdana"/>
                <a:cs typeface="Verdana"/>
              </a:rPr>
              <a:t>i</a:t>
            </a:r>
            <a:r>
              <a:rPr sz="2000" spc="30" dirty="0">
                <a:latin typeface="Verdana"/>
                <a:cs typeface="Verdana"/>
              </a:rPr>
              <a:t>en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80" dirty="0">
                <a:latin typeface="Verdana"/>
                <a:cs typeface="Verdana"/>
              </a:rPr>
              <a:t>asi  </a:t>
            </a:r>
            <a:r>
              <a:rPr sz="2000" spc="-50" dirty="0">
                <a:latin typeface="Verdana"/>
                <a:cs typeface="Verdana"/>
              </a:rPr>
              <a:t>Produk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96361" y="5638800"/>
            <a:ext cx="2743200" cy="548868"/>
          </a:xfrm>
          <a:prstGeom prst="rect">
            <a:avLst/>
          </a:prstGeom>
          <a:solidFill>
            <a:srgbClr val="92D050"/>
          </a:solidFill>
          <a:ln w="25907">
            <a:solidFill>
              <a:srgbClr val="6B766E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62560" indent="-71755">
              <a:lnSpc>
                <a:spcPct val="100000"/>
              </a:lnSpc>
              <a:spcBef>
                <a:spcPts val="440"/>
              </a:spcBef>
              <a:buSzPct val="93750"/>
              <a:buFont typeface="Arial"/>
              <a:buChar char="•"/>
              <a:tabLst>
                <a:tab pos="163195" algn="l"/>
              </a:tabLst>
            </a:pPr>
            <a:r>
              <a:rPr sz="1600" spc="-110" dirty="0">
                <a:latin typeface="Verdana"/>
                <a:cs typeface="Verdana"/>
              </a:rPr>
              <a:t>Lini </a:t>
            </a:r>
            <a:r>
              <a:rPr sz="1600" spc="-35" dirty="0">
                <a:latin typeface="Verdana"/>
                <a:cs typeface="Verdana"/>
              </a:rPr>
              <a:t>Perakitan </a:t>
            </a:r>
            <a:r>
              <a:rPr sz="1600" spc="-150" dirty="0">
                <a:latin typeface="Verdana"/>
                <a:cs typeface="Verdana"/>
              </a:rPr>
              <a:t>TV</a:t>
            </a:r>
            <a:r>
              <a:rPr sz="1600" spc="-195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Sonny</a:t>
            </a:r>
            <a:endParaRPr sz="1600" dirty="0">
              <a:latin typeface="Verdana"/>
              <a:cs typeface="Verdana"/>
            </a:endParaRPr>
          </a:p>
          <a:p>
            <a:pPr marL="217804" indent="-127000">
              <a:lnSpc>
                <a:spcPct val="100000"/>
              </a:lnSpc>
              <a:buSzPct val="93750"/>
              <a:buFont typeface="Arial"/>
              <a:buChar char="•"/>
              <a:tabLst>
                <a:tab pos="217804" algn="l"/>
              </a:tabLst>
            </a:pPr>
            <a:r>
              <a:rPr sz="1600" spc="-10" dirty="0">
                <a:latin typeface="Verdana"/>
                <a:cs typeface="Verdana"/>
              </a:rPr>
              <a:t>Angkutan </a:t>
            </a:r>
            <a:r>
              <a:rPr sz="1600" spc="-25" dirty="0">
                <a:latin typeface="Verdana"/>
                <a:cs typeface="Verdana"/>
              </a:rPr>
              <a:t>antar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kota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791961" y="5639561"/>
            <a:ext cx="3048000" cy="609600"/>
          </a:xfrm>
          <a:custGeom>
            <a:avLst/>
            <a:gdLst/>
            <a:ahLst/>
            <a:cxnLst/>
            <a:rect l="l" t="t" r="r" b="b"/>
            <a:pathLst>
              <a:path w="3048000" h="609600">
                <a:moveTo>
                  <a:pt x="0" y="609600"/>
                </a:moveTo>
                <a:lnTo>
                  <a:pt x="3047999" y="609600"/>
                </a:lnTo>
                <a:lnTo>
                  <a:pt x="3047999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91961" y="5639561"/>
            <a:ext cx="3048000" cy="609600"/>
          </a:xfrm>
          <a:custGeom>
            <a:avLst/>
            <a:gdLst/>
            <a:ahLst/>
            <a:cxnLst/>
            <a:rect l="l" t="t" r="r" b="b"/>
            <a:pathLst>
              <a:path w="3048000" h="609600">
                <a:moveTo>
                  <a:pt x="0" y="609600"/>
                </a:moveTo>
                <a:lnTo>
                  <a:pt x="3047999" y="609600"/>
                </a:lnTo>
                <a:lnTo>
                  <a:pt x="3047999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908">
            <a:solidFill>
              <a:srgbClr val="6B7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870828" y="5561787"/>
            <a:ext cx="26441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Verdana"/>
                <a:cs typeface="Verdana"/>
              </a:rPr>
              <a:t>Mengatur </a:t>
            </a:r>
            <a:r>
              <a:rPr sz="1600" spc="-90" dirty="0">
                <a:latin typeface="Verdana"/>
                <a:cs typeface="Verdana"/>
              </a:rPr>
              <a:t>arus </a:t>
            </a:r>
            <a:r>
              <a:rPr sz="1600" spc="-25" dirty="0">
                <a:latin typeface="Verdana"/>
                <a:cs typeface="Verdana"/>
              </a:rPr>
              <a:t>produk</a:t>
            </a:r>
            <a:r>
              <a:rPr sz="1600" spc="-24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dari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70828" y="5805627"/>
            <a:ext cx="26689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latin typeface="Verdana"/>
                <a:cs typeface="Verdana"/>
              </a:rPr>
              <a:t>satu </a:t>
            </a:r>
            <a:r>
              <a:rPr sz="1600" spc="-55" dirty="0">
                <a:latin typeface="Verdana"/>
                <a:cs typeface="Verdana"/>
              </a:rPr>
              <a:t>station </a:t>
            </a:r>
            <a:r>
              <a:rPr sz="1600" spc="-35" dirty="0">
                <a:latin typeface="Verdana"/>
                <a:cs typeface="Verdana"/>
              </a:rPr>
              <a:t>ke </a:t>
            </a:r>
            <a:r>
              <a:rPr sz="1600" spc="-55" dirty="0">
                <a:latin typeface="Verdana"/>
                <a:cs typeface="Verdana"/>
              </a:rPr>
              <a:t>station</a:t>
            </a:r>
            <a:r>
              <a:rPr sz="1600" spc="-380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kerja  </a:t>
            </a:r>
            <a:r>
              <a:rPr sz="1600" spc="-20" dirty="0">
                <a:latin typeface="Verdana"/>
                <a:cs typeface="Verdana"/>
              </a:rPr>
              <a:t>lainnya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76544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8116" y="1976627"/>
            <a:ext cx="7429500" cy="4881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4871" y="0"/>
            <a:ext cx="2458212" cy="1857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44440" cy="3357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3884" y="3310127"/>
            <a:ext cx="5500115" cy="3547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8855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79" y="373379"/>
            <a:ext cx="8380730" cy="55784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4769" rIns="0" bIns="0" rtlCol="0">
            <a:spAutoFit/>
          </a:bodyPr>
          <a:lstStyle/>
          <a:p>
            <a:pPr marL="2769870">
              <a:lnSpc>
                <a:spcPct val="100000"/>
              </a:lnSpc>
              <a:spcBef>
                <a:spcPts val="509"/>
              </a:spcBef>
            </a:pPr>
            <a:r>
              <a:rPr sz="3200" b="1" spc="90" dirty="0">
                <a:solidFill>
                  <a:schemeClr val="tx1"/>
                </a:solidFill>
                <a:latin typeface="Times New Roman"/>
                <a:cs typeface="Times New Roman"/>
              </a:rPr>
              <a:t>POSISI</a:t>
            </a:r>
            <a:r>
              <a:rPr sz="3200" b="1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chemeClr val="tx1"/>
                </a:solidFill>
                <a:latin typeface="Times New Roman"/>
                <a:cs typeface="Times New Roman"/>
              </a:rPr>
              <a:t>TETAP</a:t>
            </a:r>
            <a:endParaRPr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397254"/>
            <a:ext cx="7905750" cy="49212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62940" indent="-228600">
              <a:lnSpc>
                <a:spcPct val="100000"/>
              </a:lnSpc>
              <a:spcBef>
                <a:spcPts val="9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-345" dirty="0">
                <a:latin typeface="Verdana"/>
                <a:cs typeface="Verdana"/>
              </a:rPr>
              <a:t>Posisi </a:t>
            </a:r>
            <a:r>
              <a:rPr sz="2800" b="1" spc="-265" dirty="0">
                <a:latin typeface="Verdana"/>
                <a:cs typeface="Verdana"/>
              </a:rPr>
              <a:t>tetap</a:t>
            </a:r>
            <a:r>
              <a:rPr sz="2800" spc="-265" dirty="0">
                <a:latin typeface="Verdana"/>
                <a:cs typeface="Verdana"/>
              </a:rPr>
              <a:t>: </a:t>
            </a:r>
            <a:r>
              <a:rPr sz="2800" spc="35" dirty="0">
                <a:latin typeface="Verdana"/>
                <a:cs typeface="Verdana"/>
              </a:rPr>
              <a:t>tata </a:t>
            </a:r>
            <a:r>
              <a:rPr sz="2800" spc="-50" dirty="0">
                <a:latin typeface="Verdana"/>
                <a:cs typeface="Verdana"/>
              </a:rPr>
              <a:t>letak </a:t>
            </a:r>
            <a:r>
              <a:rPr sz="2800" spc="-15" dirty="0">
                <a:latin typeface="Verdana"/>
                <a:cs typeface="Verdana"/>
              </a:rPr>
              <a:t>yg</a:t>
            </a:r>
            <a:r>
              <a:rPr sz="2800" spc="-380" dirty="0">
                <a:latin typeface="Verdana"/>
                <a:cs typeface="Verdana"/>
              </a:rPr>
              <a:t> </a:t>
            </a:r>
            <a:r>
              <a:rPr sz="2800" spc="-55" dirty="0">
                <a:latin typeface="Verdana"/>
                <a:cs typeface="Verdana"/>
              </a:rPr>
              <a:t>mengharuskan  </a:t>
            </a:r>
            <a:r>
              <a:rPr sz="2800" spc="-15" dirty="0">
                <a:latin typeface="Verdana"/>
                <a:cs typeface="Verdana"/>
              </a:rPr>
              <a:t>karyawan </a:t>
            </a:r>
            <a:r>
              <a:rPr sz="2800" spc="105" dirty="0">
                <a:latin typeface="Verdana"/>
                <a:cs typeface="Verdana"/>
              </a:rPr>
              <a:t>dan </a:t>
            </a:r>
            <a:r>
              <a:rPr sz="2800" spc="20" dirty="0">
                <a:latin typeface="Verdana"/>
                <a:cs typeface="Verdana"/>
              </a:rPr>
              <a:t>peralatan </a:t>
            </a:r>
            <a:r>
              <a:rPr sz="2800" spc="60" dirty="0">
                <a:latin typeface="Verdana"/>
                <a:cs typeface="Verdana"/>
              </a:rPr>
              <a:t>dalam </a:t>
            </a:r>
            <a:r>
              <a:rPr sz="2800" spc="-100" dirty="0">
                <a:latin typeface="Verdana"/>
                <a:cs typeface="Verdana"/>
              </a:rPr>
              <a:t>satu  </a:t>
            </a:r>
            <a:r>
              <a:rPr sz="2800" spc="-25" dirty="0">
                <a:latin typeface="Verdana"/>
                <a:cs typeface="Verdana"/>
              </a:rPr>
              <a:t>wilayah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kerja.</a:t>
            </a:r>
            <a:endParaRPr sz="2800" dirty="0">
              <a:latin typeface="Verdana"/>
              <a:cs typeface="Verdana"/>
            </a:endParaRPr>
          </a:p>
          <a:p>
            <a:pPr marL="241300" marR="568325" indent="-22860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-200" dirty="0">
                <a:latin typeface="Verdana"/>
                <a:cs typeface="Verdana"/>
              </a:rPr>
              <a:t>Contoh </a:t>
            </a:r>
            <a:r>
              <a:rPr sz="2800" spc="-500" dirty="0">
                <a:latin typeface="Verdana"/>
                <a:cs typeface="Verdana"/>
              </a:rPr>
              <a:t>: </a:t>
            </a:r>
            <a:r>
              <a:rPr sz="2800" spc="-60" dirty="0">
                <a:latin typeface="Verdana"/>
                <a:cs typeface="Verdana"/>
              </a:rPr>
              <a:t>proyek </a:t>
            </a:r>
            <a:r>
              <a:rPr sz="2800" spc="55" dirty="0">
                <a:latin typeface="Verdana"/>
                <a:cs typeface="Verdana"/>
              </a:rPr>
              <a:t>pembuatan </a:t>
            </a:r>
            <a:r>
              <a:rPr sz="2800" spc="-15" dirty="0">
                <a:latin typeface="Verdana"/>
                <a:cs typeface="Verdana"/>
              </a:rPr>
              <a:t>kapal,  </a:t>
            </a:r>
            <a:r>
              <a:rPr sz="2800" spc="-200" dirty="0">
                <a:latin typeface="Verdana"/>
                <a:cs typeface="Verdana"/>
              </a:rPr>
              <a:t>konstruksi </a:t>
            </a:r>
            <a:r>
              <a:rPr sz="2800" spc="-45" dirty="0">
                <a:latin typeface="Verdana"/>
                <a:cs typeface="Verdana"/>
              </a:rPr>
              <a:t>jalan </a:t>
            </a:r>
            <a:r>
              <a:rPr sz="2800" spc="-120" dirty="0">
                <a:latin typeface="Verdana"/>
                <a:cs typeface="Verdana"/>
              </a:rPr>
              <a:t>tol, </a:t>
            </a:r>
            <a:r>
              <a:rPr sz="2800" spc="-20" dirty="0">
                <a:latin typeface="Verdana"/>
                <a:cs typeface="Verdana"/>
              </a:rPr>
              <a:t>jembatan, </a:t>
            </a:r>
            <a:r>
              <a:rPr sz="2800" spc="-75" dirty="0">
                <a:latin typeface="Verdana"/>
                <a:cs typeface="Verdana"/>
              </a:rPr>
              <a:t>rumah</a:t>
            </a:r>
            <a:r>
              <a:rPr sz="2800" spc="-630" dirty="0">
                <a:latin typeface="Verdana"/>
                <a:cs typeface="Verdana"/>
              </a:rPr>
              <a:t> </a:t>
            </a:r>
            <a:r>
              <a:rPr sz="2800" spc="105" dirty="0">
                <a:latin typeface="Verdana"/>
                <a:cs typeface="Verdana"/>
              </a:rPr>
              <a:t>dan  </a:t>
            </a:r>
            <a:r>
              <a:rPr sz="2800" spc="-200" dirty="0">
                <a:latin typeface="Verdana"/>
                <a:cs typeface="Verdana"/>
              </a:rPr>
              <a:t>sumur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minyak</a:t>
            </a:r>
            <a:endParaRPr sz="28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Verdana"/>
                <a:cs typeface="Verdana"/>
              </a:rPr>
              <a:t>Tata </a:t>
            </a:r>
            <a:r>
              <a:rPr sz="2800" spc="-50" dirty="0">
                <a:latin typeface="Verdana"/>
                <a:cs typeface="Verdana"/>
              </a:rPr>
              <a:t>letak </a:t>
            </a:r>
            <a:r>
              <a:rPr sz="2800" spc="-160" dirty="0">
                <a:latin typeface="Verdana"/>
                <a:cs typeface="Verdana"/>
              </a:rPr>
              <a:t>ini </a:t>
            </a:r>
            <a:r>
              <a:rPr sz="2800" b="1" spc="-375" dirty="0">
                <a:latin typeface="Verdana"/>
                <a:cs typeface="Verdana"/>
              </a:rPr>
              <a:t>rumit </a:t>
            </a:r>
            <a:r>
              <a:rPr sz="2800" spc="-15" dirty="0">
                <a:latin typeface="Verdana"/>
                <a:cs typeface="Verdana"/>
              </a:rPr>
              <a:t>karena</a:t>
            </a:r>
            <a:r>
              <a:rPr sz="2800" spc="-360" dirty="0">
                <a:latin typeface="Verdana"/>
                <a:cs typeface="Verdana"/>
              </a:rPr>
              <a:t> </a:t>
            </a:r>
            <a:r>
              <a:rPr sz="2800" spc="-500" dirty="0">
                <a:latin typeface="Verdana"/>
                <a:cs typeface="Verdana"/>
              </a:rPr>
              <a:t>:</a:t>
            </a:r>
            <a:endParaRPr sz="2800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spcBef>
                <a:spcPts val="590"/>
              </a:spcBef>
              <a:buClr>
                <a:srgbClr val="CF533E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5" dirty="0">
                <a:latin typeface="Verdana"/>
                <a:cs typeface="Verdana"/>
              </a:rPr>
              <a:t>Ruang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gerak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dibatasi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oleh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lokasi</a:t>
            </a:r>
            <a:endParaRPr sz="2400" dirty="0">
              <a:latin typeface="Verdana"/>
              <a:cs typeface="Verdana"/>
            </a:endParaRPr>
          </a:p>
          <a:p>
            <a:pPr marL="538480" marR="5080" lvl="1" indent="-228600">
              <a:lnSpc>
                <a:spcPts val="2870"/>
              </a:lnSpc>
              <a:spcBef>
                <a:spcPts val="685"/>
              </a:spcBef>
              <a:buClr>
                <a:srgbClr val="CF533E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125" dirty="0">
                <a:latin typeface="Verdana"/>
                <a:cs typeface="Verdana"/>
              </a:rPr>
              <a:t>Pada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tahap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konstruksi,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diperlukan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bahan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baku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yg  </a:t>
            </a:r>
            <a:r>
              <a:rPr sz="2400" spc="50" dirty="0">
                <a:latin typeface="Verdana"/>
                <a:cs typeface="Verdana"/>
              </a:rPr>
              <a:t>berbeda</a:t>
            </a:r>
            <a:r>
              <a:rPr sz="2400" spc="50" dirty="0">
                <a:latin typeface="Wingdings"/>
                <a:cs typeface="Wingdings"/>
              </a:rPr>
              <a:t></a:t>
            </a:r>
            <a:r>
              <a:rPr sz="2400" spc="50" dirty="0">
                <a:latin typeface="Verdana"/>
                <a:cs typeface="Verdana"/>
              </a:rPr>
              <a:t>penjadwalan</a:t>
            </a:r>
            <a:endParaRPr sz="2400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spcBef>
                <a:spcPts val="490"/>
              </a:spcBef>
              <a:buClr>
                <a:srgbClr val="CF533E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20" dirty="0">
                <a:latin typeface="Verdana"/>
                <a:cs typeface="Verdana"/>
              </a:rPr>
              <a:t>Jumlah </a:t>
            </a:r>
            <a:r>
              <a:rPr sz="2400" spc="80" dirty="0">
                <a:latin typeface="Verdana"/>
                <a:cs typeface="Verdana"/>
              </a:rPr>
              <a:t>bahan </a:t>
            </a:r>
            <a:r>
              <a:rPr sz="2400" spc="10" dirty="0">
                <a:latin typeface="Verdana"/>
                <a:cs typeface="Verdana"/>
              </a:rPr>
              <a:t>baku</a:t>
            </a:r>
            <a:r>
              <a:rPr sz="2400" spc="-62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bervariasi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617221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3585" y="284733"/>
            <a:ext cx="511873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100" dirty="0">
                <a:solidFill>
                  <a:schemeClr val="tx1"/>
                </a:solidFill>
                <a:latin typeface="Times New Roman"/>
                <a:cs typeface="Times New Roman"/>
              </a:rPr>
              <a:t>TATA </a:t>
            </a:r>
            <a:r>
              <a:rPr sz="35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LETAK</a:t>
            </a:r>
            <a:r>
              <a:rPr sz="3500" b="1" spc="-1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b="1" spc="130" dirty="0">
                <a:solidFill>
                  <a:schemeClr val="tx1"/>
                </a:solidFill>
                <a:latin typeface="Times New Roman"/>
                <a:cs typeface="Times New Roman"/>
              </a:rPr>
              <a:t>KANTOR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143000"/>
            <a:ext cx="7940040" cy="521617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145415" indent="-228600">
              <a:lnSpc>
                <a:spcPts val="2160"/>
              </a:lnSpc>
              <a:spcBef>
                <a:spcPts val="375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40" dirty="0">
                <a:latin typeface="Verdana"/>
                <a:cs typeface="Verdana"/>
              </a:rPr>
              <a:t>Tata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letak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kantor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bisa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diatur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di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sekitar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proses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atau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bisa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juga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di  </a:t>
            </a:r>
            <a:r>
              <a:rPr sz="2000" spc="-100" dirty="0">
                <a:latin typeface="Verdana"/>
                <a:cs typeface="Verdana"/>
              </a:rPr>
              <a:t>sekitar </a:t>
            </a:r>
            <a:r>
              <a:rPr sz="2000" spc="-30" dirty="0">
                <a:latin typeface="Verdana"/>
                <a:cs typeface="Verdana"/>
              </a:rPr>
              <a:t>produk </a:t>
            </a:r>
            <a:r>
              <a:rPr sz="2000" spc="45" dirty="0">
                <a:latin typeface="Verdana"/>
                <a:cs typeface="Verdana"/>
              </a:rPr>
              <a:t>atau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diantaranya.</a:t>
            </a:r>
            <a:endParaRPr sz="2000" dirty="0">
              <a:latin typeface="Verdana"/>
              <a:cs typeface="Verdana"/>
            </a:endParaRPr>
          </a:p>
          <a:p>
            <a:pPr marL="241300" marR="5080" indent="-228600">
              <a:lnSpc>
                <a:spcPts val="2160"/>
              </a:lnSpc>
              <a:spcBef>
                <a:spcPts val="480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  <a:tab pos="6261100" algn="l"/>
              </a:tabLst>
            </a:pPr>
            <a:r>
              <a:rPr sz="2000" spc="-60" dirty="0">
                <a:latin typeface="Verdana"/>
                <a:cs typeface="Verdana"/>
              </a:rPr>
              <a:t>Kantor </a:t>
            </a:r>
            <a:r>
              <a:rPr sz="2000" spc="-35" dirty="0">
                <a:latin typeface="Verdana"/>
                <a:cs typeface="Verdana"/>
              </a:rPr>
              <a:t>bisa </a:t>
            </a:r>
            <a:r>
              <a:rPr sz="2000" spc="65" dirty="0">
                <a:latin typeface="Verdana"/>
                <a:cs typeface="Verdana"/>
              </a:rPr>
              <a:t>dianggap</a:t>
            </a:r>
            <a:r>
              <a:rPr sz="2000" spc="-515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sebagai </a:t>
            </a:r>
            <a:r>
              <a:rPr sz="2000" spc="-65" dirty="0">
                <a:latin typeface="Verdana"/>
                <a:cs typeface="Verdana"/>
              </a:rPr>
              <a:t>organisasi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seluler	</a:t>
            </a:r>
            <a:r>
              <a:rPr sz="2000" spc="-10" dirty="0">
                <a:latin typeface="Verdana"/>
                <a:cs typeface="Verdana"/>
              </a:rPr>
              <a:t>yg </a:t>
            </a:r>
            <a:r>
              <a:rPr sz="2000" spc="-45" dirty="0">
                <a:latin typeface="Verdana"/>
                <a:cs typeface="Verdana"/>
              </a:rPr>
              <a:t>diatur</a:t>
            </a:r>
            <a:r>
              <a:rPr sz="2000" spc="-395" dirty="0">
                <a:latin typeface="Verdana"/>
                <a:cs typeface="Verdana"/>
              </a:rPr>
              <a:t> </a:t>
            </a:r>
            <a:r>
              <a:rPr sz="2000" spc="75" dirty="0">
                <a:latin typeface="Verdana"/>
                <a:cs typeface="Verdana"/>
              </a:rPr>
              <a:t>dan  </a:t>
            </a:r>
            <a:r>
              <a:rPr sz="2000" spc="-45" dirty="0">
                <a:latin typeface="Verdana"/>
                <a:cs typeface="Verdana"/>
              </a:rPr>
              <a:t>diatur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ulang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ketika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prosedur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dan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jumlah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produksi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berubah</a:t>
            </a:r>
            <a:endParaRPr sz="2000" dirty="0">
              <a:latin typeface="Verdana"/>
              <a:cs typeface="Verdana"/>
            </a:endParaRPr>
          </a:p>
          <a:p>
            <a:pPr marL="241300" marR="552450" indent="-228600">
              <a:lnSpc>
                <a:spcPts val="2160"/>
              </a:lnSpc>
              <a:spcBef>
                <a:spcPts val="480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110" dirty="0">
                <a:latin typeface="Verdana"/>
                <a:cs typeface="Verdana"/>
              </a:rPr>
              <a:t>Pada </a:t>
            </a:r>
            <a:r>
              <a:rPr sz="2000" spc="-50" dirty="0">
                <a:latin typeface="Verdana"/>
                <a:cs typeface="Verdana"/>
              </a:rPr>
              <a:t>kantor </a:t>
            </a:r>
            <a:r>
              <a:rPr sz="2000" spc="-65" dirty="0">
                <a:latin typeface="Verdana"/>
                <a:cs typeface="Verdana"/>
              </a:rPr>
              <a:t>konsultan </a:t>
            </a:r>
            <a:r>
              <a:rPr sz="2000" spc="-105" dirty="0">
                <a:latin typeface="Verdana"/>
                <a:cs typeface="Verdana"/>
              </a:rPr>
              <a:t>teknik, </a:t>
            </a:r>
            <a:r>
              <a:rPr sz="2000" spc="-65" dirty="0">
                <a:latin typeface="Verdana"/>
                <a:cs typeface="Verdana"/>
              </a:rPr>
              <a:t>konsultan </a:t>
            </a:r>
            <a:r>
              <a:rPr sz="2000" spc="20" dirty="0">
                <a:latin typeface="Verdana"/>
                <a:cs typeface="Verdana"/>
              </a:rPr>
              <a:t>utama </a:t>
            </a:r>
            <a:r>
              <a:rPr sz="2000" spc="-190" dirty="0">
                <a:latin typeface="Verdana"/>
                <a:cs typeface="Verdana"/>
              </a:rPr>
              <a:t>hrs </a:t>
            </a:r>
            <a:r>
              <a:rPr sz="2000" spc="20" dirty="0">
                <a:latin typeface="Verdana"/>
                <a:cs typeface="Verdana"/>
              </a:rPr>
              <a:t>dekat  </a:t>
            </a:r>
            <a:r>
              <a:rPr sz="2000" spc="65" dirty="0">
                <a:latin typeface="Verdana"/>
                <a:cs typeface="Verdana"/>
              </a:rPr>
              <a:t>dengan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para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insinyur,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tdk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terlalu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depat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dgn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sekretaris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75" dirty="0">
                <a:latin typeface="Verdana"/>
                <a:cs typeface="Verdana"/>
              </a:rPr>
              <a:t>dan  </a:t>
            </a:r>
            <a:r>
              <a:rPr sz="2000" spc="-30" dirty="0">
                <a:latin typeface="Verdana"/>
                <a:cs typeface="Verdana"/>
              </a:rPr>
              <a:t>pusat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arsip,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jauh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dari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mesin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fotocopy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75" dirty="0">
                <a:latin typeface="Verdana"/>
                <a:cs typeface="Verdana"/>
              </a:rPr>
              <a:t>dan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gudang.</a:t>
            </a:r>
            <a:endParaRPr sz="2000" dirty="0">
              <a:latin typeface="Verdana"/>
              <a:cs typeface="Verdana"/>
            </a:endParaRPr>
          </a:p>
          <a:p>
            <a:pPr marL="241300" marR="6350" indent="-228600">
              <a:lnSpc>
                <a:spcPts val="2160"/>
              </a:lnSpc>
              <a:spcBef>
                <a:spcPts val="484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130" dirty="0">
                <a:latin typeface="Verdana"/>
                <a:cs typeface="Verdana"/>
              </a:rPr>
              <a:t>Ada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pertimbangan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yg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terkait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dgn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kerja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kelompok,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wewenang  </a:t>
            </a:r>
            <a:r>
              <a:rPr sz="2000" spc="80" dirty="0">
                <a:latin typeface="Verdana"/>
                <a:cs typeface="Verdana"/>
              </a:rPr>
              <a:t>dan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status</a:t>
            </a:r>
            <a:endParaRPr sz="2000" dirty="0">
              <a:latin typeface="Verdana"/>
              <a:cs typeface="Verdana"/>
            </a:endParaRPr>
          </a:p>
          <a:p>
            <a:pPr marL="241300" marR="245745" indent="-228600">
              <a:lnSpc>
                <a:spcPts val="2160"/>
              </a:lnSpc>
              <a:spcBef>
                <a:spcPts val="480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80" dirty="0">
                <a:latin typeface="Verdana"/>
                <a:cs typeface="Verdana"/>
              </a:rPr>
              <a:t>Haruskah </a:t>
            </a:r>
            <a:r>
              <a:rPr sz="2000" spc="-20" dirty="0">
                <a:latin typeface="Verdana"/>
                <a:cs typeface="Verdana"/>
              </a:rPr>
              <a:t>semua </a:t>
            </a:r>
            <a:r>
              <a:rPr sz="2000" spc="5" dirty="0">
                <a:latin typeface="Verdana"/>
                <a:cs typeface="Verdana"/>
              </a:rPr>
              <a:t>ruangan </a:t>
            </a:r>
            <a:r>
              <a:rPr sz="2000" spc="20" dirty="0">
                <a:latin typeface="Verdana"/>
                <a:cs typeface="Verdana"/>
              </a:rPr>
              <a:t>berAC, </a:t>
            </a:r>
            <a:r>
              <a:rPr sz="2000" spc="-20" dirty="0">
                <a:latin typeface="Verdana"/>
                <a:cs typeface="Verdana"/>
              </a:rPr>
              <a:t>semua </a:t>
            </a:r>
            <a:r>
              <a:rPr sz="2000" spc="-10" dirty="0">
                <a:latin typeface="Verdana"/>
                <a:cs typeface="Verdana"/>
              </a:rPr>
              <a:t>karyawan  </a:t>
            </a:r>
            <a:r>
              <a:rPr sz="2000" spc="20" dirty="0">
                <a:latin typeface="Verdana"/>
                <a:cs typeface="Verdana"/>
              </a:rPr>
              <a:t>menggunakan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pintu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masuk,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kamar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kecil,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loker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dan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kantin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yg  </a:t>
            </a:r>
            <a:r>
              <a:rPr sz="2000" dirty="0">
                <a:latin typeface="Verdana"/>
                <a:cs typeface="Verdana"/>
              </a:rPr>
              <a:t>sama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90" dirty="0">
                <a:latin typeface="Verdana"/>
                <a:cs typeface="Verdana"/>
              </a:rPr>
              <a:t>?</a:t>
            </a:r>
            <a:endParaRPr sz="20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09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130" dirty="0">
                <a:latin typeface="Verdana"/>
                <a:cs typeface="Verdana"/>
              </a:rPr>
              <a:t>Ada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75" dirty="0">
                <a:latin typeface="Verdana"/>
                <a:cs typeface="Verdana"/>
              </a:rPr>
              <a:t>dua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trend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besar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saat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ini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355" dirty="0">
                <a:latin typeface="Verdana"/>
                <a:cs typeface="Verdana"/>
              </a:rPr>
              <a:t>:</a:t>
            </a:r>
            <a:endParaRPr sz="2000" dirty="0">
              <a:latin typeface="Verdana"/>
              <a:cs typeface="Verdana"/>
            </a:endParaRPr>
          </a:p>
          <a:p>
            <a:pPr marL="538480" marR="98425" lvl="1" indent="-228600">
              <a:lnSpc>
                <a:spcPts val="1730"/>
              </a:lnSpc>
              <a:spcBef>
                <a:spcPts val="414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000" spc="25" dirty="0">
                <a:latin typeface="Verdana"/>
                <a:cs typeface="Verdana"/>
              </a:rPr>
              <a:t>Penggunaan </a:t>
            </a:r>
            <a:r>
              <a:rPr sz="2000" spc="-25" dirty="0">
                <a:latin typeface="Verdana"/>
                <a:cs typeface="Verdana"/>
              </a:rPr>
              <a:t>teknologi </a:t>
            </a:r>
            <a:r>
              <a:rPr sz="2000" spc="-75" dirty="0">
                <a:latin typeface="Verdana"/>
                <a:cs typeface="Verdana"/>
              </a:rPr>
              <a:t>spt </a:t>
            </a:r>
            <a:r>
              <a:rPr sz="2000" spc="-285" dirty="0">
                <a:latin typeface="Verdana"/>
                <a:cs typeface="Verdana"/>
              </a:rPr>
              <a:t>: </a:t>
            </a:r>
            <a:r>
              <a:rPr sz="2000" spc="5" dirty="0">
                <a:latin typeface="Verdana"/>
                <a:cs typeface="Verdana"/>
              </a:rPr>
              <a:t>telepon </a:t>
            </a:r>
            <a:r>
              <a:rPr sz="2000" spc="-85" dirty="0">
                <a:latin typeface="Verdana"/>
                <a:cs typeface="Verdana"/>
              </a:rPr>
              <a:t>seluler, </a:t>
            </a:r>
            <a:r>
              <a:rPr sz="2000" spc="-95" dirty="0">
                <a:latin typeface="Verdana"/>
                <a:cs typeface="Verdana"/>
              </a:rPr>
              <a:t>faksimili, </a:t>
            </a:r>
            <a:r>
              <a:rPr sz="2000" spc="-70" dirty="0">
                <a:latin typeface="Verdana"/>
                <a:cs typeface="Verdana"/>
              </a:rPr>
              <a:t>internet,</a:t>
            </a:r>
            <a:r>
              <a:rPr sz="2000" spc="-34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home-office,  </a:t>
            </a:r>
            <a:r>
              <a:rPr sz="2000" spc="25" dirty="0">
                <a:latin typeface="Verdana"/>
                <a:cs typeface="Verdana"/>
              </a:rPr>
              <a:t>laptop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dan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PDA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yang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memudahkan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informasi.</a:t>
            </a:r>
            <a:endParaRPr sz="2000" dirty="0">
              <a:latin typeface="Verdana"/>
              <a:cs typeface="Verdana"/>
            </a:endParaRPr>
          </a:p>
          <a:p>
            <a:pPr marL="538480" marR="383540" lvl="1" indent="-228600">
              <a:lnSpc>
                <a:spcPts val="1730"/>
              </a:lnSpc>
              <a:spcBef>
                <a:spcPts val="375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000" spc="-55" dirty="0">
                <a:latin typeface="Verdana"/>
                <a:cs typeface="Verdana"/>
              </a:rPr>
              <a:t>Kantor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maya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(virtual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office)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yang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menciptakan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hubungan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dinamis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atas  ruang </a:t>
            </a:r>
            <a:r>
              <a:rPr sz="2000" spc="-15" dirty="0">
                <a:latin typeface="Verdana"/>
                <a:cs typeface="Verdana"/>
              </a:rPr>
              <a:t>gerak </a:t>
            </a:r>
            <a:r>
              <a:rPr sz="2000" spc="55" dirty="0">
                <a:latin typeface="Verdana"/>
                <a:cs typeface="Verdana"/>
              </a:rPr>
              <a:t>dan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pelayanan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693421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374" y="380999"/>
            <a:ext cx="73710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105" dirty="0">
                <a:solidFill>
                  <a:schemeClr val="tx1"/>
                </a:solidFill>
                <a:latin typeface="Times New Roman"/>
                <a:cs typeface="Times New Roman"/>
              </a:rPr>
              <a:t>TATA </a:t>
            </a:r>
            <a:r>
              <a:rPr sz="40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LETAK </a:t>
            </a:r>
            <a:r>
              <a:rPr sz="4000" b="1" spc="105" dirty="0">
                <a:solidFill>
                  <a:schemeClr val="tx1"/>
                </a:solidFill>
                <a:latin typeface="Times New Roman"/>
                <a:cs typeface="Times New Roman"/>
              </a:rPr>
              <a:t>TOKO</a:t>
            </a:r>
            <a:r>
              <a:rPr sz="4000" b="1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4000" b="1" spc="25" dirty="0">
                <a:solidFill>
                  <a:schemeClr val="tx1"/>
                </a:solidFill>
                <a:latin typeface="Times New Roman"/>
                <a:cs typeface="Times New Roman"/>
              </a:rPr>
              <a:t>ECERAN</a:t>
            </a:r>
            <a:endParaRPr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219200"/>
            <a:ext cx="7905750" cy="50107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616585" indent="-228600">
              <a:lnSpc>
                <a:spcPct val="100000"/>
              </a:lnSpc>
              <a:spcBef>
                <a:spcPts val="10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55" dirty="0">
                <a:latin typeface="Verdana"/>
                <a:cs typeface="Verdana"/>
              </a:rPr>
              <a:t>Tata</a:t>
            </a:r>
            <a:r>
              <a:rPr sz="2600" spc="-215" dirty="0">
                <a:latin typeface="Verdana"/>
                <a:cs typeface="Verdana"/>
              </a:rPr>
              <a:t> </a:t>
            </a:r>
            <a:r>
              <a:rPr sz="2600" spc="-45" dirty="0">
                <a:latin typeface="Verdana"/>
                <a:cs typeface="Verdana"/>
              </a:rPr>
              <a:t>letak</a:t>
            </a:r>
            <a:r>
              <a:rPr sz="2600" spc="-215" dirty="0">
                <a:latin typeface="Verdana"/>
                <a:cs typeface="Verdana"/>
              </a:rPr>
              <a:t> </a:t>
            </a:r>
            <a:r>
              <a:rPr sz="2600" spc="-30" dirty="0">
                <a:latin typeface="Verdana"/>
                <a:cs typeface="Verdana"/>
              </a:rPr>
              <a:t>toko</a:t>
            </a:r>
            <a:r>
              <a:rPr sz="2600" spc="-225" dirty="0">
                <a:latin typeface="Verdana"/>
                <a:cs typeface="Verdana"/>
              </a:rPr>
              <a:t> </a:t>
            </a:r>
            <a:r>
              <a:rPr sz="2600" spc="-100" dirty="0">
                <a:latin typeface="Verdana"/>
                <a:cs typeface="Verdana"/>
              </a:rPr>
              <a:t>berasumsi</a:t>
            </a:r>
            <a:r>
              <a:rPr sz="2600" spc="-204" dirty="0">
                <a:latin typeface="Verdana"/>
                <a:cs typeface="Verdana"/>
              </a:rPr>
              <a:t> </a:t>
            </a:r>
            <a:r>
              <a:rPr sz="2600" spc="110" dirty="0">
                <a:latin typeface="Verdana"/>
                <a:cs typeface="Verdana"/>
              </a:rPr>
              <a:t>bahwa</a:t>
            </a:r>
            <a:r>
              <a:rPr sz="2600" spc="-204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penjualan  </a:t>
            </a:r>
            <a:r>
              <a:rPr sz="2600" spc="-20" dirty="0">
                <a:latin typeface="Verdana"/>
                <a:cs typeface="Verdana"/>
              </a:rPr>
              <a:t>tergantung</a:t>
            </a:r>
            <a:r>
              <a:rPr sz="2600" spc="-225" dirty="0">
                <a:latin typeface="Verdana"/>
                <a:cs typeface="Verdana"/>
              </a:rPr>
              <a:t> </a:t>
            </a:r>
            <a:r>
              <a:rPr sz="2600" spc="185" dirty="0">
                <a:latin typeface="Verdana"/>
                <a:cs typeface="Verdana"/>
              </a:rPr>
              <a:t>pada</a:t>
            </a:r>
            <a:r>
              <a:rPr sz="2600" spc="-210" dirty="0">
                <a:latin typeface="Verdana"/>
                <a:cs typeface="Verdana"/>
              </a:rPr>
              <a:t> </a:t>
            </a:r>
            <a:r>
              <a:rPr sz="2600" spc="110" dirty="0">
                <a:latin typeface="Verdana"/>
                <a:cs typeface="Verdana"/>
              </a:rPr>
              <a:t>daya</a:t>
            </a:r>
            <a:r>
              <a:rPr sz="2600" spc="-195" dirty="0">
                <a:latin typeface="Verdana"/>
                <a:cs typeface="Verdana"/>
              </a:rPr>
              <a:t> </a:t>
            </a:r>
            <a:r>
              <a:rPr sz="2600" spc="-140" dirty="0">
                <a:latin typeface="Verdana"/>
                <a:cs typeface="Verdana"/>
              </a:rPr>
              <a:t>tarik</a:t>
            </a:r>
            <a:r>
              <a:rPr sz="2600" spc="-195" dirty="0">
                <a:latin typeface="Verdana"/>
                <a:cs typeface="Verdana"/>
              </a:rPr>
              <a:t> </a:t>
            </a:r>
            <a:r>
              <a:rPr sz="2600" spc="-35" dirty="0">
                <a:latin typeface="Verdana"/>
                <a:cs typeface="Verdana"/>
              </a:rPr>
              <a:t>produk</a:t>
            </a:r>
            <a:endParaRPr sz="2600" dirty="0">
              <a:latin typeface="Verdana"/>
              <a:cs typeface="Verdana"/>
            </a:endParaRPr>
          </a:p>
          <a:p>
            <a:pPr marL="241300" marR="709930" indent="-228600">
              <a:lnSpc>
                <a:spcPct val="100000"/>
              </a:lnSpc>
              <a:spcBef>
                <a:spcPts val="62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180" dirty="0">
                <a:latin typeface="Verdana"/>
                <a:cs typeface="Verdana"/>
              </a:rPr>
              <a:t>Ada</a:t>
            </a:r>
            <a:r>
              <a:rPr sz="2600" spc="-225" dirty="0">
                <a:latin typeface="Verdana"/>
                <a:cs typeface="Verdana"/>
              </a:rPr>
              <a:t> </a:t>
            </a:r>
            <a:r>
              <a:rPr sz="2600" spc="-100" dirty="0">
                <a:latin typeface="Verdana"/>
                <a:cs typeface="Verdana"/>
              </a:rPr>
              <a:t>korelasi</a:t>
            </a:r>
            <a:r>
              <a:rPr sz="2600" spc="-204" dirty="0">
                <a:latin typeface="Verdana"/>
                <a:cs typeface="Verdana"/>
              </a:rPr>
              <a:t> </a:t>
            </a:r>
            <a:r>
              <a:rPr sz="2600" spc="15" dirty="0">
                <a:latin typeface="Verdana"/>
                <a:cs typeface="Verdana"/>
              </a:rPr>
              <a:t>antara</a:t>
            </a:r>
            <a:r>
              <a:rPr sz="2600" spc="-204" dirty="0">
                <a:latin typeface="Verdana"/>
                <a:cs typeface="Verdana"/>
              </a:rPr>
              <a:t> </a:t>
            </a:r>
            <a:r>
              <a:rPr sz="2600" spc="-60" dirty="0">
                <a:latin typeface="Verdana"/>
                <a:cs typeface="Verdana"/>
              </a:rPr>
              <a:t>tingkat</a:t>
            </a:r>
            <a:r>
              <a:rPr sz="2600" spc="-215" dirty="0">
                <a:latin typeface="Verdana"/>
                <a:cs typeface="Verdana"/>
              </a:rPr>
              <a:t> </a:t>
            </a:r>
            <a:r>
              <a:rPr sz="2600" spc="-55" dirty="0">
                <a:latin typeface="Verdana"/>
                <a:cs typeface="Verdana"/>
              </a:rPr>
              <a:t>display</a:t>
            </a:r>
            <a:r>
              <a:rPr sz="2600" spc="-200" dirty="0">
                <a:latin typeface="Verdana"/>
                <a:cs typeface="Verdana"/>
              </a:rPr>
              <a:t> </a:t>
            </a:r>
            <a:r>
              <a:rPr sz="2600" spc="90" dirty="0">
                <a:latin typeface="Verdana"/>
                <a:cs typeface="Verdana"/>
              </a:rPr>
              <a:t>dengan  </a:t>
            </a:r>
            <a:r>
              <a:rPr sz="2600" spc="-5" dirty="0">
                <a:latin typeface="Verdana"/>
                <a:cs typeface="Verdana"/>
              </a:rPr>
              <a:t>penjualan </a:t>
            </a:r>
            <a:r>
              <a:rPr sz="2600" spc="100" dirty="0">
                <a:latin typeface="Verdana"/>
                <a:cs typeface="Verdana"/>
              </a:rPr>
              <a:t>dan</a:t>
            </a:r>
            <a:r>
              <a:rPr sz="2600" spc="-650" dirty="0">
                <a:latin typeface="Verdana"/>
                <a:cs typeface="Verdana"/>
              </a:rPr>
              <a:t> </a:t>
            </a:r>
            <a:r>
              <a:rPr sz="2600" spc="45" dirty="0">
                <a:latin typeface="Verdana"/>
                <a:cs typeface="Verdana"/>
              </a:rPr>
              <a:t>pengembalian </a:t>
            </a:r>
            <a:r>
              <a:rPr sz="2600" spc="-114" dirty="0">
                <a:latin typeface="Verdana"/>
                <a:cs typeface="Verdana"/>
              </a:rPr>
              <a:t>investasi</a:t>
            </a:r>
            <a:endParaRPr sz="26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80" dirty="0">
                <a:latin typeface="Verdana"/>
                <a:cs typeface="Verdana"/>
              </a:rPr>
              <a:t>Lima</a:t>
            </a:r>
            <a:r>
              <a:rPr sz="2600" spc="-204" dirty="0">
                <a:latin typeface="Verdana"/>
                <a:cs typeface="Verdana"/>
              </a:rPr>
              <a:t> </a:t>
            </a:r>
            <a:r>
              <a:rPr sz="2600" spc="-75" dirty="0">
                <a:latin typeface="Verdana"/>
                <a:cs typeface="Verdana"/>
              </a:rPr>
              <a:t>faktor</a:t>
            </a:r>
            <a:r>
              <a:rPr sz="2600" spc="-215" dirty="0">
                <a:latin typeface="Verdana"/>
                <a:cs typeface="Verdana"/>
              </a:rPr>
              <a:t> </a:t>
            </a:r>
            <a:r>
              <a:rPr sz="2600" spc="60" dirty="0">
                <a:latin typeface="Verdana"/>
                <a:cs typeface="Verdana"/>
              </a:rPr>
              <a:t>dalam</a:t>
            </a:r>
            <a:r>
              <a:rPr sz="2600" spc="-210" dirty="0">
                <a:latin typeface="Verdana"/>
                <a:cs typeface="Verdana"/>
              </a:rPr>
              <a:t> </a:t>
            </a:r>
            <a:r>
              <a:rPr sz="2600" spc="20" dirty="0">
                <a:latin typeface="Verdana"/>
                <a:cs typeface="Verdana"/>
              </a:rPr>
              <a:t>pengaturan</a:t>
            </a:r>
            <a:r>
              <a:rPr sz="2600" spc="-215" dirty="0">
                <a:latin typeface="Verdana"/>
                <a:cs typeface="Verdana"/>
              </a:rPr>
              <a:t> </a:t>
            </a:r>
            <a:r>
              <a:rPr sz="2600" spc="35" dirty="0">
                <a:latin typeface="Verdana"/>
                <a:cs typeface="Verdana"/>
              </a:rPr>
              <a:t>tata</a:t>
            </a:r>
            <a:r>
              <a:rPr sz="2600" spc="-229" dirty="0">
                <a:latin typeface="Verdana"/>
                <a:cs typeface="Verdana"/>
              </a:rPr>
              <a:t> </a:t>
            </a:r>
            <a:r>
              <a:rPr sz="2600" spc="-45" dirty="0">
                <a:latin typeface="Verdana"/>
                <a:cs typeface="Verdana"/>
              </a:rPr>
              <a:t>letak</a:t>
            </a:r>
            <a:r>
              <a:rPr sz="2600" spc="-210" dirty="0">
                <a:latin typeface="Verdana"/>
                <a:cs typeface="Verdana"/>
              </a:rPr>
              <a:t> </a:t>
            </a:r>
            <a:r>
              <a:rPr sz="2600" spc="-30" dirty="0">
                <a:latin typeface="Verdana"/>
                <a:cs typeface="Verdana"/>
              </a:rPr>
              <a:t>toko</a:t>
            </a:r>
            <a:r>
              <a:rPr sz="2600" spc="-229" dirty="0">
                <a:latin typeface="Verdana"/>
                <a:cs typeface="Verdana"/>
              </a:rPr>
              <a:t> </a:t>
            </a:r>
            <a:r>
              <a:rPr sz="2600" spc="-459" dirty="0">
                <a:latin typeface="Verdana"/>
                <a:cs typeface="Verdana"/>
              </a:rPr>
              <a:t>:</a:t>
            </a:r>
            <a:endParaRPr sz="2600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60" dirty="0">
                <a:latin typeface="Verdana"/>
                <a:cs typeface="Verdana"/>
              </a:rPr>
              <a:t>Produk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yg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banyak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dibeli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diletakkan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dibatas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luar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toko</a:t>
            </a:r>
            <a:endParaRPr sz="2200" dirty="0">
              <a:latin typeface="Verdana"/>
              <a:cs typeface="Verdana"/>
            </a:endParaRPr>
          </a:p>
          <a:p>
            <a:pPr marL="538480" marR="5080" lvl="1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100" dirty="0">
                <a:latin typeface="Verdana"/>
                <a:cs typeface="Verdana"/>
              </a:rPr>
              <a:t>Lokasi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strategis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utk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produk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yg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cenderung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dibeli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karena  </a:t>
            </a:r>
            <a:r>
              <a:rPr sz="2200" spc="-85" dirty="0">
                <a:latin typeface="Verdana"/>
                <a:cs typeface="Verdana"/>
              </a:rPr>
              <a:t>disukai </a:t>
            </a:r>
            <a:r>
              <a:rPr sz="2200" spc="80" dirty="0">
                <a:latin typeface="Verdana"/>
                <a:cs typeface="Verdana"/>
              </a:rPr>
              <a:t>dan </a:t>
            </a:r>
            <a:r>
              <a:rPr sz="2200" spc="-80" dirty="0">
                <a:latin typeface="Verdana"/>
                <a:cs typeface="Verdana"/>
              </a:rPr>
              <a:t>marjinnya</a:t>
            </a:r>
            <a:r>
              <a:rPr sz="2200" spc="-52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besar</a:t>
            </a:r>
            <a:endParaRPr sz="2200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40" dirty="0">
                <a:latin typeface="Verdana"/>
                <a:cs typeface="Verdana"/>
              </a:rPr>
              <a:t>Letakkan</a:t>
            </a:r>
            <a:r>
              <a:rPr sz="2200" spc="-20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produk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kuat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di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kedua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229" dirty="0">
                <a:latin typeface="Verdana"/>
                <a:cs typeface="Verdana"/>
              </a:rPr>
              <a:t>sisi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lorong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toko</a:t>
            </a:r>
            <a:endParaRPr sz="2200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spcBef>
                <a:spcPts val="525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100" dirty="0">
                <a:latin typeface="Verdana"/>
                <a:cs typeface="Verdana"/>
              </a:rPr>
              <a:t>Lokasi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buntut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lorong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55" dirty="0">
                <a:latin typeface="Verdana"/>
                <a:cs typeface="Verdana"/>
              </a:rPr>
              <a:t>dgn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tingkat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display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yg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tinggi</a:t>
            </a:r>
            <a:endParaRPr sz="2200" dirty="0">
              <a:latin typeface="Verdana"/>
              <a:cs typeface="Verdana"/>
            </a:endParaRPr>
          </a:p>
          <a:p>
            <a:pPr marL="538480" marR="819785" lvl="1" indent="-228600">
              <a:lnSpc>
                <a:spcPct val="100000"/>
              </a:lnSpc>
              <a:spcBef>
                <a:spcPts val="535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15" dirty="0">
                <a:latin typeface="Verdana"/>
                <a:cs typeface="Verdana"/>
              </a:rPr>
              <a:t>Pertahankan </a:t>
            </a:r>
            <a:r>
              <a:rPr sz="2200" spc="-25" dirty="0">
                <a:latin typeface="Verdana"/>
                <a:cs typeface="Verdana"/>
              </a:rPr>
              <a:t>citra </a:t>
            </a:r>
            <a:r>
              <a:rPr sz="2200" spc="55" dirty="0">
                <a:latin typeface="Verdana"/>
                <a:cs typeface="Verdana"/>
              </a:rPr>
              <a:t>dgn </a:t>
            </a:r>
            <a:r>
              <a:rPr sz="2200" spc="10" dirty="0">
                <a:latin typeface="Verdana"/>
                <a:cs typeface="Verdana"/>
              </a:rPr>
              <a:t>menempatkan </a:t>
            </a:r>
            <a:r>
              <a:rPr sz="2200" spc="-120" dirty="0">
                <a:latin typeface="Verdana"/>
                <a:cs typeface="Verdana"/>
              </a:rPr>
              <a:t>posisi  </a:t>
            </a:r>
            <a:r>
              <a:rPr sz="2200" spc="20" dirty="0">
                <a:latin typeface="Verdana"/>
                <a:cs typeface="Verdana"/>
              </a:rPr>
              <a:t>departemen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yang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menjadi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50" dirty="0">
                <a:latin typeface="Verdana"/>
                <a:cs typeface="Verdana"/>
              </a:rPr>
              <a:t>awal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pembelanjaan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0240" y="1778635"/>
            <a:ext cx="7415530" cy="309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3030220" indent="-228600">
              <a:lnSpc>
                <a:spcPct val="100000"/>
              </a:lnSpc>
              <a:spcBef>
                <a:spcPts val="9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solidFill>
                  <a:srgbClr val="554A3B"/>
                </a:solidFill>
                <a:latin typeface="Verdana"/>
                <a:cs typeface="Verdana"/>
              </a:rPr>
              <a:t>KENAPA </a:t>
            </a:r>
            <a:r>
              <a:rPr sz="2800" spc="-210" dirty="0">
                <a:solidFill>
                  <a:srgbClr val="554A3B"/>
                </a:solidFill>
                <a:latin typeface="Verdana"/>
                <a:cs typeface="Verdana"/>
              </a:rPr>
              <a:t>LOKASI </a:t>
            </a:r>
            <a:r>
              <a:rPr sz="2800" spc="-215" dirty="0">
                <a:solidFill>
                  <a:srgbClr val="554A3B"/>
                </a:solidFill>
                <a:latin typeface="Verdana"/>
                <a:cs typeface="Verdana"/>
              </a:rPr>
              <a:t>HARUS  </a:t>
            </a:r>
            <a:r>
              <a:rPr sz="2800" spc="-235" dirty="0">
                <a:solidFill>
                  <a:srgbClr val="554A3B"/>
                </a:solidFill>
                <a:latin typeface="Verdana"/>
                <a:cs typeface="Verdana"/>
              </a:rPr>
              <a:t>DIP</a:t>
            </a:r>
            <a:r>
              <a:rPr sz="2800" spc="-240" dirty="0">
                <a:solidFill>
                  <a:srgbClr val="554A3B"/>
                </a:solidFill>
                <a:latin typeface="Verdana"/>
                <a:cs typeface="Verdana"/>
              </a:rPr>
              <a:t>E</a:t>
            </a:r>
            <a:r>
              <a:rPr sz="2800" spc="-150" dirty="0">
                <a:solidFill>
                  <a:srgbClr val="554A3B"/>
                </a:solidFill>
                <a:latin typeface="Verdana"/>
                <a:cs typeface="Verdana"/>
              </a:rPr>
              <a:t>RTIMBANG</a:t>
            </a:r>
            <a:r>
              <a:rPr sz="2800" spc="-135" dirty="0">
                <a:solidFill>
                  <a:srgbClr val="554A3B"/>
                </a:solidFill>
                <a:latin typeface="Verdana"/>
                <a:cs typeface="Verdana"/>
              </a:rPr>
              <a:t>K</a:t>
            </a:r>
            <a:r>
              <a:rPr sz="2800" spc="155" dirty="0">
                <a:solidFill>
                  <a:srgbClr val="554A3B"/>
                </a:solidFill>
                <a:latin typeface="Verdana"/>
                <a:cs typeface="Verdana"/>
              </a:rPr>
              <a:t>A</a:t>
            </a:r>
            <a:r>
              <a:rPr sz="2800" spc="75" dirty="0">
                <a:solidFill>
                  <a:srgbClr val="554A3B"/>
                </a:solidFill>
                <a:latin typeface="Verdana"/>
                <a:cs typeface="Verdana"/>
              </a:rPr>
              <a:t>N?</a:t>
            </a:r>
            <a:r>
              <a:rPr sz="2800" spc="70" dirty="0">
                <a:solidFill>
                  <a:srgbClr val="554A3B"/>
                </a:solidFill>
                <a:latin typeface="Verdana"/>
                <a:cs typeface="Verdana"/>
              </a:rPr>
              <a:t>?</a:t>
            </a:r>
            <a:r>
              <a:rPr sz="2800" spc="120" dirty="0">
                <a:solidFill>
                  <a:srgbClr val="554A3B"/>
                </a:solidFill>
                <a:latin typeface="Verdana"/>
                <a:cs typeface="Verdana"/>
              </a:rPr>
              <a:t>??</a:t>
            </a:r>
            <a:endParaRPr sz="2800">
              <a:latin typeface="Verdana"/>
              <a:cs typeface="Verdana"/>
            </a:endParaRPr>
          </a:p>
          <a:p>
            <a:pPr marL="241300" marR="5080" indent="-228600">
              <a:lnSpc>
                <a:spcPct val="100000"/>
              </a:lnSpc>
              <a:spcBef>
                <a:spcPts val="670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45" dirty="0">
                <a:solidFill>
                  <a:srgbClr val="554A3B"/>
                </a:solidFill>
                <a:latin typeface="Verdana"/>
                <a:cs typeface="Verdana"/>
              </a:rPr>
              <a:t>Tempat </a:t>
            </a:r>
            <a:r>
              <a:rPr sz="2800" spc="-114" dirty="0">
                <a:solidFill>
                  <a:srgbClr val="554A3B"/>
                </a:solidFill>
                <a:latin typeface="Verdana"/>
                <a:cs typeface="Verdana"/>
              </a:rPr>
              <a:t>proses </a:t>
            </a:r>
            <a:r>
              <a:rPr sz="2800" spc="-105" dirty="0">
                <a:solidFill>
                  <a:srgbClr val="554A3B"/>
                </a:solidFill>
                <a:latin typeface="Verdana"/>
                <a:cs typeface="Verdana"/>
              </a:rPr>
              <a:t>produksi </a:t>
            </a:r>
            <a:r>
              <a:rPr sz="2800" spc="-40" dirty="0">
                <a:solidFill>
                  <a:srgbClr val="554A3B"/>
                </a:solidFill>
                <a:latin typeface="Verdana"/>
                <a:cs typeface="Verdana"/>
              </a:rPr>
              <a:t>diletakkan </a:t>
            </a:r>
            <a:r>
              <a:rPr sz="2800" spc="105" dirty="0">
                <a:solidFill>
                  <a:srgbClr val="554A3B"/>
                </a:solidFill>
                <a:latin typeface="Verdana"/>
                <a:cs typeface="Verdana"/>
              </a:rPr>
              <a:t>dan  </a:t>
            </a:r>
            <a:r>
              <a:rPr sz="2800" spc="35" dirty="0">
                <a:solidFill>
                  <a:srgbClr val="554A3B"/>
                </a:solidFill>
                <a:latin typeface="Verdana"/>
                <a:cs typeface="Verdana"/>
              </a:rPr>
              <a:t>dibangun</a:t>
            </a:r>
            <a:r>
              <a:rPr sz="2800" spc="-22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35" dirty="0">
                <a:solidFill>
                  <a:srgbClr val="554A3B"/>
                </a:solidFill>
                <a:latin typeface="Verdana"/>
                <a:cs typeface="Verdana"/>
              </a:rPr>
              <a:t>didaerah</a:t>
            </a:r>
            <a:r>
              <a:rPr sz="2800" spc="-22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30" dirty="0">
                <a:solidFill>
                  <a:srgbClr val="554A3B"/>
                </a:solidFill>
                <a:latin typeface="Verdana"/>
                <a:cs typeface="Verdana"/>
              </a:rPr>
              <a:t>yang</a:t>
            </a:r>
            <a:r>
              <a:rPr sz="2800" spc="-21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554A3B"/>
                </a:solidFill>
                <a:latin typeface="Verdana"/>
                <a:cs typeface="Verdana"/>
              </a:rPr>
              <a:t>relatif</a:t>
            </a:r>
            <a:r>
              <a:rPr sz="2800" spc="-21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554A3B"/>
                </a:solidFill>
                <a:latin typeface="Verdana"/>
                <a:cs typeface="Verdana"/>
              </a:rPr>
              <a:t>baik</a:t>
            </a:r>
            <a:r>
              <a:rPr sz="2800" spc="-22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75" dirty="0">
                <a:solidFill>
                  <a:srgbClr val="554A3B"/>
                </a:solidFill>
                <a:latin typeface="Verdana"/>
                <a:cs typeface="Verdana"/>
              </a:rPr>
              <a:t>bagi  </a:t>
            </a:r>
            <a:r>
              <a:rPr sz="2800" dirty="0">
                <a:solidFill>
                  <a:srgbClr val="554A3B"/>
                </a:solidFill>
                <a:latin typeface="Verdana"/>
                <a:cs typeface="Verdana"/>
              </a:rPr>
              <a:t>kepentingan perusahaan </a:t>
            </a:r>
            <a:r>
              <a:rPr sz="2800" spc="30" dirty="0">
                <a:solidFill>
                  <a:srgbClr val="554A3B"/>
                </a:solidFill>
                <a:latin typeface="Verdana"/>
                <a:cs typeface="Verdana"/>
              </a:rPr>
              <a:t>yang</a:t>
            </a:r>
            <a:r>
              <a:rPr sz="2800" spc="-55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554A3B"/>
                </a:solidFill>
                <a:latin typeface="Verdana"/>
                <a:cs typeface="Verdana"/>
              </a:rPr>
              <a:t>bertujuan  </a:t>
            </a:r>
            <a:r>
              <a:rPr sz="2800" spc="-125" dirty="0">
                <a:solidFill>
                  <a:srgbClr val="554A3B"/>
                </a:solidFill>
                <a:latin typeface="Verdana"/>
                <a:cs typeface="Verdana"/>
              </a:rPr>
              <a:t>untuk </a:t>
            </a:r>
            <a:r>
              <a:rPr sz="2800" spc="-80" dirty="0">
                <a:solidFill>
                  <a:srgbClr val="554A3B"/>
                </a:solidFill>
                <a:latin typeface="Verdana"/>
                <a:cs typeface="Verdana"/>
              </a:rPr>
              <a:t>MEMAKSIMUMKAN </a:t>
            </a:r>
            <a:r>
              <a:rPr sz="2800" spc="-70" dirty="0">
                <a:solidFill>
                  <a:srgbClr val="554A3B"/>
                </a:solidFill>
                <a:latin typeface="Verdana"/>
                <a:cs typeface="Verdana"/>
              </a:rPr>
              <a:t>LABA </a:t>
            </a:r>
            <a:r>
              <a:rPr sz="2800" spc="105" dirty="0">
                <a:solidFill>
                  <a:srgbClr val="554A3B"/>
                </a:solidFill>
                <a:latin typeface="Verdana"/>
                <a:cs typeface="Verdana"/>
              </a:rPr>
              <a:t>dan  </a:t>
            </a:r>
            <a:r>
              <a:rPr sz="2800" spc="-80" dirty="0">
                <a:solidFill>
                  <a:srgbClr val="554A3B"/>
                </a:solidFill>
                <a:latin typeface="Verdana"/>
                <a:cs typeface="Verdana"/>
              </a:rPr>
              <a:t>MEMINIMUMKAN</a:t>
            </a:r>
            <a:r>
              <a:rPr sz="2800" spc="-16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800" spc="-120" dirty="0">
                <a:solidFill>
                  <a:srgbClr val="554A3B"/>
                </a:solidFill>
                <a:latin typeface="Verdana"/>
                <a:cs typeface="Verdana"/>
              </a:rPr>
              <a:t>BIAYA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617221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2625" y="322833"/>
            <a:ext cx="524129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100" dirty="0">
                <a:solidFill>
                  <a:schemeClr val="tx1"/>
                </a:solidFill>
                <a:latin typeface="Times New Roman"/>
                <a:cs typeface="Times New Roman"/>
              </a:rPr>
              <a:t>TATA </a:t>
            </a:r>
            <a:r>
              <a:rPr sz="3500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LETAK</a:t>
            </a:r>
            <a:r>
              <a:rPr sz="3500" b="1" spc="-1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b="1" spc="254" dirty="0">
                <a:solidFill>
                  <a:schemeClr val="tx1"/>
                </a:solidFill>
                <a:latin typeface="Times New Roman"/>
                <a:cs typeface="Times New Roman"/>
              </a:rPr>
              <a:t>GUDANG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143001"/>
            <a:ext cx="7928609" cy="47379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380365" indent="-228600">
              <a:lnSpc>
                <a:spcPct val="100000"/>
              </a:lnSpc>
              <a:spcBef>
                <a:spcPts val="10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280" dirty="0">
                <a:latin typeface="Verdana"/>
                <a:cs typeface="Verdana"/>
              </a:rPr>
              <a:t>Tata </a:t>
            </a:r>
            <a:r>
              <a:rPr sz="2600" b="1" spc="-200" dirty="0">
                <a:latin typeface="Verdana"/>
                <a:cs typeface="Verdana"/>
              </a:rPr>
              <a:t>letak </a:t>
            </a:r>
            <a:r>
              <a:rPr sz="2600" b="1" spc="-155" dirty="0">
                <a:latin typeface="Verdana"/>
                <a:cs typeface="Verdana"/>
              </a:rPr>
              <a:t>gudang </a:t>
            </a:r>
            <a:r>
              <a:rPr sz="2600" spc="-459" dirty="0">
                <a:latin typeface="Verdana"/>
                <a:cs typeface="Verdana"/>
              </a:rPr>
              <a:t>: </a:t>
            </a:r>
            <a:r>
              <a:rPr sz="2600" spc="-70" dirty="0">
                <a:latin typeface="Verdana"/>
                <a:cs typeface="Verdana"/>
              </a:rPr>
              <a:t>kombinasi </a:t>
            </a:r>
            <a:r>
              <a:rPr sz="2600" spc="-20" dirty="0">
                <a:latin typeface="Verdana"/>
                <a:cs typeface="Verdana"/>
              </a:rPr>
              <a:t>optimal </a:t>
            </a:r>
            <a:r>
              <a:rPr sz="2600" spc="15" dirty="0">
                <a:latin typeface="Verdana"/>
                <a:cs typeface="Verdana"/>
              </a:rPr>
              <a:t>antara  </a:t>
            </a:r>
            <a:r>
              <a:rPr sz="2600" spc="45" dirty="0">
                <a:latin typeface="Verdana"/>
                <a:cs typeface="Verdana"/>
              </a:rPr>
              <a:t>biaya </a:t>
            </a:r>
            <a:r>
              <a:rPr sz="2600" spc="80" dirty="0">
                <a:latin typeface="Verdana"/>
                <a:cs typeface="Verdana"/>
              </a:rPr>
              <a:t>penanganan </a:t>
            </a:r>
            <a:r>
              <a:rPr sz="2600" spc="50" dirty="0">
                <a:latin typeface="Verdana"/>
                <a:cs typeface="Verdana"/>
              </a:rPr>
              <a:t>barang </a:t>
            </a:r>
            <a:r>
              <a:rPr sz="2600" spc="110" dirty="0">
                <a:latin typeface="Verdana"/>
                <a:cs typeface="Verdana"/>
              </a:rPr>
              <a:t>dan </a:t>
            </a:r>
            <a:r>
              <a:rPr sz="2600" spc="5" dirty="0">
                <a:latin typeface="Verdana"/>
                <a:cs typeface="Verdana"/>
              </a:rPr>
              <a:t>ruangan  </a:t>
            </a:r>
            <a:r>
              <a:rPr sz="2600" spc="85" dirty="0">
                <a:latin typeface="Verdana"/>
                <a:cs typeface="Verdana"/>
              </a:rPr>
              <a:t>gudang</a:t>
            </a:r>
            <a:endParaRPr sz="2600" dirty="0">
              <a:latin typeface="Verdana"/>
              <a:cs typeface="Verdana"/>
            </a:endParaRPr>
          </a:p>
          <a:p>
            <a:pPr marL="241300" marR="5080" indent="-228600">
              <a:lnSpc>
                <a:spcPct val="100000"/>
              </a:lnSpc>
              <a:spcBef>
                <a:spcPts val="62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170" dirty="0">
                <a:latin typeface="Verdana"/>
                <a:cs typeface="Verdana"/>
              </a:rPr>
              <a:t>Manajemen </a:t>
            </a:r>
            <a:r>
              <a:rPr sz="2600" b="1" spc="-175" dirty="0">
                <a:latin typeface="Verdana"/>
                <a:cs typeface="Verdana"/>
              </a:rPr>
              <a:t>pergudangan </a:t>
            </a:r>
            <a:r>
              <a:rPr sz="2600" spc="-75" dirty="0">
                <a:latin typeface="Verdana"/>
                <a:cs typeface="Verdana"/>
              </a:rPr>
              <a:t>modern: </a:t>
            </a:r>
            <a:r>
              <a:rPr sz="2600" spc="-65" dirty="0">
                <a:latin typeface="Verdana"/>
                <a:cs typeface="Verdana"/>
              </a:rPr>
              <a:t>prosedur  </a:t>
            </a:r>
            <a:r>
              <a:rPr sz="2600" spc="-60" dirty="0">
                <a:latin typeface="Verdana"/>
                <a:cs typeface="Verdana"/>
              </a:rPr>
              <a:t>otomatis</a:t>
            </a:r>
            <a:r>
              <a:rPr sz="2600" spc="-21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yg</a:t>
            </a:r>
            <a:r>
              <a:rPr sz="2600" spc="-195" dirty="0">
                <a:latin typeface="Verdana"/>
                <a:cs typeface="Verdana"/>
              </a:rPr>
              <a:t> </a:t>
            </a:r>
            <a:r>
              <a:rPr sz="2600" spc="15" dirty="0">
                <a:latin typeface="Verdana"/>
                <a:cs typeface="Verdana"/>
              </a:rPr>
              <a:t>memanfaatkan</a:t>
            </a:r>
            <a:r>
              <a:rPr sz="2600" spc="-225" dirty="0">
                <a:latin typeface="Verdana"/>
                <a:cs typeface="Verdana"/>
              </a:rPr>
              <a:t> </a:t>
            </a:r>
            <a:r>
              <a:rPr sz="2600" spc="-15" dirty="0">
                <a:latin typeface="Verdana"/>
                <a:cs typeface="Verdana"/>
              </a:rPr>
              <a:t>tongkat</a:t>
            </a:r>
            <a:r>
              <a:rPr sz="2600" spc="-22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penumpuk  </a:t>
            </a:r>
            <a:r>
              <a:rPr sz="2600" spc="-80" dirty="0">
                <a:latin typeface="Verdana"/>
                <a:cs typeface="Verdana"/>
              </a:rPr>
              <a:t>otomatis, </a:t>
            </a:r>
            <a:r>
              <a:rPr sz="2600" spc="100" dirty="0">
                <a:latin typeface="Verdana"/>
                <a:cs typeface="Verdana"/>
              </a:rPr>
              <a:t>ban </a:t>
            </a:r>
            <a:r>
              <a:rPr sz="2600" spc="-55" dirty="0">
                <a:latin typeface="Verdana"/>
                <a:cs typeface="Verdana"/>
              </a:rPr>
              <a:t>berjalan, </a:t>
            </a:r>
            <a:r>
              <a:rPr sz="2600" spc="100" dirty="0">
                <a:latin typeface="Verdana"/>
                <a:cs typeface="Verdana"/>
              </a:rPr>
              <a:t>dan </a:t>
            </a:r>
            <a:r>
              <a:rPr sz="2600" spc="20" dirty="0">
                <a:latin typeface="Verdana"/>
                <a:cs typeface="Verdana"/>
              </a:rPr>
              <a:t>alat </a:t>
            </a:r>
            <a:r>
              <a:rPr sz="2600" spc="-25" dirty="0">
                <a:latin typeface="Verdana"/>
                <a:cs typeface="Verdana"/>
              </a:rPr>
              <a:t>kendali  </a:t>
            </a:r>
            <a:r>
              <a:rPr sz="2600" spc="70" dirty="0">
                <a:latin typeface="Verdana"/>
                <a:cs typeface="Verdana"/>
              </a:rPr>
              <a:t>canggih</a:t>
            </a:r>
            <a:r>
              <a:rPr sz="2600" spc="-18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yg</a:t>
            </a:r>
            <a:r>
              <a:rPr sz="2600" spc="-190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mengatur</a:t>
            </a:r>
            <a:r>
              <a:rPr sz="2600" spc="-225" dirty="0">
                <a:latin typeface="Verdana"/>
                <a:cs typeface="Verdana"/>
              </a:rPr>
              <a:t> </a:t>
            </a:r>
            <a:r>
              <a:rPr sz="2600" spc="-135" dirty="0">
                <a:latin typeface="Verdana"/>
                <a:cs typeface="Verdana"/>
              </a:rPr>
              <a:t>arus</a:t>
            </a:r>
            <a:r>
              <a:rPr sz="2600" spc="-200" dirty="0">
                <a:latin typeface="Verdana"/>
                <a:cs typeface="Verdana"/>
              </a:rPr>
              <a:t> </a:t>
            </a:r>
            <a:r>
              <a:rPr sz="2600" spc="90" dirty="0">
                <a:latin typeface="Verdana"/>
                <a:cs typeface="Verdana"/>
              </a:rPr>
              <a:t>bahan</a:t>
            </a:r>
            <a:r>
              <a:rPr sz="2600" spc="-195" dirty="0">
                <a:latin typeface="Verdana"/>
                <a:cs typeface="Verdana"/>
              </a:rPr>
              <a:t> </a:t>
            </a:r>
            <a:r>
              <a:rPr sz="2600" spc="15" dirty="0">
                <a:latin typeface="Verdana"/>
                <a:cs typeface="Verdana"/>
              </a:rPr>
              <a:t>baku</a:t>
            </a:r>
            <a:endParaRPr sz="26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215" dirty="0">
                <a:latin typeface="Verdana"/>
                <a:cs typeface="Verdana"/>
              </a:rPr>
              <a:t>Komponen tata </a:t>
            </a:r>
            <a:r>
              <a:rPr sz="2600" b="1" spc="-200" dirty="0">
                <a:latin typeface="Verdana"/>
                <a:cs typeface="Verdana"/>
              </a:rPr>
              <a:t>letak </a:t>
            </a:r>
            <a:r>
              <a:rPr sz="2600" b="1" spc="-155" dirty="0">
                <a:latin typeface="Verdana"/>
                <a:cs typeface="Verdana"/>
              </a:rPr>
              <a:t>gudang</a:t>
            </a:r>
            <a:r>
              <a:rPr sz="2600" b="1" spc="-130" dirty="0">
                <a:latin typeface="Verdana"/>
                <a:cs typeface="Verdana"/>
              </a:rPr>
              <a:t> </a:t>
            </a:r>
            <a:r>
              <a:rPr sz="2600" spc="-459" dirty="0">
                <a:latin typeface="Verdana"/>
                <a:cs typeface="Verdana"/>
              </a:rPr>
              <a:t>:</a:t>
            </a:r>
            <a:endParaRPr sz="2600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40" dirty="0">
                <a:latin typeface="Verdana"/>
                <a:cs typeface="Verdana"/>
              </a:rPr>
              <a:t>Wilayah </a:t>
            </a:r>
            <a:r>
              <a:rPr sz="2200" spc="5" dirty="0">
                <a:latin typeface="Verdana"/>
                <a:cs typeface="Verdana"/>
              </a:rPr>
              <a:t>penerimaan </a:t>
            </a:r>
            <a:r>
              <a:rPr sz="2200" spc="-30" dirty="0">
                <a:latin typeface="Verdana"/>
                <a:cs typeface="Verdana"/>
              </a:rPr>
              <a:t>(muatan</a:t>
            </a:r>
            <a:r>
              <a:rPr sz="2200" spc="-440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dikeluarkan)</a:t>
            </a:r>
            <a:endParaRPr sz="2200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spcBef>
                <a:spcPts val="535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40" dirty="0">
                <a:latin typeface="Verdana"/>
                <a:cs typeface="Verdana"/>
              </a:rPr>
              <a:t>Wilayah </a:t>
            </a:r>
            <a:r>
              <a:rPr sz="2200" spc="30" dirty="0">
                <a:latin typeface="Verdana"/>
                <a:cs typeface="Verdana"/>
              </a:rPr>
              <a:t>pemuatan </a:t>
            </a:r>
            <a:r>
              <a:rPr sz="2200" spc="-30" dirty="0">
                <a:latin typeface="Verdana"/>
                <a:cs typeface="Verdana"/>
              </a:rPr>
              <a:t>(muatan</a:t>
            </a:r>
            <a:r>
              <a:rPr sz="2200" spc="-43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dimasukan)</a:t>
            </a:r>
            <a:endParaRPr sz="22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235" dirty="0">
                <a:latin typeface="Verdana"/>
                <a:cs typeface="Verdana"/>
              </a:rPr>
              <a:t>Desain </a:t>
            </a:r>
            <a:r>
              <a:rPr sz="2600" b="1" spc="-270" dirty="0">
                <a:latin typeface="Verdana"/>
                <a:cs typeface="Verdana"/>
              </a:rPr>
              <a:t>fasiltas </a:t>
            </a:r>
            <a:r>
              <a:rPr sz="2600" spc="-459" dirty="0">
                <a:latin typeface="Verdana"/>
                <a:cs typeface="Verdana"/>
              </a:rPr>
              <a:t>: </a:t>
            </a:r>
            <a:r>
              <a:rPr sz="2600" spc="-180" dirty="0">
                <a:latin typeface="Verdana"/>
                <a:cs typeface="Verdana"/>
              </a:rPr>
              <a:t>jenis, </a:t>
            </a:r>
            <a:r>
              <a:rPr sz="2600" spc="-30" dirty="0">
                <a:latin typeface="Verdana"/>
                <a:cs typeface="Verdana"/>
              </a:rPr>
              <a:t>asal </a:t>
            </a:r>
            <a:r>
              <a:rPr sz="2600" spc="100" dirty="0">
                <a:latin typeface="Verdana"/>
                <a:cs typeface="Verdana"/>
              </a:rPr>
              <a:t>dan </a:t>
            </a:r>
            <a:r>
              <a:rPr sz="2600" spc="-105" dirty="0">
                <a:latin typeface="Verdana"/>
                <a:cs typeface="Verdana"/>
              </a:rPr>
              <a:t>lokasi</a:t>
            </a:r>
            <a:r>
              <a:rPr sz="2600" spc="-254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bongkar</a:t>
            </a:r>
            <a:endParaRPr sz="2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762000"/>
            <a:ext cx="5304790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900" dirty="0" smtClean="0">
                <a:latin typeface="Georgia"/>
                <a:cs typeface="Georgia"/>
              </a:rPr>
              <a:t>)</a:t>
            </a:r>
            <a:endParaRPr sz="29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40" y="381000"/>
            <a:ext cx="7630159" cy="2644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>
              <a:lnSpc>
                <a:spcPts val="3175"/>
              </a:lnSpc>
            </a:pPr>
            <a:r>
              <a:rPr sz="2900" b="1" spc="-120" dirty="0">
                <a:latin typeface="Georgia"/>
                <a:cs typeface="Georgia"/>
              </a:rPr>
              <a:t>- </a:t>
            </a:r>
            <a:r>
              <a:rPr sz="2500" b="1" i="1" spc="-5" dirty="0">
                <a:latin typeface="Georgia"/>
                <a:cs typeface="Georgia"/>
              </a:rPr>
              <a:t>MODEL </a:t>
            </a:r>
            <a:r>
              <a:rPr sz="2500" b="1" i="1" spc="25" dirty="0">
                <a:latin typeface="Georgia"/>
                <a:cs typeface="Georgia"/>
              </a:rPr>
              <a:t>EQONOMIC </a:t>
            </a:r>
            <a:r>
              <a:rPr sz="2500" b="1" i="1" spc="-25" dirty="0">
                <a:latin typeface="Georgia"/>
                <a:cs typeface="Georgia"/>
              </a:rPr>
              <a:t>ORDER </a:t>
            </a:r>
            <a:r>
              <a:rPr sz="2500" b="1" i="1" spc="30" dirty="0">
                <a:latin typeface="Georgia"/>
                <a:cs typeface="Georgia"/>
              </a:rPr>
              <a:t>QUANTITY</a:t>
            </a:r>
            <a:r>
              <a:rPr sz="2500" b="1" i="1" spc="300" dirty="0">
                <a:latin typeface="Georgia"/>
                <a:cs typeface="Georgia"/>
              </a:rPr>
              <a:t> </a:t>
            </a:r>
            <a:r>
              <a:rPr sz="2500" b="1" i="1" spc="-20" dirty="0">
                <a:latin typeface="Georgia"/>
                <a:cs typeface="Georgia"/>
              </a:rPr>
              <a:t>(</a:t>
            </a:r>
            <a:r>
              <a:rPr sz="2500" b="1" i="1" spc="-20" dirty="0" smtClean="0">
                <a:latin typeface="Georgia"/>
                <a:cs typeface="Georgia"/>
              </a:rPr>
              <a:t>EOQ</a:t>
            </a:r>
            <a:r>
              <a:rPr lang="en-US" sz="2500" b="1" i="1" spc="-20" dirty="0" smtClean="0">
                <a:latin typeface="Georgia"/>
                <a:cs typeface="Georgia"/>
              </a:rPr>
              <a:t>)</a:t>
            </a:r>
            <a:endParaRPr sz="2500" b="1" dirty="0">
              <a:latin typeface="Georgia"/>
              <a:cs typeface="Georgia"/>
            </a:endParaRPr>
          </a:p>
          <a:p>
            <a:pPr marL="241300" marR="5080" indent="-228600">
              <a:lnSpc>
                <a:spcPct val="100000"/>
              </a:lnSpc>
              <a:spcBef>
                <a:spcPts val="214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35" dirty="0">
                <a:latin typeface="Verdana"/>
                <a:cs typeface="Verdana"/>
              </a:rPr>
              <a:t>Untuk </a:t>
            </a:r>
            <a:r>
              <a:rPr sz="2400" spc="-150" dirty="0">
                <a:latin typeface="Verdana"/>
                <a:cs typeface="Verdana"/>
              </a:rPr>
              <a:t>jenis </a:t>
            </a:r>
            <a:r>
              <a:rPr sz="2400" spc="-10" dirty="0">
                <a:latin typeface="Verdana"/>
                <a:cs typeface="Verdana"/>
              </a:rPr>
              <a:t>usaha </a:t>
            </a:r>
            <a:r>
              <a:rPr sz="2400" spc="-85" dirty="0">
                <a:latin typeface="Verdana"/>
                <a:cs typeface="Verdana"/>
              </a:rPr>
              <a:t>tertentu, </a:t>
            </a:r>
            <a:r>
              <a:rPr sz="2400" dirty="0">
                <a:latin typeface="Verdana"/>
                <a:cs typeface="Verdana"/>
              </a:rPr>
              <a:t>permasalahan  </a:t>
            </a:r>
            <a:r>
              <a:rPr sz="2400" spc="5" dirty="0">
                <a:latin typeface="Verdana"/>
                <a:cs typeface="Verdana"/>
              </a:rPr>
              <a:t>persediaan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sangat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penting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dipertimbangkan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dan  </a:t>
            </a:r>
            <a:r>
              <a:rPr sz="2400" spc="-100" dirty="0">
                <a:latin typeface="Verdana"/>
                <a:cs typeface="Verdana"/>
              </a:rPr>
              <a:t>dianalisis,</a:t>
            </a:r>
            <a:r>
              <a:rPr sz="2400" spc="-229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salah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satu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tekniknya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adalah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EOQ</a:t>
            </a:r>
            <a:endParaRPr sz="24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50" dirty="0">
                <a:latin typeface="Verdana"/>
                <a:cs typeface="Verdana"/>
              </a:rPr>
              <a:t>Rumus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EOQ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019" y="4249292"/>
            <a:ext cx="6229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CF533E"/>
              </a:buClr>
              <a:buFont typeface="Arial"/>
              <a:buChar char="•"/>
              <a:tabLst>
                <a:tab pos="241935" algn="l"/>
                <a:tab pos="1677035" algn="l"/>
              </a:tabLst>
            </a:pPr>
            <a:r>
              <a:rPr sz="2400" spc="50" dirty="0">
                <a:latin typeface="Verdana"/>
                <a:cs typeface="Verdana"/>
              </a:rPr>
              <a:t>EOQ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(Q)	</a:t>
            </a:r>
            <a:r>
              <a:rPr sz="2400" spc="-430" dirty="0">
                <a:latin typeface="Verdana"/>
                <a:cs typeface="Verdana"/>
              </a:rPr>
              <a:t>: </a:t>
            </a:r>
            <a:r>
              <a:rPr sz="2400" spc="-20" dirty="0">
                <a:latin typeface="Verdana"/>
                <a:cs typeface="Verdana"/>
              </a:rPr>
              <a:t>Jumlah </a:t>
            </a:r>
            <a:r>
              <a:rPr sz="2400" spc="30" dirty="0">
                <a:latin typeface="Verdana"/>
                <a:cs typeface="Verdana"/>
              </a:rPr>
              <a:t>pemesanan</a:t>
            </a:r>
            <a:r>
              <a:rPr sz="2400" spc="-5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optimum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2594" y="4687900"/>
            <a:ext cx="66266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425" dirty="0" smtClean="0">
                <a:solidFill>
                  <a:srgbClr val="554A3B"/>
                </a:solidFill>
                <a:latin typeface="Verdana"/>
                <a:cs typeface="Verdana"/>
              </a:rPr>
              <a:t>     </a:t>
            </a:r>
            <a:r>
              <a:rPr sz="2400" spc="-425" dirty="0" smtClean="0">
                <a:solidFill>
                  <a:srgbClr val="554A3B"/>
                </a:solidFill>
                <a:latin typeface="Verdana"/>
                <a:cs typeface="Verdana"/>
              </a:rPr>
              <a:t>: </a:t>
            </a:r>
            <a:r>
              <a:rPr sz="2400" spc="-20" dirty="0">
                <a:latin typeface="Verdana"/>
                <a:cs typeface="Verdana"/>
              </a:rPr>
              <a:t>Jumlah </a:t>
            </a:r>
            <a:r>
              <a:rPr sz="2400" spc="25" dirty="0">
                <a:latin typeface="Verdana"/>
                <a:cs typeface="Verdana"/>
              </a:rPr>
              <a:t>pembelian </a:t>
            </a:r>
            <a:r>
              <a:rPr sz="2400" spc="-45" dirty="0">
                <a:latin typeface="Verdana"/>
                <a:cs typeface="Verdana"/>
              </a:rPr>
              <a:t>(permintaan)</a:t>
            </a:r>
            <a:r>
              <a:rPr sz="2400" spc="-42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satu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019" y="4687900"/>
            <a:ext cx="142176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CF533E"/>
              </a:buClr>
              <a:buFont typeface="Arial"/>
              <a:buChar char="•"/>
              <a:tabLst>
                <a:tab pos="241935" algn="l"/>
              </a:tabLst>
            </a:pPr>
            <a:r>
              <a:rPr sz="2400" spc="-215" dirty="0">
                <a:latin typeface="Verdana"/>
                <a:cs typeface="Verdana"/>
              </a:rPr>
              <a:t>R</a:t>
            </a:r>
            <a:endParaRPr sz="2400" dirty="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spc="-65" dirty="0">
                <a:latin typeface="Verdana"/>
                <a:cs typeface="Verdana"/>
              </a:rPr>
              <a:t>per</a:t>
            </a:r>
            <a:r>
              <a:rPr sz="2400" spc="-20" dirty="0">
                <a:latin typeface="Verdana"/>
                <a:cs typeface="Verdana"/>
              </a:rPr>
              <a:t>i</a:t>
            </a:r>
            <a:r>
              <a:rPr sz="2400" spc="130" dirty="0">
                <a:latin typeface="Verdana"/>
                <a:cs typeface="Verdana"/>
              </a:rPr>
              <a:t>ode</a:t>
            </a:r>
            <a:endParaRPr sz="24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CF533E"/>
              </a:buClr>
              <a:buFont typeface="Arial"/>
              <a:buChar char="•"/>
              <a:tabLst>
                <a:tab pos="241935" algn="l"/>
              </a:tabLst>
            </a:pPr>
            <a:r>
              <a:rPr sz="2400" spc="-450" dirty="0">
                <a:latin typeface="Verdana"/>
                <a:cs typeface="Verdana"/>
              </a:rPr>
              <a:t>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2594" y="5493207"/>
            <a:ext cx="53312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430" dirty="0" smtClean="0">
                <a:solidFill>
                  <a:srgbClr val="554A3B"/>
                </a:solidFill>
                <a:latin typeface="Verdana"/>
                <a:cs typeface="Verdana"/>
              </a:rPr>
              <a:t>     </a:t>
            </a:r>
            <a:r>
              <a:rPr sz="2400" spc="-430" dirty="0" smtClean="0">
                <a:latin typeface="Verdana"/>
                <a:cs typeface="Verdana"/>
              </a:rPr>
              <a:t>: </a:t>
            </a:r>
            <a:r>
              <a:rPr sz="2400" spc="-35" dirty="0">
                <a:latin typeface="Verdana"/>
                <a:cs typeface="Verdana"/>
              </a:rPr>
              <a:t>Biaya </a:t>
            </a:r>
            <a:r>
              <a:rPr sz="2400" spc="-30" dirty="0">
                <a:latin typeface="Verdana"/>
                <a:cs typeface="Verdana"/>
              </a:rPr>
              <a:t>setiap </a:t>
            </a:r>
            <a:r>
              <a:rPr sz="2400" spc="-95" dirty="0">
                <a:latin typeface="Verdana"/>
                <a:cs typeface="Verdana"/>
              </a:rPr>
              <a:t>kali</a:t>
            </a:r>
            <a:r>
              <a:rPr sz="2400" spc="-35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pemesanan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019" y="5931814"/>
            <a:ext cx="80441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CF533E"/>
              </a:buClr>
              <a:buFont typeface="Arial"/>
              <a:buChar char="•"/>
              <a:tabLst>
                <a:tab pos="241935" algn="l"/>
              </a:tabLst>
            </a:pPr>
            <a:r>
              <a:rPr sz="2400" spc="25" dirty="0" smtClean="0">
                <a:solidFill>
                  <a:srgbClr val="554A3B"/>
                </a:solidFill>
                <a:latin typeface="Verdana"/>
                <a:cs typeface="Verdana"/>
              </a:rPr>
              <a:t>C</a:t>
            </a:r>
            <a:r>
              <a:rPr lang="en-US" sz="2400" spc="25" dirty="0" smtClean="0">
                <a:solidFill>
                  <a:srgbClr val="554A3B"/>
                </a:solidFill>
                <a:latin typeface="Verdana"/>
                <a:cs typeface="Verdana"/>
              </a:rPr>
              <a:t>           </a:t>
            </a:r>
            <a:r>
              <a:rPr sz="2400" spc="25" dirty="0" smtClean="0">
                <a:solidFill>
                  <a:srgbClr val="554A3B"/>
                </a:solidFill>
                <a:latin typeface="Verdana"/>
                <a:cs typeface="Verdana"/>
              </a:rPr>
              <a:t>:</a:t>
            </a:r>
            <a:r>
              <a:rPr sz="2400" spc="-35" dirty="0" err="1" smtClean="0">
                <a:latin typeface="Verdana"/>
                <a:cs typeface="Verdana"/>
              </a:rPr>
              <a:t>Biaya</a:t>
            </a:r>
            <a:r>
              <a:rPr sz="2400" spc="-215" dirty="0" smtClean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simpan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tahunan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dalam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rupiah/unit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0" y="3046476"/>
            <a:ext cx="304800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6256" y="3627566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>
                <a:moveTo>
                  <a:pt x="0" y="0"/>
                </a:moveTo>
                <a:lnTo>
                  <a:pt x="933694" y="0"/>
                </a:lnTo>
              </a:path>
            </a:pathLst>
          </a:custGeom>
          <a:ln w="150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7918" y="3690358"/>
            <a:ext cx="66040" cy="27305"/>
          </a:xfrm>
          <a:custGeom>
            <a:avLst/>
            <a:gdLst/>
            <a:ahLst/>
            <a:cxnLst/>
            <a:rect l="l" t="t" r="r" b="b"/>
            <a:pathLst>
              <a:path w="66039" h="27304">
                <a:moveTo>
                  <a:pt x="0" y="26717"/>
                </a:moveTo>
                <a:lnTo>
                  <a:pt x="66032" y="0"/>
                </a:lnTo>
              </a:path>
            </a:pathLst>
          </a:custGeom>
          <a:ln w="159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73951" y="3697579"/>
            <a:ext cx="95885" cy="329565"/>
          </a:xfrm>
          <a:custGeom>
            <a:avLst/>
            <a:gdLst/>
            <a:ahLst/>
            <a:cxnLst/>
            <a:rect l="l" t="t" r="r" b="b"/>
            <a:pathLst>
              <a:path w="95885" h="329564">
                <a:moveTo>
                  <a:pt x="0" y="0"/>
                </a:moveTo>
                <a:lnTo>
                  <a:pt x="95493" y="329158"/>
                </a:lnTo>
              </a:path>
            </a:pathLst>
          </a:custGeom>
          <a:ln w="41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79620" y="3138166"/>
            <a:ext cx="127000" cy="889000"/>
          </a:xfrm>
          <a:custGeom>
            <a:avLst/>
            <a:gdLst/>
            <a:ahLst/>
            <a:cxnLst/>
            <a:rect l="l" t="t" r="r" b="b"/>
            <a:pathLst>
              <a:path w="127000" h="889000">
                <a:moveTo>
                  <a:pt x="0" y="888571"/>
                </a:moveTo>
                <a:lnTo>
                  <a:pt x="126998" y="0"/>
                </a:lnTo>
              </a:path>
            </a:pathLst>
          </a:custGeom>
          <a:ln w="21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6619" y="3138166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5990" y="0"/>
                </a:lnTo>
              </a:path>
            </a:pathLst>
          </a:custGeom>
          <a:ln w="150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81805" y="3029526"/>
            <a:ext cx="893444" cy="106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1620" marR="5080" indent="-262255">
              <a:lnSpc>
                <a:spcPct val="119300"/>
              </a:lnSpc>
              <a:spcBef>
                <a:spcPts val="95"/>
              </a:spcBef>
            </a:pPr>
            <a:r>
              <a:rPr sz="2850" spc="505" dirty="0">
                <a:latin typeface="Times New Roman"/>
                <a:cs typeface="Times New Roman"/>
              </a:rPr>
              <a:t>2</a:t>
            </a:r>
            <a:r>
              <a:rPr sz="2850" spc="830" dirty="0">
                <a:latin typeface="Times New Roman"/>
                <a:cs typeface="Times New Roman"/>
              </a:rPr>
              <a:t>R</a:t>
            </a:r>
            <a:r>
              <a:rPr sz="2850" spc="425" dirty="0">
                <a:latin typeface="Times New Roman"/>
                <a:cs typeface="Times New Roman"/>
              </a:rPr>
              <a:t>S  </a:t>
            </a:r>
            <a:r>
              <a:rPr sz="2850" spc="805" dirty="0">
                <a:latin typeface="Times New Roman"/>
                <a:cs typeface="Times New Roman"/>
              </a:rPr>
              <a:t>C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0230" y="3341793"/>
            <a:ext cx="1457325" cy="463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850" spc="795" dirty="0">
                <a:latin typeface="Times New Roman"/>
                <a:cs typeface="Times New Roman"/>
              </a:rPr>
              <a:t>EOQ</a:t>
            </a:r>
            <a:r>
              <a:rPr sz="2850" spc="85" dirty="0">
                <a:latin typeface="Times New Roman"/>
                <a:cs typeface="Times New Roman"/>
              </a:rPr>
              <a:t> </a:t>
            </a:r>
            <a:r>
              <a:rPr sz="2850" spc="665" dirty="0">
                <a:latin typeface="Symbol"/>
                <a:cs typeface="Symbol"/>
              </a:rPr>
              <a:t></a:t>
            </a:r>
            <a:endParaRPr sz="28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585" y="457199"/>
            <a:ext cx="8243215" cy="9900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196590" marR="5080" indent="-3184525">
              <a:lnSpc>
                <a:spcPts val="3729"/>
              </a:lnSpc>
              <a:spcBef>
                <a:spcPts val="320"/>
              </a:spcBef>
            </a:pPr>
            <a:r>
              <a:rPr sz="3200" b="1" dirty="0">
                <a:solidFill>
                  <a:schemeClr val="tx1"/>
                </a:solidFill>
              </a:rPr>
              <a:t>MODEL EQONOMIC ORDER</a:t>
            </a:r>
            <a:r>
              <a:rPr sz="3200" b="1" spc="-200" dirty="0">
                <a:solidFill>
                  <a:schemeClr val="tx1"/>
                </a:solidFill>
              </a:rPr>
              <a:t> </a:t>
            </a:r>
            <a:r>
              <a:rPr sz="3200" b="1" dirty="0">
                <a:solidFill>
                  <a:schemeClr val="tx1"/>
                </a:solidFill>
              </a:rPr>
              <a:t>QUANTITY  (EOQ)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6440" y="1600200"/>
            <a:ext cx="7723505" cy="25744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95" dirty="0">
                <a:latin typeface="Verdana"/>
                <a:cs typeface="Verdana"/>
              </a:rPr>
              <a:t>Exs: </a:t>
            </a:r>
            <a:r>
              <a:rPr sz="2200" spc="-75" dirty="0">
                <a:latin typeface="Verdana"/>
                <a:cs typeface="Verdana"/>
              </a:rPr>
              <a:t>Hitung </a:t>
            </a:r>
            <a:r>
              <a:rPr sz="2200" spc="40" dirty="0">
                <a:latin typeface="Verdana"/>
                <a:cs typeface="Verdana"/>
              </a:rPr>
              <a:t>EOQ </a:t>
            </a:r>
            <a:r>
              <a:rPr sz="2200" spc="-125" dirty="0">
                <a:latin typeface="Verdana"/>
                <a:cs typeface="Verdana"/>
              </a:rPr>
              <a:t>jika </a:t>
            </a:r>
            <a:r>
              <a:rPr sz="2200" dirty="0">
                <a:latin typeface="Verdana"/>
                <a:cs typeface="Verdana"/>
              </a:rPr>
              <a:t>perusahaan </a:t>
            </a:r>
            <a:r>
              <a:rPr sz="2200" spc="-45" dirty="0">
                <a:latin typeface="Verdana"/>
                <a:cs typeface="Verdana"/>
              </a:rPr>
              <a:t>semen </a:t>
            </a:r>
            <a:r>
              <a:rPr sz="2200" spc="-220" dirty="0">
                <a:latin typeface="Verdana"/>
                <a:cs typeface="Verdana"/>
              </a:rPr>
              <a:t>PT. </a:t>
            </a:r>
            <a:r>
              <a:rPr sz="2200" spc="-160" dirty="0">
                <a:latin typeface="Verdana"/>
                <a:cs typeface="Verdana"/>
              </a:rPr>
              <a:t>ATOZ  </a:t>
            </a:r>
            <a:r>
              <a:rPr sz="2200" spc="15" dirty="0">
                <a:latin typeface="Verdana"/>
                <a:cs typeface="Verdana"/>
              </a:rPr>
              <a:t>menggunakan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70" dirty="0">
                <a:latin typeface="Verdana"/>
                <a:cs typeface="Verdana"/>
              </a:rPr>
              <a:t>bahan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sebesar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145" dirty="0">
                <a:latin typeface="Verdana"/>
                <a:cs typeface="Verdana"/>
              </a:rPr>
              <a:t>5000kg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per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tahun.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Biaya  </a:t>
            </a:r>
            <a:r>
              <a:rPr sz="2200" spc="25" dirty="0">
                <a:latin typeface="Verdana"/>
                <a:cs typeface="Verdana"/>
              </a:rPr>
              <a:t>pemesanan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Rp.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90" dirty="0">
                <a:latin typeface="Verdana"/>
                <a:cs typeface="Verdana"/>
              </a:rPr>
              <a:t>49000</a:t>
            </a:r>
            <a:r>
              <a:rPr sz="2200" spc="-11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setiap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kali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pembelian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dan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35" dirty="0">
                <a:latin typeface="Verdana"/>
                <a:cs typeface="Verdana"/>
              </a:rPr>
              <a:t>biaya  </a:t>
            </a:r>
            <a:r>
              <a:rPr sz="2200" spc="-50" dirty="0">
                <a:latin typeface="Verdana"/>
                <a:cs typeface="Verdana"/>
              </a:rPr>
              <a:t>simpan </a:t>
            </a:r>
            <a:r>
              <a:rPr sz="2200" spc="-35" dirty="0">
                <a:latin typeface="Verdana"/>
                <a:cs typeface="Verdana"/>
              </a:rPr>
              <a:t>Rp </a:t>
            </a:r>
            <a:r>
              <a:rPr sz="2200" spc="-190" dirty="0">
                <a:latin typeface="Verdana"/>
                <a:cs typeface="Verdana"/>
              </a:rPr>
              <a:t>1000 </a:t>
            </a:r>
            <a:r>
              <a:rPr sz="2200" spc="-15" dirty="0">
                <a:latin typeface="Verdana"/>
                <a:cs typeface="Verdana"/>
              </a:rPr>
              <a:t>per</a:t>
            </a:r>
            <a:r>
              <a:rPr sz="2200" spc="-355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kg/tahun.</a:t>
            </a:r>
            <a:endParaRPr sz="22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295" dirty="0">
                <a:latin typeface="Verdana"/>
                <a:cs typeface="Verdana"/>
              </a:rPr>
              <a:t>R: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90" dirty="0">
                <a:latin typeface="Verdana"/>
                <a:cs typeface="Verdana"/>
              </a:rPr>
              <a:t>5000</a:t>
            </a:r>
            <a:endParaRPr sz="22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405" dirty="0">
                <a:latin typeface="Verdana"/>
                <a:cs typeface="Verdana"/>
              </a:rPr>
              <a:t>S: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90" dirty="0">
                <a:latin typeface="Verdana"/>
                <a:cs typeface="Verdana"/>
              </a:rPr>
              <a:t>49000</a:t>
            </a:r>
            <a:endParaRPr sz="22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spc="-75" dirty="0">
                <a:latin typeface="Verdana"/>
                <a:cs typeface="Verdana"/>
              </a:rPr>
              <a:t>C: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90" dirty="0">
                <a:latin typeface="Verdana"/>
                <a:cs typeface="Verdana"/>
              </a:rPr>
              <a:t>1000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4691" y="4191000"/>
            <a:ext cx="2438400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2132" y="4655199"/>
            <a:ext cx="747395" cy="0"/>
          </a:xfrm>
          <a:custGeom>
            <a:avLst/>
            <a:gdLst/>
            <a:ahLst/>
            <a:cxnLst/>
            <a:rect l="l" t="t" r="r" b="b"/>
            <a:pathLst>
              <a:path w="747395">
                <a:moveTo>
                  <a:pt x="0" y="0"/>
                </a:moveTo>
                <a:lnTo>
                  <a:pt x="746972" y="0"/>
                </a:lnTo>
              </a:path>
            </a:pathLst>
          </a:custGeom>
          <a:ln w="12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1456" y="4705362"/>
            <a:ext cx="53340" cy="21590"/>
          </a:xfrm>
          <a:custGeom>
            <a:avLst/>
            <a:gdLst/>
            <a:ahLst/>
            <a:cxnLst/>
            <a:rect l="l" t="t" r="r" b="b"/>
            <a:pathLst>
              <a:path w="53339" h="21589">
                <a:moveTo>
                  <a:pt x="0" y="21344"/>
                </a:moveTo>
                <a:lnTo>
                  <a:pt x="52827" y="0"/>
                </a:lnTo>
              </a:path>
            </a:pathLst>
          </a:custGeom>
          <a:ln w="12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4284" y="4711131"/>
            <a:ext cx="76835" cy="263525"/>
          </a:xfrm>
          <a:custGeom>
            <a:avLst/>
            <a:gdLst/>
            <a:ahLst/>
            <a:cxnLst/>
            <a:rect l="l" t="t" r="r" b="b"/>
            <a:pathLst>
              <a:path w="76835" h="263525">
                <a:moveTo>
                  <a:pt x="0" y="0"/>
                </a:moveTo>
                <a:lnTo>
                  <a:pt x="76396" y="262957"/>
                </a:lnTo>
              </a:path>
            </a:pathLst>
          </a:custGeom>
          <a:ln w="333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8821" y="4264228"/>
            <a:ext cx="101600" cy="709930"/>
          </a:xfrm>
          <a:custGeom>
            <a:avLst/>
            <a:gdLst/>
            <a:ahLst/>
            <a:cxnLst/>
            <a:rect l="l" t="t" r="r" b="b"/>
            <a:pathLst>
              <a:path w="101600" h="709929">
                <a:moveTo>
                  <a:pt x="0" y="709860"/>
                </a:moveTo>
                <a:lnTo>
                  <a:pt x="101601" y="0"/>
                </a:lnTo>
              </a:path>
            </a:pathLst>
          </a:custGeom>
          <a:ln w="169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0422" y="4264228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0" y="0"/>
                </a:moveTo>
                <a:lnTo>
                  <a:pt x="812811" y="0"/>
                </a:lnTo>
              </a:path>
            </a:pathLst>
          </a:custGeom>
          <a:ln w="12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80572" y="4174883"/>
            <a:ext cx="71755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5080" indent="-210185">
              <a:lnSpc>
                <a:spcPct val="118100"/>
              </a:lnSpc>
              <a:spcBef>
                <a:spcPts val="100"/>
              </a:spcBef>
            </a:pPr>
            <a:r>
              <a:rPr sz="2300" spc="395" dirty="0">
                <a:latin typeface="Times New Roman"/>
                <a:cs typeface="Times New Roman"/>
              </a:rPr>
              <a:t>2</a:t>
            </a:r>
            <a:r>
              <a:rPr sz="2300" spc="650" dirty="0">
                <a:latin typeface="Times New Roman"/>
                <a:cs typeface="Times New Roman"/>
              </a:rPr>
              <a:t>R</a:t>
            </a:r>
            <a:r>
              <a:rPr sz="2300" spc="330" dirty="0">
                <a:latin typeface="Times New Roman"/>
                <a:cs typeface="Times New Roman"/>
              </a:rPr>
              <a:t>S  </a:t>
            </a:r>
            <a:r>
              <a:rPr sz="2300" spc="630" dirty="0">
                <a:latin typeface="Times New Roman"/>
                <a:cs typeface="Times New Roman"/>
              </a:rPr>
              <a:t>C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7277" y="4424347"/>
            <a:ext cx="116840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300" spc="625" dirty="0">
                <a:latin typeface="Times New Roman"/>
                <a:cs typeface="Times New Roman"/>
              </a:rPr>
              <a:t>EOQ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520" dirty="0">
                <a:latin typeface="Symbol"/>
                <a:cs typeface="Symbol"/>
              </a:rPr>
              <a:t>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90600" y="5257800"/>
            <a:ext cx="3974591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61762" y="5713707"/>
            <a:ext cx="1845945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614" y="0"/>
                </a:lnTo>
              </a:path>
            </a:pathLst>
          </a:custGeom>
          <a:ln w="11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79087" y="5762975"/>
            <a:ext cx="35560" cy="21590"/>
          </a:xfrm>
          <a:custGeom>
            <a:avLst/>
            <a:gdLst/>
            <a:ahLst/>
            <a:cxnLst/>
            <a:rect l="l" t="t" r="r" b="b"/>
            <a:pathLst>
              <a:path w="35560" h="21589">
                <a:moveTo>
                  <a:pt x="0" y="20963"/>
                </a:moveTo>
                <a:lnTo>
                  <a:pt x="35421" y="0"/>
                </a:lnTo>
              </a:path>
            </a:pathLst>
          </a:custGeom>
          <a:ln w="11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4508" y="5768640"/>
            <a:ext cx="52069" cy="258445"/>
          </a:xfrm>
          <a:custGeom>
            <a:avLst/>
            <a:gdLst/>
            <a:ahLst/>
            <a:cxnLst/>
            <a:rect l="l" t="t" r="r" b="b"/>
            <a:pathLst>
              <a:path w="52069" h="258445">
                <a:moveTo>
                  <a:pt x="0" y="0"/>
                </a:moveTo>
                <a:lnTo>
                  <a:pt x="51497" y="258263"/>
                </a:lnTo>
              </a:path>
            </a:pathLst>
          </a:custGeom>
          <a:ln w="23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72083" y="5329714"/>
            <a:ext cx="68580" cy="697230"/>
          </a:xfrm>
          <a:custGeom>
            <a:avLst/>
            <a:gdLst/>
            <a:ahLst/>
            <a:cxnLst/>
            <a:rect l="l" t="t" r="r" b="b"/>
            <a:pathLst>
              <a:path w="68580" h="697229">
                <a:moveTo>
                  <a:pt x="0" y="697189"/>
                </a:moveTo>
                <a:lnTo>
                  <a:pt x="68082" y="0"/>
                </a:lnTo>
              </a:path>
            </a:pathLst>
          </a:custGeom>
          <a:ln w="116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40166" y="5329714"/>
            <a:ext cx="1890395" cy="0"/>
          </a:xfrm>
          <a:custGeom>
            <a:avLst/>
            <a:gdLst/>
            <a:ahLst/>
            <a:cxnLst/>
            <a:rect l="l" t="t" r="r" b="b"/>
            <a:pathLst>
              <a:path w="1890395">
                <a:moveTo>
                  <a:pt x="0" y="0"/>
                </a:moveTo>
                <a:lnTo>
                  <a:pt x="1889943" y="0"/>
                </a:lnTo>
              </a:path>
            </a:pathLst>
          </a:custGeom>
          <a:ln w="11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80598" y="5241738"/>
            <a:ext cx="2838450" cy="8388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1923414" algn="l"/>
              </a:tabLst>
            </a:pPr>
            <a:r>
              <a:rPr sz="2250" spc="-70" dirty="0">
                <a:latin typeface="Times New Roman"/>
                <a:cs typeface="Times New Roman"/>
              </a:rPr>
              <a:t>2(5000)</a:t>
            </a:r>
            <a:r>
              <a:rPr sz="2250" spc="114" dirty="0">
                <a:latin typeface="Times New Roman"/>
                <a:cs typeface="Times New Roman"/>
              </a:rPr>
              <a:t> </a:t>
            </a:r>
            <a:r>
              <a:rPr sz="2250" spc="-70" dirty="0">
                <a:latin typeface="Times New Roman"/>
                <a:cs typeface="Times New Roman"/>
              </a:rPr>
              <a:t>(49000)	</a:t>
            </a:r>
            <a:r>
              <a:rPr sz="3375" spc="-30" baseline="-35802" dirty="0">
                <a:latin typeface="Symbol"/>
                <a:cs typeface="Symbol"/>
              </a:rPr>
              <a:t></a:t>
            </a:r>
            <a:r>
              <a:rPr sz="3375" spc="-262" baseline="-35802" dirty="0">
                <a:latin typeface="Times New Roman"/>
                <a:cs typeface="Times New Roman"/>
              </a:rPr>
              <a:t> </a:t>
            </a:r>
            <a:r>
              <a:rPr sz="3375" spc="-67" baseline="-35802" dirty="0">
                <a:latin typeface="Times New Roman"/>
                <a:cs typeface="Times New Roman"/>
              </a:rPr>
              <a:t>700kg</a:t>
            </a:r>
            <a:endParaRPr sz="3375" baseline="-35802">
              <a:latin typeface="Times New Roman"/>
              <a:cs typeface="Times New Roman"/>
            </a:endParaRPr>
          </a:p>
          <a:p>
            <a:pPr marL="614045">
              <a:lnSpc>
                <a:spcPct val="100000"/>
              </a:lnSpc>
              <a:spcBef>
                <a:spcPts val="500"/>
              </a:spcBef>
            </a:pPr>
            <a:r>
              <a:rPr sz="2250" spc="-70" dirty="0">
                <a:latin typeface="Times New Roman"/>
                <a:cs typeface="Times New Roman"/>
              </a:rPr>
              <a:t>1000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2672" y="5486749"/>
            <a:ext cx="794385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50" spc="-50" dirty="0">
                <a:latin typeface="Times New Roman"/>
                <a:cs typeface="Times New Roman"/>
              </a:rPr>
              <a:t>EOQ</a:t>
            </a:r>
            <a:r>
              <a:rPr sz="2250" spc="-190" dirty="0">
                <a:latin typeface="Times New Roman"/>
                <a:cs typeface="Times New Roman"/>
              </a:rPr>
              <a:t> </a:t>
            </a:r>
            <a:r>
              <a:rPr sz="2250" spc="-20" dirty="0">
                <a:latin typeface="Symbol"/>
                <a:cs typeface="Symbol"/>
              </a:rPr>
              <a:t></a:t>
            </a:r>
            <a:endParaRPr sz="22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79" y="373379"/>
            <a:ext cx="8380730" cy="10150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7005" rIns="0" bIns="0" rtlCol="0">
            <a:spAutoFit/>
          </a:bodyPr>
          <a:lstStyle/>
          <a:p>
            <a:pPr marL="925830" marR="276860" indent="-550545">
              <a:lnSpc>
                <a:spcPts val="3260"/>
              </a:lnSpc>
              <a:spcBef>
                <a:spcPts val="1315"/>
              </a:spcBef>
            </a:pPr>
            <a:r>
              <a:rPr spc="-10" dirty="0">
                <a:solidFill>
                  <a:schemeClr val="tx1"/>
                </a:solidFill>
              </a:rPr>
              <a:t>MODEL </a:t>
            </a:r>
            <a:r>
              <a:rPr spc="-5" dirty="0">
                <a:solidFill>
                  <a:schemeClr val="tx1"/>
                </a:solidFill>
              </a:rPr>
              <a:t>EQONOMIC ORDER </a:t>
            </a:r>
            <a:r>
              <a:rPr spc="-10" dirty="0">
                <a:solidFill>
                  <a:schemeClr val="tx1"/>
                </a:solidFill>
              </a:rPr>
              <a:t>QUANTITY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(EOQ)  </a:t>
            </a:r>
            <a:r>
              <a:rPr spc="-10" dirty="0">
                <a:solidFill>
                  <a:schemeClr val="tx1"/>
                </a:solidFill>
              </a:rPr>
              <a:t>(PENGARUH </a:t>
            </a:r>
            <a:r>
              <a:rPr spc="-5" dirty="0">
                <a:solidFill>
                  <a:schemeClr val="tx1"/>
                </a:solidFill>
              </a:rPr>
              <a:t>DISKON </a:t>
            </a:r>
            <a:r>
              <a:rPr spc="-10" dirty="0">
                <a:solidFill>
                  <a:schemeClr val="tx1"/>
                </a:solidFill>
              </a:rPr>
              <a:t>TERHADAP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EOQ)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2995129"/>
            <a:ext cx="7651115" cy="3602268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538480" indent="-228600">
              <a:lnSpc>
                <a:spcPct val="100000"/>
              </a:lnSpc>
              <a:spcBef>
                <a:spcPts val="63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45" dirty="0">
                <a:latin typeface="Verdana"/>
                <a:cs typeface="Verdana"/>
              </a:rPr>
              <a:t>EOQ </a:t>
            </a:r>
            <a:r>
              <a:rPr sz="2200" spc="-165" dirty="0">
                <a:latin typeface="Verdana"/>
                <a:cs typeface="Verdana"/>
              </a:rPr>
              <a:t>(Q): </a:t>
            </a:r>
            <a:r>
              <a:rPr sz="2200" spc="-20" dirty="0">
                <a:latin typeface="Verdana"/>
                <a:cs typeface="Verdana"/>
              </a:rPr>
              <a:t>Jumlah </a:t>
            </a:r>
            <a:r>
              <a:rPr sz="2200" spc="20" dirty="0">
                <a:latin typeface="Verdana"/>
                <a:cs typeface="Verdana"/>
              </a:rPr>
              <a:t>pemesanan</a:t>
            </a:r>
            <a:r>
              <a:rPr sz="2200" spc="-47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optimum</a:t>
            </a:r>
            <a:endParaRPr sz="2200" dirty="0">
              <a:latin typeface="Verdana"/>
              <a:cs typeface="Verdana"/>
            </a:endParaRPr>
          </a:p>
          <a:p>
            <a:pPr marL="538480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200" dirty="0">
                <a:latin typeface="Verdana"/>
                <a:cs typeface="Verdana"/>
              </a:rPr>
              <a:t>R </a:t>
            </a:r>
            <a:r>
              <a:rPr sz="2200" spc="-395" dirty="0">
                <a:latin typeface="Verdana"/>
                <a:cs typeface="Verdana"/>
              </a:rPr>
              <a:t>: </a:t>
            </a:r>
            <a:r>
              <a:rPr sz="2200" spc="-20" dirty="0">
                <a:latin typeface="Verdana"/>
                <a:cs typeface="Verdana"/>
              </a:rPr>
              <a:t>Jumlah </a:t>
            </a:r>
            <a:r>
              <a:rPr sz="2200" spc="20" dirty="0">
                <a:latin typeface="Verdana"/>
                <a:cs typeface="Verdana"/>
              </a:rPr>
              <a:t>pembelian </a:t>
            </a:r>
            <a:r>
              <a:rPr sz="2200" spc="-50" dirty="0">
                <a:latin typeface="Verdana"/>
                <a:cs typeface="Verdana"/>
              </a:rPr>
              <a:t>(permintaan) </a:t>
            </a:r>
            <a:r>
              <a:rPr sz="2200" spc="-75" dirty="0">
                <a:latin typeface="Verdana"/>
                <a:cs typeface="Verdana"/>
              </a:rPr>
              <a:t>satu</a:t>
            </a:r>
            <a:r>
              <a:rPr sz="2200" spc="-535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periode</a:t>
            </a:r>
            <a:endParaRPr sz="2200" dirty="0">
              <a:latin typeface="Verdana"/>
              <a:cs typeface="Verdana"/>
            </a:endParaRPr>
          </a:p>
          <a:p>
            <a:pPr marL="538480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415" dirty="0">
                <a:latin typeface="Verdana"/>
                <a:cs typeface="Verdana"/>
              </a:rPr>
              <a:t>S </a:t>
            </a:r>
            <a:r>
              <a:rPr sz="2200" spc="-395" dirty="0">
                <a:latin typeface="Verdana"/>
                <a:cs typeface="Verdana"/>
              </a:rPr>
              <a:t>: </a:t>
            </a:r>
            <a:r>
              <a:rPr sz="2200" spc="-40" dirty="0">
                <a:latin typeface="Verdana"/>
                <a:cs typeface="Verdana"/>
              </a:rPr>
              <a:t>Biaya </a:t>
            </a:r>
            <a:r>
              <a:rPr sz="2200" spc="-30" dirty="0">
                <a:latin typeface="Verdana"/>
                <a:cs typeface="Verdana"/>
              </a:rPr>
              <a:t>setiap </a:t>
            </a:r>
            <a:r>
              <a:rPr sz="2200" spc="-90" dirty="0">
                <a:latin typeface="Verdana"/>
                <a:cs typeface="Verdana"/>
              </a:rPr>
              <a:t>kali</a:t>
            </a:r>
            <a:r>
              <a:rPr sz="2200" spc="-25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pemesanan</a:t>
            </a:r>
            <a:endParaRPr sz="2200" dirty="0">
              <a:latin typeface="Verdana"/>
              <a:cs typeface="Verdana"/>
            </a:endParaRPr>
          </a:p>
          <a:p>
            <a:pPr marL="538480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245" dirty="0">
                <a:latin typeface="Verdana"/>
                <a:cs typeface="Verdana"/>
              </a:rPr>
              <a:t>C</a:t>
            </a:r>
            <a:r>
              <a:rPr sz="2200" spc="-400" dirty="0">
                <a:latin typeface="Verdana"/>
                <a:cs typeface="Verdana"/>
              </a:rPr>
              <a:t> </a:t>
            </a:r>
            <a:r>
              <a:rPr sz="2200" spc="-395" dirty="0">
                <a:latin typeface="Verdana"/>
                <a:cs typeface="Verdana"/>
              </a:rPr>
              <a:t>: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Biaya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simpan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tahunan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45" dirty="0">
                <a:latin typeface="Verdana"/>
                <a:cs typeface="Verdana"/>
              </a:rPr>
              <a:t>dalam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rupiah/unit</a:t>
            </a:r>
            <a:endParaRPr sz="2200" dirty="0">
              <a:latin typeface="Verdana"/>
              <a:cs typeface="Verdana"/>
            </a:endParaRPr>
          </a:p>
          <a:p>
            <a:pPr marL="538480" indent="-228600">
              <a:lnSpc>
                <a:spcPct val="100000"/>
              </a:lnSpc>
              <a:spcBef>
                <a:spcPts val="525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30" dirty="0">
                <a:latin typeface="Verdana"/>
                <a:cs typeface="Verdana"/>
              </a:rPr>
              <a:t>P </a:t>
            </a:r>
            <a:r>
              <a:rPr sz="2200" spc="-395" dirty="0">
                <a:latin typeface="Verdana"/>
                <a:cs typeface="Verdana"/>
              </a:rPr>
              <a:t>: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Harga</a:t>
            </a:r>
          </a:p>
          <a:p>
            <a:pPr marL="241300" marR="5080" indent="-228600" algn="just">
              <a:lnSpc>
                <a:spcPct val="100000"/>
              </a:lnSpc>
              <a:spcBef>
                <a:spcPts val="530"/>
              </a:spcBef>
              <a:buClr>
                <a:srgbClr val="92A199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25" dirty="0">
                <a:latin typeface="Verdana"/>
                <a:cs typeface="Verdana"/>
              </a:rPr>
              <a:t>Untuk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menentukan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75" dirty="0">
                <a:latin typeface="Verdana"/>
                <a:cs typeface="Verdana"/>
              </a:rPr>
              <a:t>berapa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jumlah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yang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harus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dipesan  </a:t>
            </a:r>
            <a:r>
              <a:rPr sz="2200" spc="70" dirty="0">
                <a:latin typeface="Verdana"/>
                <a:cs typeface="Verdana"/>
              </a:rPr>
              <a:t>adalah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70" dirty="0">
                <a:latin typeface="Verdana"/>
                <a:cs typeface="Verdana"/>
              </a:rPr>
              <a:t>dengan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memilih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nilai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TAC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spc="-110" dirty="0">
                <a:latin typeface="Verdana"/>
                <a:cs typeface="Verdana"/>
              </a:rPr>
              <a:t>(</a:t>
            </a:r>
            <a:r>
              <a:rPr sz="2200" i="1" spc="-110" dirty="0">
                <a:latin typeface="Verdana"/>
                <a:cs typeface="Verdana"/>
              </a:rPr>
              <a:t>Total</a:t>
            </a:r>
            <a:r>
              <a:rPr sz="2200" i="1" spc="-150" dirty="0">
                <a:latin typeface="Verdana"/>
                <a:cs typeface="Verdana"/>
              </a:rPr>
              <a:t> </a:t>
            </a:r>
            <a:r>
              <a:rPr sz="2200" i="1" spc="35" dirty="0">
                <a:latin typeface="Verdana"/>
                <a:cs typeface="Verdana"/>
              </a:rPr>
              <a:t>Average</a:t>
            </a:r>
            <a:r>
              <a:rPr sz="2200" i="1" spc="-150" dirty="0">
                <a:latin typeface="Verdana"/>
                <a:cs typeface="Verdana"/>
              </a:rPr>
              <a:t> </a:t>
            </a:r>
            <a:r>
              <a:rPr sz="2200" i="1" spc="-45" dirty="0">
                <a:latin typeface="Verdana"/>
                <a:cs typeface="Verdana"/>
              </a:rPr>
              <a:t>Cost</a:t>
            </a:r>
            <a:r>
              <a:rPr sz="2200" spc="-45" dirty="0">
                <a:latin typeface="Verdana"/>
                <a:cs typeface="Verdana"/>
              </a:rPr>
              <a:t>)  </a:t>
            </a:r>
            <a:r>
              <a:rPr sz="2200" spc="20" dirty="0">
                <a:latin typeface="Verdana"/>
                <a:cs typeface="Verdana"/>
              </a:rPr>
              <a:t>yang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terkecil.</a:t>
            </a:r>
            <a:endParaRPr sz="2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1905000"/>
            <a:ext cx="45720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0744" y="2400325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4">
                <a:moveTo>
                  <a:pt x="0" y="0"/>
                </a:moveTo>
                <a:lnTo>
                  <a:pt x="309030" y="0"/>
                </a:lnTo>
              </a:path>
            </a:pathLst>
          </a:custGeom>
          <a:ln w="136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1928" y="2400325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0" y="0"/>
                </a:moveTo>
                <a:lnTo>
                  <a:pt x="314959" y="0"/>
                </a:lnTo>
              </a:path>
            </a:pathLst>
          </a:custGeom>
          <a:ln w="136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37567" y="2463662"/>
            <a:ext cx="713740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555625" algn="l"/>
              </a:tabLst>
            </a:pPr>
            <a:r>
              <a:rPr sz="2550" spc="155" dirty="0">
                <a:latin typeface="Symbol"/>
                <a:cs typeface="Symbol"/>
              </a:rPr>
              <a:t></a:t>
            </a:r>
            <a:r>
              <a:rPr sz="2550" spc="155" dirty="0">
                <a:latin typeface="Times New Roman"/>
                <a:cs typeface="Times New Roman"/>
              </a:rPr>
              <a:t>	</a:t>
            </a:r>
            <a:r>
              <a:rPr sz="2550" spc="155" dirty="0">
                <a:latin typeface="Symbol"/>
                <a:cs typeface="Symbol"/>
              </a:rPr>
              <a:t>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7132" y="2169746"/>
            <a:ext cx="708025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2550" spc="155" dirty="0">
                <a:latin typeface="Symbol"/>
                <a:cs typeface="Symbol"/>
              </a:rPr>
              <a:t></a:t>
            </a:r>
            <a:r>
              <a:rPr sz="2550" spc="155" dirty="0">
                <a:latin typeface="Times New Roman"/>
                <a:cs typeface="Times New Roman"/>
              </a:rPr>
              <a:t> </a:t>
            </a:r>
            <a:r>
              <a:rPr sz="3825" spc="307" baseline="-39215" dirty="0">
                <a:latin typeface="Times New Roman"/>
                <a:cs typeface="Times New Roman"/>
              </a:rPr>
              <a:t>2</a:t>
            </a:r>
            <a:r>
              <a:rPr sz="3825" spc="292" baseline="-39215" dirty="0">
                <a:latin typeface="Times New Roman"/>
                <a:cs typeface="Times New Roman"/>
              </a:rPr>
              <a:t> </a:t>
            </a:r>
            <a:r>
              <a:rPr sz="2550" spc="155" dirty="0">
                <a:latin typeface="Symbol"/>
                <a:cs typeface="Symbol"/>
              </a:rPr>
              <a:t>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7132" y="2439551"/>
            <a:ext cx="708025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549910" algn="l"/>
              </a:tabLst>
            </a:pPr>
            <a:r>
              <a:rPr sz="2550" spc="155" dirty="0">
                <a:latin typeface="Symbol"/>
                <a:cs typeface="Symbol"/>
              </a:rPr>
              <a:t></a:t>
            </a:r>
            <a:r>
              <a:rPr sz="2550" spc="155" dirty="0">
                <a:latin typeface="Times New Roman"/>
                <a:cs typeface="Times New Roman"/>
              </a:rPr>
              <a:t>	</a:t>
            </a:r>
            <a:r>
              <a:rPr sz="2550" spc="155" dirty="0">
                <a:latin typeface="Symbol"/>
                <a:cs typeface="Symbol"/>
              </a:rPr>
              <a:t>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035" y="2141740"/>
            <a:ext cx="4472305" cy="6775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545"/>
              </a:lnSpc>
              <a:spcBef>
                <a:spcPts val="130"/>
              </a:spcBef>
            </a:pPr>
            <a:r>
              <a:rPr sz="2550" spc="210" dirty="0">
                <a:latin typeface="Times New Roman"/>
                <a:cs typeface="Times New Roman"/>
              </a:rPr>
              <a:t>TAC</a:t>
            </a:r>
            <a:r>
              <a:rPr sz="2550" spc="90" dirty="0">
                <a:latin typeface="Times New Roman"/>
                <a:cs typeface="Times New Roman"/>
              </a:rPr>
              <a:t> </a:t>
            </a:r>
            <a:r>
              <a:rPr sz="2550" spc="225" dirty="0">
                <a:latin typeface="Symbol"/>
                <a:cs typeface="Symbol"/>
              </a:rPr>
              <a:t></a:t>
            </a:r>
            <a:r>
              <a:rPr sz="2550" spc="-145" dirty="0">
                <a:latin typeface="Times New Roman"/>
                <a:cs typeface="Times New Roman"/>
              </a:rPr>
              <a:t> </a:t>
            </a:r>
            <a:r>
              <a:rPr sz="3825" spc="232" baseline="31590" dirty="0">
                <a:latin typeface="Symbol"/>
                <a:cs typeface="Symbol"/>
              </a:rPr>
              <a:t></a:t>
            </a:r>
            <a:r>
              <a:rPr sz="3825" spc="-157" baseline="31590" dirty="0">
                <a:latin typeface="Times New Roman"/>
                <a:cs typeface="Times New Roman"/>
              </a:rPr>
              <a:t> </a:t>
            </a:r>
            <a:r>
              <a:rPr sz="3825" spc="450" baseline="35947" dirty="0">
                <a:latin typeface="Times New Roman"/>
                <a:cs typeface="Times New Roman"/>
              </a:rPr>
              <a:t>Q</a:t>
            </a:r>
            <a:r>
              <a:rPr sz="3825" spc="-187" baseline="35947" dirty="0">
                <a:latin typeface="Times New Roman"/>
                <a:cs typeface="Times New Roman"/>
              </a:rPr>
              <a:t> </a:t>
            </a:r>
            <a:r>
              <a:rPr sz="3825" spc="232" baseline="31590" dirty="0">
                <a:latin typeface="Symbol"/>
                <a:cs typeface="Symbol"/>
              </a:rPr>
              <a:t></a:t>
            </a:r>
            <a:r>
              <a:rPr sz="3825" spc="-179" baseline="31590" dirty="0">
                <a:latin typeface="Times New Roman"/>
                <a:cs typeface="Times New Roman"/>
              </a:rPr>
              <a:t> </a:t>
            </a:r>
            <a:r>
              <a:rPr sz="2550" spc="275" dirty="0">
                <a:latin typeface="Times New Roman"/>
                <a:cs typeface="Times New Roman"/>
              </a:rPr>
              <a:t>C</a:t>
            </a:r>
            <a:r>
              <a:rPr sz="2550" spc="-80" dirty="0">
                <a:latin typeface="Times New Roman"/>
                <a:cs typeface="Times New Roman"/>
              </a:rPr>
              <a:t> </a:t>
            </a:r>
            <a:r>
              <a:rPr sz="2550" spc="225" dirty="0">
                <a:latin typeface="Symbol"/>
                <a:cs typeface="Symbol"/>
              </a:rPr>
              <a:t></a:t>
            </a:r>
            <a:r>
              <a:rPr sz="2550" spc="-100" dirty="0">
                <a:latin typeface="Times New Roman"/>
                <a:cs typeface="Times New Roman"/>
              </a:rPr>
              <a:t> </a:t>
            </a:r>
            <a:r>
              <a:rPr sz="3825" spc="232" baseline="35947" dirty="0">
                <a:latin typeface="Symbol"/>
                <a:cs typeface="Symbol"/>
              </a:rPr>
              <a:t></a:t>
            </a:r>
            <a:r>
              <a:rPr sz="3825" spc="-82" baseline="35947" dirty="0">
                <a:latin typeface="Times New Roman"/>
                <a:cs typeface="Times New Roman"/>
              </a:rPr>
              <a:t> </a:t>
            </a:r>
            <a:r>
              <a:rPr sz="3825" spc="412" baseline="35947" dirty="0">
                <a:latin typeface="Times New Roman"/>
                <a:cs typeface="Times New Roman"/>
              </a:rPr>
              <a:t>R</a:t>
            </a:r>
            <a:r>
              <a:rPr sz="3825" spc="44" baseline="35947" dirty="0">
                <a:latin typeface="Times New Roman"/>
                <a:cs typeface="Times New Roman"/>
              </a:rPr>
              <a:t> </a:t>
            </a:r>
            <a:r>
              <a:rPr sz="3825" spc="232" baseline="35947" dirty="0">
                <a:latin typeface="Symbol"/>
                <a:cs typeface="Symbol"/>
              </a:rPr>
              <a:t></a:t>
            </a:r>
            <a:r>
              <a:rPr sz="3825" spc="-315" baseline="35947" dirty="0">
                <a:latin typeface="Times New Roman"/>
                <a:cs typeface="Times New Roman"/>
              </a:rPr>
              <a:t> </a:t>
            </a:r>
            <a:r>
              <a:rPr sz="2550" spc="229" dirty="0">
                <a:latin typeface="Times New Roman"/>
                <a:cs typeface="Times New Roman"/>
              </a:rPr>
              <a:t>S</a:t>
            </a:r>
            <a:r>
              <a:rPr sz="2550" spc="-160" dirty="0">
                <a:latin typeface="Times New Roman"/>
                <a:cs typeface="Times New Roman"/>
              </a:rPr>
              <a:t> </a:t>
            </a:r>
            <a:r>
              <a:rPr sz="2550" spc="225" dirty="0">
                <a:latin typeface="Symbol"/>
                <a:cs typeface="Symbol"/>
              </a:rPr>
              <a:t></a:t>
            </a:r>
            <a:r>
              <a:rPr sz="2550" spc="-5" dirty="0">
                <a:latin typeface="Times New Roman"/>
                <a:cs typeface="Times New Roman"/>
              </a:rPr>
              <a:t> </a:t>
            </a:r>
            <a:r>
              <a:rPr sz="2550" spc="275" dirty="0">
                <a:latin typeface="Times New Roman"/>
                <a:cs typeface="Times New Roman"/>
              </a:rPr>
              <a:t>R</a:t>
            </a:r>
            <a:r>
              <a:rPr sz="2550" spc="-40" dirty="0">
                <a:latin typeface="Times New Roman"/>
                <a:cs typeface="Times New Roman"/>
              </a:rPr>
              <a:t> </a:t>
            </a:r>
            <a:r>
              <a:rPr sz="2550" spc="100" dirty="0">
                <a:latin typeface="Symbol"/>
                <a:cs typeface="Symbol"/>
              </a:rPr>
              <a:t></a:t>
            </a:r>
            <a:r>
              <a:rPr sz="2550" spc="-175" dirty="0">
                <a:latin typeface="Times New Roman"/>
                <a:cs typeface="Times New Roman"/>
              </a:rPr>
              <a:t> </a:t>
            </a:r>
            <a:r>
              <a:rPr sz="2550" spc="229" dirty="0">
                <a:latin typeface="Times New Roman"/>
                <a:cs typeface="Times New Roman"/>
              </a:rPr>
              <a:t>P</a:t>
            </a:r>
            <a:endParaRPr sz="2550" dirty="0">
              <a:latin typeface="Times New Roman"/>
              <a:cs typeface="Times New Roman"/>
            </a:endParaRPr>
          </a:p>
          <a:p>
            <a:pPr marL="1136015" algn="ctr">
              <a:lnSpc>
                <a:spcPts val="1015"/>
              </a:lnSpc>
              <a:tabLst>
                <a:tab pos="1691639" algn="l"/>
              </a:tabLst>
            </a:pPr>
            <a:r>
              <a:rPr sz="2550" b="1" spc="155" dirty="0">
                <a:latin typeface="Symbol"/>
                <a:cs typeface="Symbol"/>
              </a:rPr>
              <a:t></a:t>
            </a:r>
            <a:r>
              <a:rPr sz="2550" spc="155" dirty="0">
                <a:latin typeface="Times New Roman"/>
                <a:cs typeface="Times New Roman"/>
              </a:rPr>
              <a:t>	</a:t>
            </a:r>
            <a:r>
              <a:rPr sz="2550" b="1" spc="155" dirty="0">
                <a:latin typeface="Symbol"/>
                <a:cs typeface="Symbol"/>
              </a:rPr>
              <a:t></a:t>
            </a:r>
            <a:endParaRPr sz="2550" dirty="0">
              <a:latin typeface="Symbol"/>
              <a:cs typeface="Symbol"/>
            </a:endParaRPr>
          </a:p>
          <a:p>
            <a:pPr marL="1140460" algn="ctr">
              <a:lnSpc>
                <a:spcPts val="2530"/>
              </a:lnSpc>
            </a:pPr>
            <a:r>
              <a:rPr sz="2550" spc="300" dirty="0">
                <a:latin typeface="Times New Roman"/>
                <a:cs typeface="Times New Roman"/>
              </a:rPr>
              <a:t>Q</a:t>
            </a:r>
            <a:endParaRPr sz="2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8974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/>
              <a:t> </a:t>
            </a:r>
            <a:r>
              <a:rPr spc="-5" dirty="0" smtClean="0">
                <a:solidFill>
                  <a:schemeClr val="tx1"/>
                </a:solidFill>
              </a:rPr>
              <a:t>MODEL </a:t>
            </a:r>
            <a:r>
              <a:rPr spc="-5" dirty="0">
                <a:solidFill>
                  <a:schemeClr val="tx1"/>
                </a:solidFill>
              </a:rPr>
              <a:t>EQONOMIC </a:t>
            </a:r>
            <a:r>
              <a:rPr spc="-10" dirty="0">
                <a:solidFill>
                  <a:schemeClr val="tx1"/>
                </a:solidFill>
              </a:rPr>
              <a:t>ORDER QUANTITY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(EOQ)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4040" y="838200"/>
            <a:ext cx="7907655" cy="2769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>
                <a:solidFill>
                  <a:srgbClr val="6B7C71"/>
                </a:solidFill>
                <a:latin typeface="Arial"/>
                <a:cs typeface="Arial"/>
              </a:rPr>
              <a:t>    </a:t>
            </a: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800" spc="-10" dirty="0">
                <a:latin typeface="Arial"/>
                <a:cs typeface="Arial"/>
              </a:rPr>
              <a:t>PENGARUH </a:t>
            </a:r>
            <a:r>
              <a:rPr sz="2800" spc="-5" dirty="0">
                <a:latin typeface="Arial"/>
                <a:cs typeface="Arial"/>
              </a:rPr>
              <a:t>DISKON </a:t>
            </a:r>
            <a:r>
              <a:rPr sz="2800" spc="-10" dirty="0">
                <a:latin typeface="Arial"/>
                <a:cs typeface="Arial"/>
              </a:rPr>
              <a:t>TERHADAP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EOQ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31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2255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Verdana"/>
                <a:cs typeface="Verdana"/>
              </a:rPr>
              <a:t>Perusahaan </a:t>
            </a:r>
            <a:r>
              <a:rPr sz="2200" spc="-50" dirty="0">
                <a:latin typeface="Verdana"/>
                <a:cs typeface="Verdana"/>
              </a:rPr>
              <a:t>memerlukan </a:t>
            </a:r>
            <a:r>
              <a:rPr sz="2200" spc="75" dirty="0">
                <a:latin typeface="Verdana"/>
                <a:cs typeface="Verdana"/>
              </a:rPr>
              <a:t>bahan </a:t>
            </a:r>
            <a:r>
              <a:rPr sz="2200" spc="10" dirty="0">
                <a:latin typeface="Verdana"/>
                <a:cs typeface="Verdana"/>
              </a:rPr>
              <a:t>baku </a:t>
            </a:r>
            <a:r>
              <a:rPr sz="2200" spc="-190" dirty="0">
                <a:latin typeface="Verdana"/>
                <a:cs typeface="Verdana"/>
              </a:rPr>
              <a:t>5.000 </a:t>
            </a:r>
            <a:r>
              <a:rPr sz="2200" spc="-95" dirty="0">
                <a:latin typeface="Verdana"/>
                <a:cs typeface="Verdana"/>
              </a:rPr>
              <a:t>unit  </a:t>
            </a:r>
            <a:r>
              <a:rPr sz="2200" spc="-20" dirty="0">
                <a:latin typeface="Verdana"/>
                <a:cs typeface="Verdana"/>
              </a:rPr>
              <a:t>barang/thn.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Biaya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pemesanan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setiap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kali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pesan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sebesar  </a:t>
            </a:r>
            <a:r>
              <a:rPr sz="2200" spc="-90" dirty="0">
                <a:latin typeface="Verdana"/>
                <a:cs typeface="Verdana"/>
              </a:rPr>
              <a:t>Rp. </a:t>
            </a:r>
            <a:r>
              <a:rPr sz="2200" spc="-190" dirty="0">
                <a:latin typeface="Verdana"/>
                <a:cs typeface="Verdana"/>
              </a:rPr>
              <a:t>49.000. </a:t>
            </a:r>
            <a:r>
              <a:rPr sz="2200" spc="-40" dirty="0">
                <a:latin typeface="Verdana"/>
                <a:cs typeface="Verdana"/>
              </a:rPr>
              <a:t>Biaya </a:t>
            </a:r>
            <a:r>
              <a:rPr sz="2200" spc="-50" dirty="0">
                <a:latin typeface="Verdana"/>
                <a:cs typeface="Verdana"/>
              </a:rPr>
              <a:t>simpan </a:t>
            </a:r>
            <a:r>
              <a:rPr sz="2200" spc="-90" dirty="0">
                <a:latin typeface="Verdana"/>
                <a:cs typeface="Verdana"/>
              </a:rPr>
              <a:t>Rp. </a:t>
            </a:r>
            <a:r>
              <a:rPr sz="2200" spc="-135" dirty="0">
                <a:latin typeface="Verdana"/>
                <a:cs typeface="Verdana"/>
              </a:rPr>
              <a:t>1000/thn. </a:t>
            </a:r>
            <a:r>
              <a:rPr sz="2200" spc="-35" dirty="0">
                <a:latin typeface="Verdana"/>
                <a:cs typeface="Verdana"/>
              </a:rPr>
              <a:t>Seorang </a:t>
            </a:r>
            <a:r>
              <a:rPr sz="2200" spc="-105" dirty="0">
                <a:latin typeface="Verdana"/>
                <a:cs typeface="Verdana"/>
              </a:rPr>
              <a:t>suplier  </a:t>
            </a:r>
            <a:r>
              <a:rPr sz="2200" spc="-5" dirty="0">
                <a:latin typeface="Verdana"/>
                <a:cs typeface="Verdana"/>
              </a:rPr>
              <a:t>menawarkan </a:t>
            </a:r>
            <a:r>
              <a:rPr sz="2200" spc="-80" dirty="0">
                <a:latin typeface="Verdana"/>
                <a:cs typeface="Verdana"/>
              </a:rPr>
              <a:t>diskon </a:t>
            </a:r>
            <a:r>
              <a:rPr sz="2200" spc="-75" dirty="0">
                <a:latin typeface="Verdana"/>
                <a:cs typeface="Verdana"/>
              </a:rPr>
              <a:t>seperti </a:t>
            </a:r>
            <a:r>
              <a:rPr sz="2200" spc="150" dirty="0">
                <a:latin typeface="Verdana"/>
                <a:cs typeface="Verdana"/>
              </a:rPr>
              <a:t>pada </a:t>
            </a:r>
            <a:r>
              <a:rPr sz="2200" spc="-10" dirty="0">
                <a:latin typeface="Verdana"/>
                <a:cs typeface="Verdana"/>
              </a:rPr>
              <a:t>tabel, </a:t>
            </a:r>
            <a:r>
              <a:rPr sz="2200" spc="75" dirty="0">
                <a:latin typeface="Verdana"/>
                <a:cs typeface="Verdana"/>
              </a:rPr>
              <a:t>berapa </a:t>
            </a:r>
            <a:r>
              <a:rPr sz="2200" spc="-85" dirty="0">
                <a:latin typeface="Verdana"/>
                <a:cs typeface="Verdana"/>
              </a:rPr>
              <a:t>jumlah  </a:t>
            </a:r>
            <a:r>
              <a:rPr sz="2200" spc="20" dirty="0">
                <a:latin typeface="Verdana"/>
                <a:cs typeface="Verdana"/>
              </a:rPr>
              <a:t>pembelian yang </a:t>
            </a:r>
            <a:r>
              <a:rPr sz="2200" spc="95" dirty="0">
                <a:latin typeface="Verdana"/>
                <a:cs typeface="Verdana"/>
              </a:rPr>
              <a:t>dapat </a:t>
            </a:r>
            <a:r>
              <a:rPr sz="2200" spc="-60" dirty="0">
                <a:latin typeface="Verdana"/>
                <a:cs typeface="Verdana"/>
              </a:rPr>
              <a:t>meminimumkan </a:t>
            </a:r>
            <a:r>
              <a:rPr sz="2200" spc="35" dirty="0">
                <a:latin typeface="Verdana"/>
                <a:cs typeface="Verdana"/>
              </a:rPr>
              <a:t>biaya </a:t>
            </a:r>
            <a:r>
              <a:rPr sz="2200" spc="-125" dirty="0">
                <a:latin typeface="Verdana"/>
                <a:cs typeface="Verdana"/>
              </a:rPr>
              <a:t>jika  </a:t>
            </a:r>
            <a:r>
              <a:rPr sz="2200" spc="20" dirty="0">
                <a:latin typeface="Verdana"/>
                <a:cs typeface="Verdana"/>
              </a:rPr>
              <a:t>pembelian </a:t>
            </a:r>
            <a:r>
              <a:rPr sz="2200" spc="-65" dirty="0">
                <a:latin typeface="Verdana"/>
                <a:cs typeface="Verdana"/>
              </a:rPr>
              <a:t>tertentu </a:t>
            </a:r>
            <a:r>
              <a:rPr sz="2200" spc="-10" dirty="0">
                <a:latin typeface="Verdana"/>
                <a:cs typeface="Verdana"/>
              </a:rPr>
              <a:t>memperoleh</a:t>
            </a:r>
            <a:r>
              <a:rPr sz="2200" spc="-520" dirty="0">
                <a:latin typeface="Verdana"/>
                <a:cs typeface="Verdana"/>
              </a:rPr>
              <a:t> </a:t>
            </a:r>
            <a:r>
              <a:rPr sz="2200" spc="-55" dirty="0">
                <a:latin typeface="Verdana"/>
                <a:cs typeface="Verdana"/>
              </a:rPr>
              <a:t>diskon?</a:t>
            </a:r>
            <a:endParaRPr sz="2200" dirty="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23912" y="3871912"/>
          <a:ext cx="4343400" cy="1657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9180"/>
                <a:gridCol w="2014220"/>
              </a:tblGrid>
              <a:tr h="42608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Jumlah Pesanan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Harga per unit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126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0 – 999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1000 –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2499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2500 –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lebih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Rp.</a:t>
                      </a:r>
                      <a:r>
                        <a:rPr sz="2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5000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Rp.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4.850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Rp.</a:t>
                      </a:r>
                      <a:r>
                        <a:rPr sz="2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4.750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45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tx1"/>
                </a:solidFill>
              </a:rPr>
              <a:t>MODEL EQONOMIC </a:t>
            </a:r>
            <a:r>
              <a:rPr spc="-10" dirty="0">
                <a:solidFill>
                  <a:schemeClr val="tx1"/>
                </a:solidFill>
              </a:rPr>
              <a:t>ORDER QUANTITY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(EOQ)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762000"/>
            <a:ext cx="8153400" cy="1163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 smtClean="0">
                <a:latin typeface="Arial"/>
                <a:cs typeface="Arial"/>
              </a:rPr>
              <a:t>    </a:t>
            </a: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800" spc="-10" dirty="0">
                <a:latin typeface="Arial"/>
                <a:cs typeface="Arial"/>
              </a:rPr>
              <a:t>PENGARUH </a:t>
            </a:r>
            <a:r>
              <a:rPr sz="2800" spc="-5" dirty="0">
                <a:latin typeface="Arial"/>
                <a:cs typeface="Arial"/>
              </a:rPr>
              <a:t>DISKON </a:t>
            </a:r>
            <a:r>
              <a:rPr sz="2800" spc="-10" dirty="0">
                <a:latin typeface="Arial"/>
                <a:cs typeface="Arial"/>
              </a:rPr>
              <a:t>TERHADAP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EOQ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lang="en-US" sz="2800" dirty="0" smtClean="0">
              <a:latin typeface="Arial"/>
              <a:cs typeface="Arial"/>
            </a:endParaRPr>
          </a:p>
          <a:p>
            <a:pPr marL="382270">
              <a:lnSpc>
                <a:spcPct val="100000"/>
              </a:lnSpc>
              <a:spcBef>
                <a:spcPts val="9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buClr>
                <a:srgbClr val="92A199"/>
              </a:buClr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2200" spc="45" dirty="0">
                <a:solidFill>
                  <a:srgbClr val="554A3B"/>
                </a:solidFill>
                <a:latin typeface="Verdana"/>
                <a:cs typeface="Verdana"/>
              </a:rPr>
              <a:t>EOQ </a:t>
            </a:r>
            <a:r>
              <a:rPr sz="2200" spc="-470" dirty="0">
                <a:solidFill>
                  <a:srgbClr val="554A3B"/>
                </a:solidFill>
                <a:latin typeface="Verdana"/>
                <a:cs typeface="Verdana"/>
              </a:rPr>
              <a:t>=</a:t>
            </a:r>
            <a:r>
              <a:rPr sz="2200" spc="-37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190" dirty="0">
                <a:solidFill>
                  <a:srgbClr val="554A3B"/>
                </a:solidFill>
                <a:latin typeface="Verdana"/>
                <a:cs typeface="Verdana"/>
              </a:rPr>
              <a:t>700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737230"/>
            <a:ext cx="18338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95"/>
              </a:spcBef>
              <a:buClr>
                <a:srgbClr val="92A199"/>
              </a:buClr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2200" spc="40" dirty="0">
                <a:solidFill>
                  <a:srgbClr val="554A3B"/>
                </a:solidFill>
                <a:latin typeface="Verdana"/>
                <a:cs typeface="Verdana"/>
              </a:rPr>
              <a:t>EOQ </a:t>
            </a:r>
            <a:r>
              <a:rPr sz="2200" spc="-470" dirty="0">
                <a:solidFill>
                  <a:srgbClr val="554A3B"/>
                </a:solidFill>
                <a:latin typeface="Verdana"/>
                <a:cs typeface="Verdana"/>
              </a:rPr>
              <a:t>=</a:t>
            </a:r>
            <a:r>
              <a:rPr sz="2200" spc="-42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190" dirty="0">
                <a:solidFill>
                  <a:srgbClr val="554A3B"/>
                </a:solidFill>
                <a:latin typeface="Verdana"/>
                <a:cs typeface="Verdana"/>
              </a:rPr>
              <a:t>1000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3944492"/>
            <a:ext cx="18338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95"/>
              </a:spcBef>
              <a:buClr>
                <a:srgbClr val="92A199"/>
              </a:buClr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2200" spc="40" dirty="0">
                <a:solidFill>
                  <a:srgbClr val="554A3B"/>
                </a:solidFill>
                <a:latin typeface="Verdana"/>
                <a:cs typeface="Verdana"/>
              </a:rPr>
              <a:t>EOQ </a:t>
            </a:r>
            <a:r>
              <a:rPr sz="2200" spc="-470" dirty="0">
                <a:solidFill>
                  <a:srgbClr val="554A3B"/>
                </a:solidFill>
                <a:latin typeface="Verdana"/>
                <a:cs typeface="Verdana"/>
              </a:rPr>
              <a:t>=</a:t>
            </a:r>
            <a:r>
              <a:rPr sz="2200" spc="-42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190" dirty="0">
                <a:solidFill>
                  <a:srgbClr val="554A3B"/>
                </a:solidFill>
                <a:latin typeface="Verdana"/>
                <a:cs typeface="Verdana"/>
              </a:rPr>
              <a:t>2500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5151882"/>
            <a:ext cx="8007984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marR="5080" indent="-231140" algn="just">
              <a:lnSpc>
                <a:spcPct val="100000"/>
              </a:lnSpc>
              <a:spcBef>
                <a:spcPts val="95"/>
              </a:spcBef>
              <a:buClr>
                <a:srgbClr val="92A199"/>
              </a:buClr>
              <a:buFont typeface="Arial"/>
              <a:buChar char="•"/>
              <a:tabLst>
                <a:tab pos="244475" algn="l"/>
              </a:tabLst>
            </a:pPr>
            <a:r>
              <a:rPr sz="2200" spc="-20" dirty="0">
                <a:latin typeface="Verdana"/>
                <a:cs typeface="Verdana"/>
              </a:rPr>
              <a:t>Jumlah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pemesanan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yang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harus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dilakukan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sebanyak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95" dirty="0">
                <a:latin typeface="Verdana"/>
                <a:cs typeface="Verdana"/>
              </a:rPr>
              <a:t>1000  </a:t>
            </a:r>
            <a:r>
              <a:rPr sz="2200" spc="-95" dirty="0">
                <a:latin typeface="Verdana"/>
                <a:cs typeface="Verdana"/>
              </a:rPr>
              <a:t>kg,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karena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memberikan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total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35" dirty="0">
                <a:latin typeface="Verdana"/>
                <a:cs typeface="Verdana"/>
              </a:rPr>
              <a:t>biaya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tahunan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yang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paling  </a:t>
            </a:r>
            <a:r>
              <a:rPr sz="2200" spc="-25" dirty="0">
                <a:latin typeface="Verdana"/>
                <a:cs typeface="Verdana"/>
              </a:rPr>
              <a:t>rendah.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2057400"/>
            <a:ext cx="80010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8136" y="2439452"/>
            <a:ext cx="458470" cy="0"/>
          </a:xfrm>
          <a:custGeom>
            <a:avLst/>
            <a:gdLst/>
            <a:ahLst/>
            <a:cxnLst/>
            <a:rect l="l" t="t" r="r" b="b"/>
            <a:pathLst>
              <a:path w="458469">
                <a:moveTo>
                  <a:pt x="0" y="0"/>
                </a:moveTo>
                <a:lnTo>
                  <a:pt x="458437" y="0"/>
                </a:lnTo>
              </a:path>
            </a:pathLst>
          </a:custGeom>
          <a:ln w="11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8880" y="2439452"/>
            <a:ext cx="598170" cy="0"/>
          </a:xfrm>
          <a:custGeom>
            <a:avLst/>
            <a:gdLst/>
            <a:ahLst/>
            <a:cxnLst/>
            <a:rect l="l" t="t" r="r" b="b"/>
            <a:pathLst>
              <a:path w="598170">
                <a:moveTo>
                  <a:pt x="0" y="0"/>
                </a:moveTo>
                <a:lnTo>
                  <a:pt x="598108" y="0"/>
                </a:lnTo>
              </a:path>
            </a:pathLst>
          </a:custGeom>
          <a:ln w="11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42961" y="2468929"/>
            <a:ext cx="1250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70" dirty="0">
                <a:latin typeface="Symbol"/>
                <a:cs typeface="Symbol"/>
              </a:rPr>
              <a:t>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9535" y="2436648"/>
            <a:ext cx="221805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1310640" algn="l"/>
                <a:tab pos="2092960" algn="l"/>
              </a:tabLst>
            </a:pPr>
            <a:r>
              <a:rPr sz="2100" spc="95" dirty="0">
                <a:latin typeface="Times New Roman"/>
                <a:cs typeface="Times New Roman"/>
              </a:rPr>
              <a:t>2	</a:t>
            </a:r>
            <a:r>
              <a:rPr sz="3150" spc="104" baseline="39682" dirty="0">
                <a:latin typeface="Symbol"/>
                <a:cs typeface="Symbol"/>
              </a:rPr>
              <a:t></a:t>
            </a:r>
            <a:r>
              <a:rPr sz="3150" spc="104" baseline="39682" dirty="0">
                <a:latin typeface="Times New Roman"/>
                <a:cs typeface="Times New Roman"/>
              </a:rPr>
              <a:t> </a:t>
            </a:r>
            <a:r>
              <a:rPr sz="3150" spc="-142" baseline="39682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Times New Roman"/>
                <a:cs typeface="Times New Roman"/>
              </a:rPr>
              <a:t>70</a:t>
            </a:r>
            <a:r>
              <a:rPr sz="2100" spc="95" dirty="0">
                <a:latin typeface="Times New Roman"/>
                <a:cs typeface="Times New Roman"/>
              </a:rPr>
              <a:t>0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3150" spc="104" baseline="39682" dirty="0">
                <a:latin typeface="Symbol"/>
                <a:cs typeface="Symbol"/>
              </a:rPr>
              <a:t></a:t>
            </a:r>
            <a:endParaRPr sz="3150" baseline="39682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60672" y="2468929"/>
            <a:ext cx="1250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70" dirty="0">
                <a:latin typeface="Symbol"/>
                <a:cs typeface="Symbol"/>
              </a:rPr>
              <a:t>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9353" y="2248799"/>
            <a:ext cx="76835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642620" algn="l"/>
              </a:tabLst>
            </a:pPr>
            <a:r>
              <a:rPr sz="2100" spc="70" dirty="0">
                <a:latin typeface="Symbol"/>
                <a:cs typeface="Symbol"/>
              </a:rPr>
              <a:t></a:t>
            </a:r>
            <a:r>
              <a:rPr sz="2100" spc="70" dirty="0">
                <a:latin typeface="Times New Roman"/>
                <a:cs typeface="Times New Roman"/>
              </a:rPr>
              <a:t>	</a:t>
            </a:r>
            <a:r>
              <a:rPr sz="2100" spc="70" dirty="0">
                <a:latin typeface="Symbol"/>
                <a:cs typeface="Symbol"/>
              </a:rPr>
              <a:t>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9353" y="2468929"/>
            <a:ext cx="76835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642620" algn="l"/>
              </a:tabLst>
            </a:pPr>
            <a:r>
              <a:rPr sz="2100" spc="70" dirty="0">
                <a:latin typeface="Symbol"/>
                <a:cs typeface="Symbol"/>
              </a:rPr>
              <a:t></a:t>
            </a:r>
            <a:r>
              <a:rPr sz="2100" spc="70" dirty="0">
                <a:latin typeface="Times New Roman"/>
                <a:cs typeface="Times New Roman"/>
              </a:rPr>
              <a:t>	</a:t>
            </a:r>
            <a:r>
              <a:rPr sz="2100" spc="70" dirty="0">
                <a:latin typeface="Symbol"/>
                <a:cs typeface="Symbol"/>
              </a:rPr>
              <a:t>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917" y="2226036"/>
            <a:ext cx="787844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70" dirty="0">
                <a:latin typeface="Times New Roman"/>
                <a:cs typeface="Times New Roman"/>
              </a:rPr>
              <a:t>TAC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spc="105" dirty="0">
                <a:latin typeface="Symbol"/>
                <a:cs typeface="Symbol"/>
              </a:rPr>
              <a:t></a:t>
            </a:r>
            <a:r>
              <a:rPr sz="2100" spc="-155" dirty="0">
                <a:latin typeface="Times New Roman"/>
                <a:cs typeface="Times New Roman"/>
              </a:rPr>
              <a:t> </a:t>
            </a:r>
            <a:r>
              <a:rPr sz="3150" spc="104" baseline="31746" dirty="0">
                <a:latin typeface="Symbol"/>
                <a:cs typeface="Symbol"/>
              </a:rPr>
              <a:t></a:t>
            </a:r>
            <a:r>
              <a:rPr sz="3150" spc="-179" baseline="31746" dirty="0">
                <a:latin typeface="Times New Roman"/>
                <a:cs typeface="Times New Roman"/>
              </a:rPr>
              <a:t> </a:t>
            </a:r>
            <a:r>
              <a:rPr sz="3150" spc="75" baseline="35714" dirty="0">
                <a:latin typeface="Times New Roman"/>
                <a:cs typeface="Times New Roman"/>
              </a:rPr>
              <a:t>700</a:t>
            </a:r>
            <a:r>
              <a:rPr sz="3150" spc="-89" baseline="35714" dirty="0">
                <a:latin typeface="Times New Roman"/>
                <a:cs typeface="Times New Roman"/>
              </a:rPr>
              <a:t> </a:t>
            </a:r>
            <a:r>
              <a:rPr sz="3150" spc="135" baseline="31746" dirty="0">
                <a:latin typeface="Symbol"/>
                <a:cs typeface="Symbol"/>
              </a:rPr>
              <a:t></a:t>
            </a:r>
            <a:r>
              <a:rPr sz="2100" spc="90" dirty="0">
                <a:latin typeface="Times New Roman"/>
                <a:cs typeface="Times New Roman"/>
              </a:rPr>
              <a:t>1000</a:t>
            </a:r>
            <a:r>
              <a:rPr sz="2100" spc="35" dirty="0">
                <a:latin typeface="Times New Roman"/>
                <a:cs typeface="Times New Roman"/>
              </a:rPr>
              <a:t> </a:t>
            </a:r>
            <a:r>
              <a:rPr sz="2100" spc="105" dirty="0">
                <a:latin typeface="Symbol"/>
                <a:cs typeface="Symbol"/>
              </a:rPr>
              <a:t></a:t>
            </a:r>
            <a:r>
              <a:rPr sz="2100" spc="-110" dirty="0">
                <a:latin typeface="Times New Roman"/>
                <a:cs typeface="Times New Roman"/>
              </a:rPr>
              <a:t> </a:t>
            </a:r>
            <a:r>
              <a:rPr sz="3150" spc="104" baseline="31746" dirty="0">
                <a:latin typeface="Symbol"/>
                <a:cs typeface="Symbol"/>
              </a:rPr>
              <a:t></a:t>
            </a:r>
            <a:r>
              <a:rPr sz="3150" spc="-232" baseline="31746" dirty="0">
                <a:latin typeface="Times New Roman"/>
                <a:cs typeface="Times New Roman"/>
              </a:rPr>
              <a:t> </a:t>
            </a:r>
            <a:r>
              <a:rPr sz="3150" spc="67" baseline="35714" dirty="0">
                <a:latin typeface="Times New Roman"/>
                <a:cs typeface="Times New Roman"/>
              </a:rPr>
              <a:t>5000</a:t>
            </a:r>
            <a:r>
              <a:rPr sz="3150" spc="-37" baseline="35714" dirty="0">
                <a:latin typeface="Times New Roman"/>
                <a:cs typeface="Times New Roman"/>
              </a:rPr>
              <a:t> </a:t>
            </a:r>
            <a:r>
              <a:rPr sz="3150" spc="104" baseline="31746" dirty="0">
                <a:latin typeface="Symbol"/>
                <a:cs typeface="Symbol"/>
              </a:rPr>
              <a:t></a:t>
            </a:r>
            <a:r>
              <a:rPr sz="3150" spc="-135" baseline="31746" dirty="0">
                <a:latin typeface="Times New Roman"/>
                <a:cs typeface="Times New Roman"/>
              </a:rPr>
              <a:t> </a:t>
            </a:r>
            <a:r>
              <a:rPr sz="2100" spc="45" dirty="0">
                <a:latin typeface="Times New Roman"/>
                <a:cs typeface="Times New Roman"/>
              </a:rPr>
              <a:t>49000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spc="105" dirty="0">
                <a:latin typeface="Symbol"/>
                <a:cs typeface="Symbol"/>
              </a:rPr>
              <a:t>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spc="40" dirty="0">
                <a:latin typeface="Times New Roman"/>
                <a:cs typeface="Times New Roman"/>
              </a:rPr>
              <a:t>(5000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45" dirty="0">
                <a:latin typeface="Symbol"/>
                <a:cs typeface="Symbol"/>
              </a:rPr>
              <a:t></a:t>
            </a:r>
            <a:r>
              <a:rPr sz="2100" spc="-250" dirty="0">
                <a:latin typeface="Times New Roman"/>
                <a:cs typeface="Times New Roman"/>
              </a:rPr>
              <a:t> </a:t>
            </a:r>
            <a:r>
              <a:rPr sz="2100" spc="35" dirty="0">
                <a:latin typeface="Times New Roman"/>
                <a:cs typeface="Times New Roman"/>
              </a:rPr>
              <a:t>5000)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spc="105" dirty="0">
                <a:latin typeface="Symbol"/>
                <a:cs typeface="Symbol"/>
              </a:rPr>
              <a:t>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spc="95" dirty="0">
                <a:latin typeface="Times New Roman"/>
                <a:cs typeface="Times New Roman"/>
              </a:rPr>
              <a:t>Rp.</a:t>
            </a:r>
            <a:r>
              <a:rPr sz="2100" spc="-254" dirty="0">
                <a:latin typeface="Times New Roman"/>
                <a:cs typeface="Times New Roman"/>
              </a:rPr>
              <a:t> </a:t>
            </a:r>
            <a:r>
              <a:rPr sz="2100" spc="35" dirty="0">
                <a:latin typeface="Times New Roman"/>
                <a:cs typeface="Times New Roman"/>
              </a:rPr>
              <a:t>25.700.000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0" y="3276600"/>
            <a:ext cx="80010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9155" y="3658652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890" y="0"/>
                </a:lnTo>
              </a:path>
            </a:pathLst>
          </a:custGeom>
          <a:ln w="11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5050" y="3658652"/>
            <a:ext cx="587375" cy="0"/>
          </a:xfrm>
          <a:custGeom>
            <a:avLst/>
            <a:gdLst/>
            <a:ahLst/>
            <a:cxnLst/>
            <a:rect l="l" t="t" r="r" b="b"/>
            <a:pathLst>
              <a:path w="587375">
                <a:moveTo>
                  <a:pt x="0" y="0"/>
                </a:moveTo>
                <a:lnTo>
                  <a:pt x="586841" y="0"/>
                </a:lnTo>
              </a:path>
            </a:pathLst>
          </a:custGeom>
          <a:ln w="11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97493" y="3688129"/>
            <a:ext cx="123189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55" dirty="0">
                <a:latin typeface="Symbol"/>
                <a:cs typeface="Symbol"/>
              </a:rPr>
              <a:t>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5218" y="3655849"/>
            <a:ext cx="223520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1343660" algn="l"/>
              </a:tabLst>
            </a:pPr>
            <a:r>
              <a:rPr sz="2100" spc="75" dirty="0">
                <a:latin typeface="Times New Roman"/>
                <a:cs typeface="Times New Roman"/>
              </a:rPr>
              <a:t>2	</a:t>
            </a:r>
            <a:r>
              <a:rPr sz="3150" spc="82" baseline="39682" dirty="0">
                <a:latin typeface="Symbol"/>
                <a:cs typeface="Symbol"/>
              </a:rPr>
              <a:t></a:t>
            </a:r>
            <a:r>
              <a:rPr sz="3150" spc="82" baseline="39682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Times New Roman"/>
                <a:cs typeface="Times New Roman"/>
              </a:rPr>
              <a:t>1000</a:t>
            </a:r>
            <a:r>
              <a:rPr sz="2100" spc="-320" dirty="0">
                <a:latin typeface="Times New Roman"/>
                <a:cs typeface="Times New Roman"/>
              </a:rPr>
              <a:t> </a:t>
            </a:r>
            <a:r>
              <a:rPr sz="3150" spc="82" baseline="39682" dirty="0">
                <a:latin typeface="Symbol"/>
                <a:cs typeface="Symbol"/>
              </a:rPr>
              <a:t></a:t>
            </a:r>
            <a:endParaRPr sz="3150" baseline="39682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29342" y="3688129"/>
            <a:ext cx="123189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55" dirty="0">
                <a:latin typeface="Symbol"/>
                <a:cs typeface="Symbol"/>
              </a:rPr>
              <a:t>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9506" y="3688129"/>
            <a:ext cx="123189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55" dirty="0">
                <a:latin typeface="Symbol"/>
                <a:cs typeface="Symbol"/>
              </a:rPr>
              <a:t>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3423" y="3467999"/>
            <a:ext cx="86931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745490" algn="l"/>
              </a:tabLst>
            </a:pPr>
            <a:r>
              <a:rPr sz="2100" spc="55" dirty="0">
                <a:latin typeface="Symbol"/>
                <a:cs typeface="Symbol"/>
              </a:rPr>
              <a:t></a:t>
            </a:r>
            <a:r>
              <a:rPr sz="2100" spc="55" dirty="0">
                <a:latin typeface="Times New Roman"/>
                <a:cs typeface="Times New Roman"/>
              </a:rPr>
              <a:t>	</a:t>
            </a:r>
            <a:r>
              <a:rPr sz="2100" spc="55" dirty="0">
                <a:latin typeface="Symbol"/>
                <a:cs typeface="Symbol"/>
              </a:rPr>
              <a:t>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23423" y="3688129"/>
            <a:ext cx="123189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55" dirty="0">
                <a:latin typeface="Symbol"/>
                <a:cs typeface="Symbol"/>
              </a:rPr>
              <a:t>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0261" y="3445236"/>
            <a:ext cx="787527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40" dirty="0">
                <a:latin typeface="Times New Roman"/>
                <a:cs typeface="Times New Roman"/>
              </a:rPr>
              <a:t>TAC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85" dirty="0">
                <a:latin typeface="Symbol"/>
                <a:cs typeface="Symbol"/>
              </a:rPr>
              <a:t></a:t>
            </a:r>
            <a:r>
              <a:rPr sz="2100" spc="-155" dirty="0">
                <a:latin typeface="Times New Roman"/>
                <a:cs typeface="Times New Roman"/>
              </a:rPr>
              <a:t> </a:t>
            </a:r>
            <a:r>
              <a:rPr sz="3150" spc="104" baseline="31746" dirty="0">
                <a:latin typeface="Symbol"/>
                <a:cs typeface="Symbol"/>
              </a:rPr>
              <a:t></a:t>
            </a:r>
            <a:r>
              <a:rPr sz="3150" spc="104" baseline="35714" dirty="0">
                <a:latin typeface="Times New Roman"/>
                <a:cs typeface="Times New Roman"/>
              </a:rPr>
              <a:t>1000</a:t>
            </a:r>
            <a:r>
              <a:rPr sz="3150" spc="-44" baseline="35714" dirty="0">
                <a:latin typeface="Times New Roman"/>
                <a:cs typeface="Times New Roman"/>
              </a:rPr>
              <a:t> </a:t>
            </a:r>
            <a:r>
              <a:rPr sz="3150" spc="97" baseline="31746" dirty="0">
                <a:latin typeface="Symbol"/>
                <a:cs typeface="Symbol"/>
              </a:rPr>
              <a:t></a:t>
            </a:r>
            <a:r>
              <a:rPr sz="2100" spc="65" dirty="0">
                <a:latin typeface="Times New Roman"/>
                <a:cs typeface="Times New Roman"/>
              </a:rPr>
              <a:t>1000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spc="85" dirty="0">
                <a:latin typeface="Symbol"/>
                <a:cs typeface="Symbol"/>
              </a:rPr>
              <a:t></a:t>
            </a:r>
            <a:r>
              <a:rPr sz="2100" spc="-125" dirty="0">
                <a:latin typeface="Times New Roman"/>
                <a:cs typeface="Times New Roman"/>
              </a:rPr>
              <a:t> </a:t>
            </a:r>
            <a:r>
              <a:rPr sz="3150" spc="82" baseline="31746" dirty="0">
                <a:latin typeface="Symbol"/>
                <a:cs typeface="Symbol"/>
              </a:rPr>
              <a:t></a:t>
            </a:r>
            <a:r>
              <a:rPr sz="3150" spc="-240" baseline="31746" dirty="0">
                <a:latin typeface="Times New Roman"/>
                <a:cs typeface="Times New Roman"/>
              </a:rPr>
              <a:t> </a:t>
            </a:r>
            <a:r>
              <a:rPr sz="3150" spc="37" baseline="35714" dirty="0">
                <a:latin typeface="Times New Roman"/>
                <a:cs typeface="Times New Roman"/>
              </a:rPr>
              <a:t>5000</a:t>
            </a:r>
            <a:r>
              <a:rPr sz="3150" spc="-44" baseline="35714" dirty="0">
                <a:latin typeface="Times New Roman"/>
                <a:cs typeface="Times New Roman"/>
              </a:rPr>
              <a:t> </a:t>
            </a:r>
            <a:r>
              <a:rPr sz="3150" spc="82" baseline="31746" dirty="0">
                <a:latin typeface="Symbol"/>
                <a:cs typeface="Symbol"/>
              </a:rPr>
              <a:t></a:t>
            </a:r>
            <a:r>
              <a:rPr sz="3150" spc="-150" baseline="31746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Times New Roman"/>
                <a:cs typeface="Times New Roman"/>
              </a:rPr>
              <a:t>49000</a:t>
            </a:r>
            <a:r>
              <a:rPr sz="2100" spc="75" dirty="0">
                <a:latin typeface="Times New Roman"/>
                <a:cs typeface="Times New Roman"/>
              </a:rPr>
              <a:t> </a:t>
            </a:r>
            <a:r>
              <a:rPr sz="2100" spc="85" dirty="0">
                <a:latin typeface="Symbol"/>
                <a:cs typeface="Symbol"/>
              </a:rPr>
              <a:t>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Times New Roman"/>
                <a:cs typeface="Times New Roman"/>
              </a:rPr>
              <a:t>(5000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35" dirty="0">
                <a:latin typeface="Symbol"/>
                <a:cs typeface="Symbol"/>
              </a:rPr>
              <a:t></a:t>
            </a:r>
            <a:r>
              <a:rPr sz="2100" spc="-185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Times New Roman"/>
                <a:cs typeface="Times New Roman"/>
              </a:rPr>
              <a:t>4850)</a:t>
            </a:r>
            <a:r>
              <a:rPr sz="2100" spc="185" dirty="0">
                <a:latin typeface="Times New Roman"/>
                <a:cs typeface="Times New Roman"/>
              </a:rPr>
              <a:t> </a:t>
            </a:r>
            <a:r>
              <a:rPr sz="2100" spc="85" dirty="0">
                <a:latin typeface="Symbol"/>
                <a:cs typeface="Symbol"/>
              </a:rPr>
              <a:t>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75" dirty="0">
                <a:latin typeface="Times New Roman"/>
                <a:cs typeface="Times New Roman"/>
              </a:rPr>
              <a:t>Rp.</a:t>
            </a:r>
            <a:r>
              <a:rPr sz="2100" spc="-260" dirty="0">
                <a:latin typeface="Times New Roman"/>
                <a:cs typeface="Times New Roman"/>
              </a:rPr>
              <a:t> </a:t>
            </a:r>
            <a:r>
              <a:rPr sz="2100" spc="15" dirty="0">
                <a:latin typeface="Times New Roman"/>
                <a:cs typeface="Times New Roman"/>
              </a:rPr>
              <a:t>24.995.000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2668" y="4495800"/>
            <a:ext cx="7990332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2273" y="4877852"/>
            <a:ext cx="591185" cy="0"/>
          </a:xfrm>
          <a:custGeom>
            <a:avLst/>
            <a:gdLst/>
            <a:ahLst/>
            <a:cxnLst/>
            <a:rect l="l" t="t" r="r" b="b"/>
            <a:pathLst>
              <a:path w="591185">
                <a:moveTo>
                  <a:pt x="0" y="0"/>
                </a:moveTo>
                <a:lnTo>
                  <a:pt x="591151" y="0"/>
                </a:lnTo>
              </a:path>
            </a:pathLst>
          </a:custGeom>
          <a:ln w="11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6629" y="4877852"/>
            <a:ext cx="59182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198" y="0"/>
                </a:lnTo>
              </a:path>
            </a:pathLst>
          </a:custGeom>
          <a:ln w="11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01915" y="4875049"/>
            <a:ext cx="224345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1348740" algn="l"/>
              </a:tabLst>
            </a:pPr>
            <a:r>
              <a:rPr sz="2100" spc="65" dirty="0">
                <a:latin typeface="Times New Roman"/>
                <a:cs typeface="Times New Roman"/>
              </a:rPr>
              <a:t>2	</a:t>
            </a:r>
            <a:r>
              <a:rPr sz="3150" spc="75" baseline="39682" dirty="0">
                <a:latin typeface="Symbol"/>
                <a:cs typeface="Symbol"/>
              </a:rPr>
              <a:t></a:t>
            </a:r>
            <a:r>
              <a:rPr sz="3150" spc="75" baseline="39682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Times New Roman"/>
                <a:cs typeface="Times New Roman"/>
              </a:rPr>
              <a:t>2500</a:t>
            </a:r>
            <a:r>
              <a:rPr sz="2100" spc="-265" dirty="0">
                <a:latin typeface="Times New Roman"/>
                <a:cs typeface="Times New Roman"/>
              </a:rPr>
              <a:t> </a:t>
            </a:r>
            <a:r>
              <a:rPr sz="3150" spc="75" baseline="39682" dirty="0">
                <a:latin typeface="Symbol"/>
                <a:cs typeface="Symbol"/>
              </a:rPr>
              <a:t></a:t>
            </a:r>
            <a:endParaRPr sz="3150" baseline="39682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27552" y="4687199"/>
            <a:ext cx="893444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770890" algn="l"/>
              </a:tabLst>
            </a:pPr>
            <a:r>
              <a:rPr sz="2100" spc="50" dirty="0">
                <a:latin typeface="Symbol"/>
                <a:cs typeface="Symbol"/>
              </a:rPr>
              <a:t></a:t>
            </a:r>
            <a:r>
              <a:rPr sz="2100" spc="50" dirty="0">
                <a:latin typeface="Times New Roman"/>
                <a:cs typeface="Times New Roman"/>
              </a:rPr>
              <a:t>	</a:t>
            </a:r>
            <a:r>
              <a:rPr sz="2100" spc="50" dirty="0">
                <a:latin typeface="Symbol"/>
                <a:cs typeface="Symbol"/>
              </a:rPr>
              <a:t>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27552" y="4907329"/>
            <a:ext cx="261747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770890" algn="l"/>
                <a:tab pos="1723389" algn="l"/>
                <a:tab pos="2494915" algn="l"/>
              </a:tabLst>
            </a:pPr>
            <a:r>
              <a:rPr sz="2100" spc="50" dirty="0">
                <a:latin typeface="Symbol"/>
                <a:cs typeface="Symbol"/>
              </a:rPr>
              <a:t></a:t>
            </a:r>
            <a:r>
              <a:rPr sz="2100" spc="50" dirty="0">
                <a:latin typeface="Times New Roman"/>
                <a:cs typeface="Times New Roman"/>
              </a:rPr>
              <a:t>	</a:t>
            </a:r>
            <a:r>
              <a:rPr sz="2100" spc="50" dirty="0">
                <a:latin typeface="Symbol"/>
                <a:cs typeface="Symbol"/>
              </a:rPr>
              <a:t></a:t>
            </a:r>
            <a:r>
              <a:rPr sz="2100" spc="50" dirty="0">
                <a:latin typeface="Times New Roman"/>
                <a:cs typeface="Times New Roman"/>
              </a:rPr>
              <a:t>	</a:t>
            </a:r>
            <a:r>
              <a:rPr sz="2100" spc="50" dirty="0">
                <a:latin typeface="Symbol"/>
                <a:cs typeface="Symbol"/>
              </a:rPr>
              <a:t></a:t>
            </a:r>
            <a:r>
              <a:rPr sz="2100" spc="50" dirty="0">
                <a:latin typeface="Times New Roman"/>
                <a:cs typeface="Times New Roman"/>
              </a:rPr>
              <a:t>	</a:t>
            </a:r>
            <a:r>
              <a:rPr sz="2100" spc="50" dirty="0">
                <a:latin typeface="Symbol"/>
                <a:cs typeface="Symbol"/>
              </a:rPr>
              <a:t>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0663" y="4664436"/>
            <a:ext cx="785685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spc="30" dirty="0">
                <a:latin typeface="Times New Roman"/>
                <a:cs typeface="Times New Roman"/>
              </a:rPr>
              <a:t>TAC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75" dirty="0">
                <a:latin typeface="Symbol"/>
                <a:cs typeface="Symbol"/>
              </a:rPr>
              <a:t></a:t>
            </a:r>
            <a:r>
              <a:rPr sz="2100" spc="-160" dirty="0">
                <a:latin typeface="Times New Roman"/>
                <a:cs typeface="Times New Roman"/>
              </a:rPr>
              <a:t> </a:t>
            </a:r>
            <a:r>
              <a:rPr sz="3150" spc="75" baseline="31746" dirty="0">
                <a:latin typeface="Symbol"/>
                <a:cs typeface="Symbol"/>
              </a:rPr>
              <a:t></a:t>
            </a:r>
            <a:r>
              <a:rPr sz="3150" spc="-150" baseline="31746" dirty="0">
                <a:latin typeface="Times New Roman"/>
                <a:cs typeface="Times New Roman"/>
              </a:rPr>
              <a:t> </a:t>
            </a:r>
            <a:r>
              <a:rPr sz="3150" spc="30" baseline="35714" dirty="0">
                <a:latin typeface="Times New Roman"/>
                <a:cs typeface="Times New Roman"/>
              </a:rPr>
              <a:t>2500</a:t>
            </a:r>
            <a:r>
              <a:rPr sz="3150" spc="-52" baseline="35714" dirty="0">
                <a:latin typeface="Times New Roman"/>
                <a:cs typeface="Times New Roman"/>
              </a:rPr>
              <a:t> </a:t>
            </a:r>
            <a:r>
              <a:rPr sz="3150" spc="89" baseline="31746" dirty="0">
                <a:latin typeface="Symbol"/>
                <a:cs typeface="Symbol"/>
              </a:rPr>
              <a:t></a:t>
            </a:r>
            <a:r>
              <a:rPr sz="2100" spc="60" dirty="0">
                <a:latin typeface="Times New Roman"/>
                <a:cs typeface="Times New Roman"/>
              </a:rPr>
              <a:t>1000</a:t>
            </a:r>
            <a:r>
              <a:rPr sz="2100" spc="20" dirty="0">
                <a:latin typeface="Times New Roman"/>
                <a:cs typeface="Times New Roman"/>
              </a:rPr>
              <a:t> </a:t>
            </a:r>
            <a:r>
              <a:rPr sz="2100" spc="75" dirty="0">
                <a:latin typeface="Symbol"/>
                <a:cs typeface="Symbol"/>
              </a:rPr>
              <a:t></a:t>
            </a:r>
            <a:r>
              <a:rPr sz="2100" spc="-130" dirty="0">
                <a:latin typeface="Times New Roman"/>
                <a:cs typeface="Times New Roman"/>
              </a:rPr>
              <a:t> </a:t>
            </a:r>
            <a:r>
              <a:rPr sz="3150" spc="75" baseline="31746" dirty="0">
                <a:latin typeface="Symbol"/>
                <a:cs typeface="Symbol"/>
              </a:rPr>
              <a:t></a:t>
            </a:r>
            <a:r>
              <a:rPr sz="3150" spc="-195" baseline="31746" dirty="0">
                <a:latin typeface="Times New Roman"/>
                <a:cs typeface="Times New Roman"/>
              </a:rPr>
              <a:t> </a:t>
            </a:r>
            <a:r>
              <a:rPr sz="3150" spc="30" baseline="35714" dirty="0">
                <a:latin typeface="Times New Roman"/>
                <a:cs typeface="Times New Roman"/>
              </a:rPr>
              <a:t>5000</a:t>
            </a:r>
            <a:r>
              <a:rPr sz="3150" baseline="35714" dirty="0">
                <a:latin typeface="Times New Roman"/>
                <a:cs typeface="Times New Roman"/>
              </a:rPr>
              <a:t> </a:t>
            </a:r>
            <a:r>
              <a:rPr sz="3150" spc="75" baseline="31746" dirty="0">
                <a:latin typeface="Symbol"/>
                <a:cs typeface="Symbol"/>
              </a:rPr>
              <a:t></a:t>
            </a:r>
            <a:r>
              <a:rPr sz="3150" spc="-157" baseline="31746" dirty="0">
                <a:latin typeface="Times New Roman"/>
                <a:cs typeface="Times New Roman"/>
              </a:rPr>
              <a:t> </a:t>
            </a:r>
            <a:r>
              <a:rPr sz="2100" spc="15" dirty="0">
                <a:latin typeface="Times New Roman"/>
                <a:cs typeface="Times New Roman"/>
              </a:rPr>
              <a:t>49000</a:t>
            </a:r>
            <a:r>
              <a:rPr sz="2100" spc="70" dirty="0">
                <a:latin typeface="Times New Roman"/>
                <a:cs typeface="Times New Roman"/>
              </a:rPr>
              <a:t> </a:t>
            </a:r>
            <a:r>
              <a:rPr sz="2100" spc="75" dirty="0">
                <a:latin typeface="Symbol"/>
                <a:cs typeface="Symbol"/>
              </a:rPr>
              <a:t>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spc="15" dirty="0">
                <a:latin typeface="Times New Roman"/>
                <a:cs typeface="Times New Roman"/>
              </a:rPr>
              <a:t>(5000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30" dirty="0">
                <a:latin typeface="Symbol"/>
                <a:cs typeface="Symbol"/>
              </a:rPr>
              <a:t></a:t>
            </a:r>
            <a:r>
              <a:rPr sz="2100" spc="-190" dirty="0">
                <a:latin typeface="Times New Roman"/>
                <a:cs typeface="Times New Roman"/>
              </a:rPr>
              <a:t> </a:t>
            </a:r>
            <a:r>
              <a:rPr sz="2100" spc="10" dirty="0">
                <a:latin typeface="Times New Roman"/>
                <a:cs typeface="Times New Roman"/>
              </a:rPr>
              <a:t>4750)</a:t>
            </a:r>
            <a:r>
              <a:rPr sz="2100" spc="170" dirty="0">
                <a:latin typeface="Times New Roman"/>
                <a:cs typeface="Times New Roman"/>
              </a:rPr>
              <a:t> </a:t>
            </a:r>
            <a:r>
              <a:rPr sz="2100" spc="75" dirty="0">
                <a:latin typeface="Symbol"/>
                <a:cs typeface="Symbol"/>
              </a:rPr>
              <a:t>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70" dirty="0">
                <a:latin typeface="Times New Roman"/>
                <a:cs typeface="Times New Roman"/>
              </a:rPr>
              <a:t>Rp.</a:t>
            </a:r>
            <a:r>
              <a:rPr sz="2100" spc="-265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Times New Roman"/>
                <a:cs typeface="Times New Roman"/>
              </a:rPr>
              <a:t>25.098.000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0240" y="1714462"/>
            <a:ext cx="7844155" cy="44500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280" dirty="0">
                <a:solidFill>
                  <a:srgbClr val="554A3B"/>
                </a:solidFill>
                <a:latin typeface="Verdana"/>
                <a:cs typeface="Verdana"/>
              </a:rPr>
              <a:t>Tujuan</a:t>
            </a:r>
            <a:endParaRPr sz="220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spcBef>
                <a:spcPts val="52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15" dirty="0">
                <a:solidFill>
                  <a:srgbClr val="554A3B"/>
                </a:solidFill>
                <a:latin typeface="Verdana"/>
                <a:cs typeface="Verdana"/>
              </a:rPr>
              <a:t>Perusahaan</a:t>
            </a:r>
            <a:r>
              <a:rPr sz="2200" spc="-16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95" dirty="0">
                <a:solidFill>
                  <a:srgbClr val="554A3B"/>
                </a:solidFill>
                <a:latin typeface="Verdana"/>
                <a:cs typeface="Verdana"/>
              </a:rPr>
              <a:t>dapat</a:t>
            </a:r>
            <a:r>
              <a:rPr sz="2200" spc="-16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554A3B"/>
                </a:solidFill>
                <a:latin typeface="Verdana"/>
                <a:cs typeface="Verdana"/>
              </a:rPr>
              <a:t>menentukan</a:t>
            </a:r>
            <a:r>
              <a:rPr sz="2200" spc="-19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95" dirty="0">
                <a:solidFill>
                  <a:srgbClr val="554A3B"/>
                </a:solidFill>
                <a:latin typeface="Verdana"/>
                <a:cs typeface="Verdana"/>
              </a:rPr>
              <a:t>lokasi</a:t>
            </a:r>
            <a:r>
              <a:rPr sz="2200" spc="-19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rgbClr val="554A3B"/>
                </a:solidFill>
                <a:latin typeface="Verdana"/>
                <a:cs typeface="Verdana"/>
              </a:rPr>
              <a:t>yang</a:t>
            </a:r>
            <a:r>
              <a:rPr sz="2200" spc="-17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35" dirty="0">
                <a:solidFill>
                  <a:srgbClr val="554A3B"/>
                </a:solidFill>
                <a:latin typeface="Verdana"/>
                <a:cs typeface="Verdana"/>
              </a:rPr>
              <a:t>tepat</a:t>
            </a:r>
            <a:endParaRPr sz="2200">
              <a:latin typeface="Verdana"/>
              <a:cs typeface="Verdana"/>
            </a:endParaRPr>
          </a:p>
          <a:p>
            <a:pPr marL="538480" marR="227965" lvl="1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15" dirty="0">
                <a:solidFill>
                  <a:srgbClr val="554A3B"/>
                </a:solidFill>
                <a:latin typeface="Verdana"/>
                <a:cs typeface="Verdana"/>
              </a:rPr>
              <a:t>Perusahaan </a:t>
            </a:r>
            <a:r>
              <a:rPr sz="2200" spc="95" dirty="0">
                <a:solidFill>
                  <a:srgbClr val="554A3B"/>
                </a:solidFill>
                <a:latin typeface="Verdana"/>
                <a:cs typeface="Verdana"/>
              </a:rPr>
              <a:t>dapat </a:t>
            </a:r>
            <a:r>
              <a:rPr sz="2200" spc="-20" dirty="0">
                <a:solidFill>
                  <a:srgbClr val="554A3B"/>
                </a:solidFill>
                <a:latin typeface="Verdana"/>
                <a:cs typeface="Verdana"/>
              </a:rPr>
              <a:t>menentukan </a:t>
            </a:r>
            <a:r>
              <a:rPr sz="2200" spc="-35" dirty="0">
                <a:solidFill>
                  <a:srgbClr val="554A3B"/>
                </a:solidFill>
                <a:latin typeface="Verdana"/>
                <a:cs typeface="Verdana"/>
              </a:rPr>
              <a:t>layout </a:t>
            </a:r>
            <a:r>
              <a:rPr sz="2200" spc="20" dirty="0">
                <a:solidFill>
                  <a:srgbClr val="554A3B"/>
                </a:solidFill>
                <a:latin typeface="Verdana"/>
                <a:cs typeface="Verdana"/>
              </a:rPr>
              <a:t>yang </a:t>
            </a:r>
            <a:r>
              <a:rPr sz="2200" spc="35" dirty="0">
                <a:solidFill>
                  <a:srgbClr val="554A3B"/>
                </a:solidFill>
                <a:latin typeface="Verdana"/>
                <a:cs typeface="Verdana"/>
              </a:rPr>
              <a:t>tepat  </a:t>
            </a:r>
            <a:r>
              <a:rPr sz="2200" spc="-90" dirty="0">
                <a:solidFill>
                  <a:srgbClr val="554A3B"/>
                </a:solidFill>
                <a:latin typeface="Verdana"/>
                <a:cs typeface="Verdana"/>
              </a:rPr>
              <a:t>sesuai</a:t>
            </a:r>
            <a:r>
              <a:rPr sz="2200" spc="-17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554A3B"/>
                </a:solidFill>
                <a:latin typeface="Verdana"/>
                <a:cs typeface="Verdana"/>
              </a:rPr>
              <a:t>dengan</a:t>
            </a:r>
            <a:r>
              <a:rPr sz="2200" spc="-16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95" dirty="0">
                <a:solidFill>
                  <a:srgbClr val="554A3B"/>
                </a:solidFill>
                <a:latin typeface="Verdana"/>
                <a:cs typeface="Verdana"/>
              </a:rPr>
              <a:t>proses</a:t>
            </a:r>
            <a:r>
              <a:rPr sz="2200" spc="-16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554A3B"/>
                </a:solidFill>
                <a:latin typeface="Verdana"/>
                <a:cs typeface="Verdana"/>
              </a:rPr>
              <a:t>produksi</a:t>
            </a:r>
            <a:r>
              <a:rPr sz="2200" spc="-16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rgbClr val="554A3B"/>
                </a:solidFill>
                <a:latin typeface="Verdana"/>
                <a:cs typeface="Verdana"/>
              </a:rPr>
              <a:t>yang</a:t>
            </a:r>
            <a:r>
              <a:rPr sz="2200" spc="-16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554A3B"/>
                </a:solidFill>
                <a:latin typeface="Verdana"/>
                <a:cs typeface="Verdana"/>
              </a:rPr>
              <a:t>dipilih</a:t>
            </a:r>
            <a:r>
              <a:rPr sz="2200" spc="-19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554A3B"/>
                </a:solidFill>
                <a:latin typeface="Verdana"/>
                <a:cs typeface="Verdana"/>
              </a:rPr>
              <a:t>sehingga  </a:t>
            </a:r>
            <a:r>
              <a:rPr sz="2200" spc="95" dirty="0">
                <a:solidFill>
                  <a:srgbClr val="554A3B"/>
                </a:solidFill>
                <a:latin typeface="Verdana"/>
                <a:cs typeface="Verdana"/>
              </a:rPr>
              <a:t>dapat </a:t>
            </a:r>
            <a:r>
              <a:rPr sz="2200" spc="-30" dirty="0">
                <a:solidFill>
                  <a:srgbClr val="554A3B"/>
                </a:solidFill>
                <a:latin typeface="Verdana"/>
                <a:cs typeface="Verdana"/>
              </a:rPr>
              <a:t>memberikan</a:t>
            </a:r>
            <a:r>
              <a:rPr sz="2200" spc="-44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114" dirty="0">
                <a:solidFill>
                  <a:srgbClr val="554A3B"/>
                </a:solidFill>
                <a:latin typeface="Verdana"/>
                <a:cs typeface="Verdana"/>
              </a:rPr>
              <a:t>efisiensi</a:t>
            </a:r>
            <a:endParaRPr sz="2200">
              <a:latin typeface="Verdana"/>
              <a:cs typeface="Verdana"/>
            </a:endParaRPr>
          </a:p>
          <a:p>
            <a:pPr marL="538480" marR="5080" lvl="1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15" dirty="0">
                <a:solidFill>
                  <a:srgbClr val="554A3B"/>
                </a:solidFill>
                <a:latin typeface="Verdana"/>
                <a:cs typeface="Verdana"/>
              </a:rPr>
              <a:t>Perusahaan</a:t>
            </a:r>
            <a:r>
              <a:rPr sz="2200" spc="-17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95" dirty="0">
                <a:solidFill>
                  <a:srgbClr val="554A3B"/>
                </a:solidFill>
                <a:latin typeface="Verdana"/>
                <a:cs typeface="Verdana"/>
              </a:rPr>
              <a:t>dapat</a:t>
            </a:r>
            <a:r>
              <a:rPr sz="2200" spc="-16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554A3B"/>
                </a:solidFill>
                <a:latin typeface="Verdana"/>
                <a:cs typeface="Verdana"/>
              </a:rPr>
              <a:t>menentukan</a:t>
            </a:r>
            <a:r>
              <a:rPr sz="2200" spc="-19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554A3B"/>
                </a:solidFill>
                <a:latin typeface="Verdana"/>
                <a:cs typeface="Verdana"/>
              </a:rPr>
              <a:t>teknologi</a:t>
            </a:r>
            <a:r>
              <a:rPr sz="2200" spc="-20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rgbClr val="554A3B"/>
                </a:solidFill>
                <a:latin typeface="Verdana"/>
                <a:cs typeface="Verdana"/>
              </a:rPr>
              <a:t>yang</a:t>
            </a:r>
            <a:r>
              <a:rPr sz="2200" spc="-16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35" dirty="0">
                <a:solidFill>
                  <a:srgbClr val="554A3B"/>
                </a:solidFill>
                <a:latin typeface="Verdana"/>
                <a:cs typeface="Verdana"/>
              </a:rPr>
              <a:t>tepat  </a:t>
            </a:r>
            <a:r>
              <a:rPr sz="2200" spc="-100" dirty="0">
                <a:solidFill>
                  <a:srgbClr val="554A3B"/>
                </a:solidFill>
                <a:latin typeface="Verdana"/>
                <a:cs typeface="Verdana"/>
              </a:rPr>
              <a:t>untuk </a:t>
            </a:r>
            <a:r>
              <a:rPr sz="2200" spc="-95" dirty="0">
                <a:solidFill>
                  <a:srgbClr val="554A3B"/>
                </a:solidFill>
                <a:latin typeface="Verdana"/>
                <a:cs typeface="Verdana"/>
              </a:rPr>
              <a:t>proses</a:t>
            </a:r>
            <a:r>
              <a:rPr sz="2200" spc="-24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554A3B"/>
                </a:solidFill>
                <a:latin typeface="Verdana"/>
                <a:cs typeface="Verdana"/>
              </a:rPr>
              <a:t>produksi</a:t>
            </a:r>
            <a:endParaRPr sz="2200">
              <a:latin typeface="Verdana"/>
              <a:cs typeface="Verdana"/>
            </a:endParaRPr>
          </a:p>
          <a:p>
            <a:pPr marL="538480" marR="359410" lvl="1" indent="-228600">
              <a:lnSpc>
                <a:spcPct val="100000"/>
              </a:lnSpc>
              <a:spcBef>
                <a:spcPts val="525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</a:tabLst>
            </a:pPr>
            <a:r>
              <a:rPr sz="2200" spc="-15" dirty="0">
                <a:solidFill>
                  <a:srgbClr val="554A3B"/>
                </a:solidFill>
                <a:latin typeface="Verdana"/>
                <a:cs typeface="Verdana"/>
              </a:rPr>
              <a:t>Perusahaan </a:t>
            </a:r>
            <a:r>
              <a:rPr sz="2200" spc="95" dirty="0">
                <a:solidFill>
                  <a:srgbClr val="554A3B"/>
                </a:solidFill>
                <a:latin typeface="Verdana"/>
                <a:cs typeface="Verdana"/>
              </a:rPr>
              <a:t>dapat </a:t>
            </a:r>
            <a:r>
              <a:rPr sz="2200" spc="-20" dirty="0">
                <a:solidFill>
                  <a:srgbClr val="554A3B"/>
                </a:solidFill>
                <a:latin typeface="Verdana"/>
                <a:cs typeface="Verdana"/>
              </a:rPr>
              <a:t>menentukan </a:t>
            </a:r>
            <a:r>
              <a:rPr sz="2200" dirty="0">
                <a:solidFill>
                  <a:srgbClr val="554A3B"/>
                </a:solidFill>
                <a:latin typeface="Verdana"/>
                <a:cs typeface="Verdana"/>
              </a:rPr>
              <a:t>persediaan </a:t>
            </a:r>
            <a:r>
              <a:rPr sz="2200" spc="15" dirty="0">
                <a:solidFill>
                  <a:srgbClr val="554A3B"/>
                </a:solidFill>
                <a:latin typeface="Verdana"/>
                <a:cs typeface="Verdana"/>
              </a:rPr>
              <a:t>yang  </a:t>
            </a:r>
            <a:r>
              <a:rPr sz="2200" spc="5" dirty="0">
                <a:solidFill>
                  <a:srgbClr val="554A3B"/>
                </a:solidFill>
                <a:latin typeface="Verdana"/>
                <a:cs typeface="Verdana"/>
              </a:rPr>
              <a:t>paling</a:t>
            </a:r>
            <a:r>
              <a:rPr sz="2200" spc="-21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554A3B"/>
                </a:solidFill>
                <a:latin typeface="Verdana"/>
                <a:cs typeface="Verdana"/>
              </a:rPr>
              <a:t>baik</a:t>
            </a:r>
            <a:r>
              <a:rPr sz="2200" spc="-18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100" dirty="0">
                <a:solidFill>
                  <a:srgbClr val="554A3B"/>
                </a:solidFill>
                <a:latin typeface="Verdana"/>
                <a:cs typeface="Verdana"/>
              </a:rPr>
              <a:t>untuk</a:t>
            </a:r>
            <a:r>
              <a:rPr sz="2200" spc="-18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554A3B"/>
                </a:solidFill>
                <a:latin typeface="Verdana"/>
                <a:cs typeface="Verdana"/>
              </a:rPr>
              <a:t>dijalankan</a:t>
            </a:r>
            <a:r>
              <a:rPr sz="2200" spc="-19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90" dirty="0">
                <a:solidFill>
                  <a:srgbClr val="554A3B"/>
                </a:solidFill>
                <a:latin typeface="Verdana"/>
                <a:cs typeface="Verdana"/>
              </a:rPr>
              <a:t>sesuai</a:t>
            </a:r>
            <a:r>
              <a:rPr sz="2200" spc="-17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70" dirty="0">
                <a:solidFill>
                  <a:srgbClr val="554A3B"/>
                </a:solidFill>
                <a:latin typeface="Verdana"/>
                <a:cs typeface="Verdana"/>
              </a:rPr>
              <a:t>dengan</a:t>
            </a:r>
            <a:r>
              <a:rPr sz="2200" spc="-18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55" dirty="0">
                <a:solidFill>
                  <a:srgbClr val="554A3B"/>
                </a:solidFill>
                <a:latin typeface="Verdana"/>
                <a:cs typeface="Verdana"/>
              </a:rPr>
              <a:t>bidang  </a:t>
            </a:r>
            <a:r>
              <a:rPr sz="2200" spc="-10" dirty="0">
                <a:solidFill>
                  <a:srgbClr val="554A3B"/>
                </a:solidFill>
                <a:latin typeface="Verdana"/>
                <a:cs typeface="Verdana"/>
              </a:rPr>
              <a:t>usahanya</a:t>
            </a:r>
            <a:endParaRPr sz="2200">
              <a:latin typeface="Verdana"/>
              <a:cs typeface="Verdana"/>
            </a:endParaRPr>
          </a:p>
          <a:p>
            <a:pPr marL="538480" marR="168910" lvl="1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8480" algn="l"/>
                <a:tab pos="539115" algn="l"/>
                <a:tab pos="2236470" algn="l"/>
              </a:tabLst>
            </a:pPr>
            <a:r>
              <a:rPr sz="2200" spc="20" dirty="0">
                <a:solidFill>
                  <a:srgbClr val="554A3B"/>
                </a:solidFill>
                <a:latin typeface="Verdana"/>
                <a:cs typeface="Verdana"/>
              </a:rPr>
              <a:t>Agar </a:t>
            </a:r>
            <a:r>
              <a:rPr sz="2200" spc="95" dirty="0">
                <a:solidFill>
                  <a:srgbClr val="554A3B"/>
                </a:solidFill>
                <a:latin typeface="Verdana"/>
                <a:cs typeface="Verdana"/>
              </a:rPr>
              <a:t>dapat </a:t>
            </a:r>
            <a:r>
              <a:rPr sz="2200" spc="-35" dirty="0">
                <a:solidFill>
                  <a:srgbClr val="554A3B"/>
                </a:solidFill>
                <a:latin typeface="Verdana"/>
                <a:cs typeface="Verdana"/>
              </a:rPr>
              <a:t>menentikan </a:t>
            </a:r>
            <a:r>
              <a:rPr sz="2200" spc="-80" dirty="0">
                <a:solidFill>
                  <a:srgbClr val="554A3B"/>
                </a:solidFill>
                <a:latin typeface="Verdana"/>
                <a:cs typeface="Verdana"/>
              </a:rPr>
              <a:t>kualitas </a:t>
            </a:r>
            <a:r>
              <a:rPr sz="2200" spc="65" dirty="0">
                <a:solidFill>
                  <a:srgbClr val="554A3B"/>
                </a:solidFill>
                <a:latin typeface="Verdana"/>
                <a:cs typeface="Verdana"/>
              </a:rPr>
              <a:t>tenaga </a:t>
            </a:r>
            <a:r>
              <a:rPr sz="2200" spc="-100" dirty="0">
                <a:solidFill>
                  <a:srgbClr val="554A3B"/>
                </a:solidFill>
                <a:latin typeface="Verdana"/>
                <a:cs typeface="Verdana"/>
              </a:rPr>
              <a:t>kerja </a:t>
            </a:r>
            <a:r>
              <a:rPr sz="2200" spc="15" dirty="0">
                <a:solidFill>
                  <a:srgbClr val="554A3B"/>
                </a:solidFill>
                <a:latin typeface="Verdana"/>
                <a:cs typeface="Verdana"/>
              </a:rPr>
              <a:t>yang  </a:t>
            </a:r>
            <a:r>
              <a:rPr sz="2200" spc="-30" dirty="0">
                <a:solidFill>
                  <a:srgbClr val="554A3B"/>
                </a:solidFill>
                <a:latin typeface="Verdana"/>
                <a:cs typeface="Verdana"/>
              </a:rPr>
              <a:t>dibutuhkan	</a:t>
            </a:r>
            <a:r>
              <a:rPr sz="2200" spc="-35" dirty="0">
                <a:solidFill>
                  <a:srgbClr val="554A3B"/>
                </a:solidFill>
                <a:latin typeface="Verdana"/>
                <a:cs typeface="Verdana"/>
              </a:rPr>
              <a:t>sekarang</a:t>
            </a:r>
            <a:r>
              <a:rPr sz="2200" spc="-20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554A3B"/>
                </a:solidFill>
                <a:latin typeface="Verdana"/>
                <a:cs typeface="Verdana"/>
              </a:rPr>
              <a:t>dan</a:t>
            </a:r>
            <a:r>
              <a:rPr sz="2200" spc="-16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554A3B"/>
                </a:solidFill>
                <a:latin typeface="Verdana"/>
                <a:cs typeface="Verdana"/>
              </a:rPr>
              <a:t>masa</a:t>
            </a:r>
            <a:r>
              <a:rPr sz="2200" spc="-17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rgbClr val="554A3B"/>
                </a:solidFill>
                <a:latin typeface="Verdana"/>
                <a:cs typeface="Verdana"/>
              </a:rPr>
              <a:t>yang</a:t>
            </a:r>
            <a:r>
              <a:rPr sz="2200" spc="-18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25" dirty="0">
                <a:solidFill>
                  <a:srgbClr val="554A3B"/>
                </a:solidFill>
                <a:latin typeface="Verdana"/>
                <a:cs typeface="Verdana"/>
              </a:rPr>
              <a:t>akan</a:t>
            </a:r>
            <a:r>
              <a:rPr sz="2200" spc="-17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25" dirty="0">
                <a:solidFill>
                  <a:srgbClr val="554A3B"/>
                </a:solidFill>
                <a:latin typeface="Verdana"/>
                <a:cs typeface="Verdana"/>
              </a:rPr>
              <a:t>datang.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373379"/>
            <a:ext cx="8380730" cy="998221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5440" y="1752600"/>
            <a:ext cx="8226425" cy="4848763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92A199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5" dirty="0">
                <a:solidFill>
                  <a:srgbClr val="554A3B"/>
                </a:solidFill>
                <a:latin typeface="Verdana"/>
                <a:cs typeface="Verdana"/>
              </a:rPr>
              <a:t>Penentuan </a:t>
            </a:r>
            <a:r>
              <a:rPr sz="2200" b="1" spc="-95" dirty="0">
                <a:solidFill>
                  <a:srgbClr val="554A3B"/>
                </a:solidFill>
                <a:latin typeface="Verdana"/>
                <a:cs typeface="Verdana"/>
              </a:rPr>
              <a:t>lokasi</a:t>
            </a:r>
            <a:r>
              <a:rPr sz="2200" b="1" spc="-38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b="1" spc="-10" dirty="0">
                <a:solidFill>
                  <a:srgbClr val="554A3B"/>
                </a:solidFill>
                <a:latin typeface="Verdana"/>
                <a:cs typeface="Verdana"/>
              </a:rPr>
              <a:t>usaha</a:t>
            </a:r>
            <a:endParaRPr sz="2200" b="1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7845" algn="l"/>
                <a:tab pos="538480" algn="l"/>
              </a:tabLst>
            </a:pPr>
            <a:r>
              <a:rPr sz="2200" spc="-100" dirty="0">
                <a:solidFill>
                  <a:srgbClr val="554A3B"/>
                </a:solidFill>
                <a:latin typeface="Verdana"/>
                <a:cs typeface="Verdana"/>
              </a:rPr>
              <a:t>Lokasi</a:t>
            </a:r>
            <a:r>
              <a:rPr sz="2200" spc="-18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554A3B"/>
                </a:solidFill>
                <a:latin typeface="Verdana"/>
                <a:cs typeface="Verdana"/>
              </a:rPr>
              <a:t>kantor</a:t>
            </a:r>
            <a:r>
              <a:rPr sz="2200" spc="-16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65" dirty="0">
                <a:solidFill>
                  <a:srgbClr val="554A3B"/>
                </a:solidFill>
                <a:latin typeface="Verdana"/>
                <a:cs typeface="Verdana"/>
              </a:rPr>
              <a:t>pusat,</a:t>
            </a:r>
            <a:r>
              <a:rPr sz="2200" spc="-16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554A3B"/>
                </a:solidFill>
                <a:latin typeface="Verdana"/>
                <a:cs typeface="Verdana"/>
              </a:rPr>
              <a:t>pabrik,</a:t>
            </a:r>
            <a:r>
              <a:rPr sz="2200" spc="-180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554A3B"/>
                </a:solidFill>
                <a:latin typeface="Verdana"/>
                <a:cs typeface="Verdana"/>
              </a:rPr>
              <a:t>gudang</a:t>
            </a:r>
            <a:r>
              <a:rPr sz="2200" spc="-15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80" dirty="0">
                <a:solidFill>
                  <a:srgbClr val="554A3B"/>
                </a:solidFill>
                <a:latin typeface="Verdana"/>
                <a:cs typeface="Verdana"/>
              </a:rPr>
              <a:t>dan</a:t>
            </a:r>
            <a:r>
              <a:rPr sz="2200" spc="-14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554A3B"/>
                </a:solidFill>
                <a:latin typeface="Verdana"/>
                <a:cs typeface="Verdana"/>
              </a:rPr>
              <a:t>kantor</a:t>
            </a:r>
            <a:r>
              <a:rPr sz="2200" spc="-185" dirty="0">
                <a:solidFill>
                  <a:srgbClr val="554A3B"/>
                </a:solidFill>
                <a:latin typeface="Verdana"/>
                <a:cs typeface="Verdana"/>
              </a:rPr>
              <a:t> </a:t>
            </a:r>
            <a:r>
              <a:rPr sz="2200" spc="85" dirty="0">
                <a:solidFill>
                  <a:srgbClr val="554A3B"/>
                </a:solidFill>
                <a:latin typeface="Verdana"/>
                <a:cs typeface="Verdana"/>
              </a:rPr>
              <a:t>cabang.</a:t>
            </a:r>
            <a:endParaRPr sz="2200" dirty="0">
              <a:latin typeface="Verdana"/>
              <a:cs typeface="Verdana"/>
            </a:endParaRPr>
          </a:p>
          <a:p>
            <a:pPr marL="538480" lvl="1" indent="-228600">
              <a:lnSpc>
                <a:spcPct val="100000"/>
              </a:lnSpc>
              <a:spcBef>
                <a:spcPts val="530"/>
              </a:spcBef>
              <a:buClr>
                <a:srgbClr val="CF533E"/>
              </a:buClr>
              <a:buFont typeface="Arial"/>
              <a:buChar char="•"/>
              <a:tabLst>
                <a:tab pos="537845" algn="l"/>
                <a:tab pos="538480" algn="l"/>
              </a:tabLst>
            </a:pPr>
            <a:r>
              <a:rPr sz="2200" spc="-30" dirty="0">
                <a:solidFill>
                  <a:srgbClr val="554A3B"/>
                </a:solidFill>
                <a:latin typeface="Verdana"/>
                <a:cs typeface="Verdana"/>
              </a:rPr>
              <a:t>Pertimbangannya:</a:t>
            </a:r>
            <a:endParaRPr sz="2200" dirty="0">
              <a:latin typeface="Verdana"/>
              <a:cs typeface="Verdana"/>
            </a:endParaRPr>
          </a:p>
          <a:p>
            <a:pPr marL="812800" lvl="2" indent="-228600">
              <a:lnSpc>
                <a:spcPct val="100000"/>
              </a:lnSpc>
              <a:spcBef>
                <a:spcPts val="525"/>
              </a:spcBef>
              <a:buClr>
                <a:srgbClr val="B5AD52"/>
              </a:buClr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200" spc="-65" dirty="0">
                <a:latin typeface="Verdana"/>
                <a:cs typeface="Verdana"/>
              </a:rPr>
              <a:t>Jenis </a:t>
            </a:r>
            <a:r>
              <a:rPr sz="2200" spc="-10" dirty="0">
                <a:latin typeface="Verdana"/>
                <a:cs typeface="Verdana"/>
              </a:rPr>
              <a:t>usaha </a:t>
            </a:r>
            <a:r>
              <a:rPr sz="2200" spc="20" dirty="0">
                <a:latin typeface="Verdana"/>
                <a:cs typeface="Verdana"/>
              </a:rPr>
              <a:t>yang</a:t>
            </a:r>
            <a:r>
              <a:rPr sz="2200" spc="-45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dijalankan</a:t>
            </a:r>
            <a:endParaRPr sz="2200" dirty="0">
              <a:latin typeface="Verdana"/>
              <a:cs typeface="Verdana"/>
            </a:endParaRPr>
          </a:p>
          <a:p>
            <a:pPr marL="812800" lvl="2" indent="-228600">
              <a:lnSpc>
                <a:spcPct val="100000"/>
              </a:lnSpc>
              <a:spcBef>
                <a:spcPts val="530"/>
              </a:spcBef>
              <a:buClr>
                <a:srgbClr val="B5AD52"/>
              </a:buClr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200" spc="-25" dirty="0">
                <a:latin typeface="Verdana"/>
                <a:cs typeface="Verdana"/>
              </a:rPr>
              <a:t>Dekat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70" dirty="0">
                <a:latin typeface="Verdana"/>
                <a:cs typeface="Verdana"/>
              </a:rPr>
              <a:t>dengan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pasar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atau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konsumen</a:t>
            </a:r>
            <a:endParaRPr sz="2200" dirty="0">
              <a:latin typeface="Verdana"/>
              <a:cs typeface="Verdana"/>
            </a:endParaRPr>
          </a:p>
          <a:p>
            <a:pPr marL="812800" lvl="2" indent="-228600">
              <a:lnSpc>
                <a:spcPct val="100000"/>
              </a:lnSpc>
              <a:spcBef>
                <a:spcPts val="530"/>
              </a:spcBef>
              <a:buClr>
                <a:srgbClr val="B5AD52"/>
              </a:buClr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200" spc="-25" dirty="0">
                <a:latin typeface="Verdana"/>
                <a:cs typeface="Verdana"/>
              </a:rPr>
              <a:t>Dekat </a:t>
            </a:r>
            <a:r>
              <a:rPr sz="2200" spc="65" dirty="0">
                <a:latin typeface="Verdana"/>
                <a:cs typeface="Verdana"/>
              </a:rPr>
              <a:t>dengan </a:t>
            </a:r>
            <a:r>
              <a:rPr sz="2200" spc="70" dirty="0">
                <a:latin typeface="Verdana"/>
                <a:cs typeface="Verdana"/>
              </a:rPr>
              <a:t>bahan</a:t>
            </a:r>
            <a:r>
              <a:rPr sz="2200" spc="-55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baku</a:t>
            </a:r>
            <a:endParaRPr sz="2200" dirty="0">
              <a:latin typeface="Verdana"/>
              <a:cs typeface="Verdana"/>
            </a:endParaRPr>
          </a:p>
          <a:p>
            <a:pPr marL="812800" lvl="2" indent="-228600">
              <a:lnSpc>
                <a:spcPct val="100000"/>
              </a:lnSpc>
              <a:spcBef>
                <a:spcPts val="530"/>
              </a:spcBef>
              <a:buClr>
                <a:srgbClr val="B5AD52"/>
              </a:buClr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200" spc="-80" dirty="0">
                <a:latin typeface="Verdana"/>
                <a:cs typeface="Verdana"/>
              </a:rPr>
              <a:t>Tersedia </a:t>
            </a:r>
            <a:r>
              <a:rPr sz="2200" spc="65" dirty="0">
                <a:latin typeface="Verdana"/>
                <a:cs typeface="Verdana"/>
              </a:rPr>
              <a:t>tenaga</a:t>
            </a:r>
            <a:r>
              <a:rPr sz="2200" spc="-26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kerja</a:t>
            </a:r>
            <a:endParaRPr sz="2200" dirty="0">
              <a:latin typeface="Verdana"/>
              <a:cs typeface="Verdana"/>
            </a:endParaRPr>
          </a:p>
          <a:p>
            <a:pPr marL="812800" lvl="2" indent="-228600">
              <a:lnSpc>
                <a:spcPct val="100000"/>
              </a:lnSpc>
              <a:spcBef>
                <a:spcPts val="525"/>
              </a:spcBef>
              <a:buClr>
                <a:srgbClr val="B5AD52"/>
              </a:buClr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200" spc="-80" dirty="0">
                <a:latin typeface="Verdana"/>
                <a:cs typeface="Verdana"/>
              </a:rPr>
              <a:t>Tersedia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sarana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pra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sarana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(transportasi,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00" dirty="0">
                <a:latin typeface="Verdana"/>
                <a:cs typeface="Verdana"/>
              </a:rPr>
              <a:t>listrik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80" dirty="0">
                <a:latin typeface="Verdana"/>
                <a:cs typeface="Verdana"/>
              </a:rPr>
              <a:t>dan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14" dirty="0">
                <a:latin typeface="Verdana"/>
                <a:cs typeface="Verdana"/>
              </a:rPr>
              <a:t>air)</a:t>
            </a:r>
            <a:endParaRPr sz="2200" dirty="0">
              <a:latin typeface="Verdana"/>
              <a:cs typeface="Verdana"/>
            </a:endParaRPr>
          </a:p>
          <a:p>
            <a:pPr marL="812800" lvl="2" indent="-228600">
              <a:lnSpc>
                <a:spcPct val="100000"/>
              </a:lnSpc>
              <a:spcBef>
                <a:spcPts val="530"/>
              </a:spcBef>
              <a:buClr>
                <a:srgbClr val="B5AD52"/>
              </a:buClr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200" spc="-25" dirty="0">
                <a:latin typeface="Verdana"/>
                <a:cs typeface="Verdana"/>
              </a:rPr>
              <a:t>Dekat </a:t>
            </a:r>
            <a:r>
              <a:rPr sz="2200" spc="70" dirty="0">
                <a:latin typeface="Verdana"/>
                <a:cs typeface="Verdana"/>
              </a:rPr>
              <a:t>dengan </a:t>
            </a:r>
            <a:r>
              <a:rPr sz="2200" spc="-40" dirty="0">
                <a:latin typeface="Verdana"/>
                <a:cs typeface="Verdana"/>
              </a:rPr>
              <a:t>pusat</a:t>
            </a:r>
            <a:r>
              <a:rPr sz="2200" spc="-5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pemerintahan</a:t>
            </a:r>
            <a:endParaRPr sz="2200" dirty="0">
              <a:latin typeface="Verdana"/>
              <a:cs typeface="Verdana"/>
            </a:endParaRPr>
          </a:p>
          <a:p>
            <a:pPr marL="812800" lvl="2" indent="-228600">
              <a:lnSpc>
                <a:spcPct val="100000"/>
              </a:lnSpc>
              <a:spcBef>
                <a:spcPts val="530"/>
              </a:spcBef>
              <a:buClr>
                <a:srgbClr val="B5AD52"/>
              </a:buClr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200" spc="-25" dirty="0">
                <a:latin typeface="Verdana"/>
                <a:cs typeface="Verdana"/>
              </a:rPr>
              <a:t>Dekat </a:t>
            </a:r>
            <a:r>
              <a:rPr sz="2200" spc="65" dirty="0">
                <a:latin typeface="Verdana"/>
                <a:cs typeface="Verdana"/>
              </a:rPr>
              <a:t>dengan </a:t>
            </a:r>
            <a:r>
              <a:rPr sz="2200" spc="60" dirty="0">
                <a:latin typeface="Verdana"/>
                <a:cs typeface="Verdana"/>
              </a:rPr>
              <a:t>lembaga</a:t>
            </a:r>
            <a:r>
              <a:rPr sz="2200" spc="-555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keuangan</a:t>
            </a:r>
            <a:endParaRPr sz="2200" dirty="0">
              <a:latin typeface="Verdana"/>
              <a:cs typeface="Verdana"/>
            </a:endParaRPr>
          </a:p>
          <a:p>
            <a:pPr marL="812800" lvl="2" indent="-228600">
              <a:lnSpc>
                <a:spcPct val="100000"/>
              </a:lnSpc>
              <a:spcBef>
                <a:spcPts val="530"/>
              </a:spcBef>
              <a:buClr>
                <a:srgbClr val="B5AD52"/>
              </a:buClr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200" spc="5" dirty="0">
                <a:latin typeface="Verdana"/>
                <a:cs typeface="Verdana"/>
              </a:rPr>
              <a:t>Berada </a:t>
            </a:r>
            <a:r>
              <a:rPr sz="2200" spc="-5" dirty="0">
                <a:latin typeface="Verdana"/>
                <a:cs typeface="Verdana"/>
              </a:rPr>
              <a:t>dikawasan</a:t>
            </a:r>
            <a:r>
              <a:rPr sz="2200" spc="-335" dirty="0">
                <a:latin typeface="Verdana"/>
                <a:cs typeface="Verdana"/>
              </a:rPr>
              <a:t> </a:t>
            </a:r>
            <a:r>
              <a:rPr sz="2200" spc="-125" dirty="0">
                <a:latin typeface="Verdana"/>
                <a:cs typeface="Verdana"/>
              </a:rPr>
              <a:t>industri</a:t>
            </a:r>
            <a:endParaRPr sz="2200" dirty="0">
              <a:latin typeface="Verdana"/>
              <a:cs typeface="Verdana"/>
            </a:endParaRPr>
          </a:p>
          <a:p>
            <a:pPr marL="812800" lvl="2" indent="-228600">
              <a:lnSpc>
                <a:spcPct val="100000"/>
              </a:lnSpc>
              <a:spcBef>
                <a:spcPts val="525"/>
              </a:spcBef>
              <a:buClr>
                <a:srgbClr val="B5AD52"/>
              </a:buClr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2200" spc="15" dirty="0">
                <a:latin typeface="Verdana"/>
                <a:cs typeface="Verdana"/>
              </a:rPr>
              <a:t>Kemudahan </a:t>
            </a:r>
            <a:r>
              <a:rPr sz="2200" spc="-35" dirty="0">
                <a:latin typeface="Verdana"/>
                <a:cs typeface="Verdana"/>
              </a:rPr>
              <a:t>melakukan</a:t>
            </a:r>
            <a:r>
              <a:rPr sz="2200" spc="-35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perluasan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379" y="373379"/>
            <a:ext cx="8380730" cy="118429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7485" rIns="0" bIns="0" rtlCol="0">
            <a:spAutoFit/>
          </a:bodyPr>
          <a:lstStyle/>
          <a:p>
            <a:pPr marL="175260" marR="2446020">
              <a:lnSpc>
                <a:spcPct val="100000"/>
              </a:lnSpc>
              <a:spcBef>
                <a:spcPts val="1555"/>
              </a:spcBef>
            </a:pPr>
            <a:r>
              <a:rPr sz="3200" b="1" spc="-6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3200" b="1" spc="-60" dirty="0" err="1" smtClean="0">
                <a:latin typeface="Times New Roman" pitchFamily="18" charset="0"/>
                <a:cs typeface="Times New Roman" pitchFamily="18" charset="0"/>
              </a:rPr>
              <a:t>nentuan</a:t>
            </a:r>
            <a:r>
              <a:rPr sz="3200" b="1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14" dirty="0">
                <a:latin typeface="Times New Roman" pitchFamily="18" charset="0"/>
                <a:cs typeface="Times New Roman" pitchFamily="18" charset="0"/>
              </a:rPr>
              <a:t>lokasi </a:t>
            </a:r>
            <a:r>
              <a:rPr sz="3200" b="1" spc="-15" dirty="0" err="1">
                <a:latin typeface="Times New Roman" pitchFamily="18" charset="0"/>
                <a:cs typeface="Times New Roman" pitchFamily="18" charset="0"/>
              </a:rPr>
              <a:t>dipengaruhi</a:t>
            </a:r>
            <a:r>
              <a:rPr sz="3200" b="1" spc="-4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 err="1" smtClean="0">
                <a:latin typeface="Times New Roman" pitchFamily="18" charset="0"/>
                <a:cs typeface="Times New Roman" pitchFamily="18" charset="0"/>
              </a:rPr>
              <a:t>ole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105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sz="3200" b="1" spc="1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85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sz="3200" b="1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2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3200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2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3200" b="1" spc="-135" dirty="0" smtClean="0">
                <a:latin typeface="Times New Roman" pitchFamily="18" charset="0"/>
                <a:cs typeface="Times New Roman" pitchFamily="18" charset="0"/>
              </a:rPr>
              <a:t>ain</a:t>
            </a:r>
            <a:r>
              <a:rPr sz="3200" b="1" spc="-135" dirty="0">
                <a:latin typeface="Times New Roman" pitchFamily="18" charset="0"/>
                <a:cs typeface="Times New Roman" pitchFamily="18" charset="0"/>
              </a:rPr>
              <a:t>: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752600"/>
            <a:ext cx="8458200" cy="3824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3810" indent="114300">
              <a:lnSpc>
                <a:spcPct val="120100"/>
              </a:lnSpc>
              <a:spcBef>
                <a:spcPts val="100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50" dirty="0">
                <a:latin typeface="Verdana"/>
                <a:cs typeface="Verdana"/>
              </a:rPr>
              <a:t>Lingkungan </a:t>
            </a:r>
            <a:r>
              <a:rPr sz="2800" spc="-50" dirty="0" err="1">
                <a:latin typeface="Verdana"/>
                <a:cs typeface="Verdana"/>
              </a:rPr>
              <a:t>masyarakat</a:t>
            </a:r>
            <a:r>
              <a:rPr sz="2800" spc="-50" dirty="0">
                <a:latin typeface="Verdana"/>
                <a:cs typeface="Verdana"/>
              </a:rPr>
              <a:t>  </a:t>
            </a:r>
            <a:endParaRPr lang="en-US" sz="2800" spc="-50" dirty="0" smtClean="0">
              <a:latin typeface="Verdana"/>
              <a:cs typeface="Verdana"/>
            </a:endParaRPr>
          </a:p>
          <a:p>
            <a:pPr marL="12700" marR="1273810" indent="114300">
              <a:lnSpc>
                <a:spcPct val="120100"/>
              </a:lnSpc>
              <a:spcBef>
                <a:spcPts val="100"/>
              </a:spcBef>
              <a:buClr>
                <a:srgbClr val="92A199"/>
              </a:buClr>
              <a:tabLst>
                <a:tab pos="355600" algn="l"/>
              </a:tabLst>
            </a:pPr>
            <a:r>
              <a:rPr sz="2800" spc="-5" dirty="0" err="1" smtClean="0">
                <a:latin typeface="Verdana"/>
                <a:cs typeface="Verdana"/>
              </a:rPr>
              <a:t>Kesediaan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80" dirty="0" err="1" smtClean="0">
                <a:latin typeface="Verdana"/>
                <a:cs typeface="Verdana"/>
              </a:rPr>
              <a:t>masy</a:t>
            </a:r>
            <a:r>
              <a:rPr lang="en-US" sz="2800" spc="-80" dirty="0" err="1" smtClean="0">
                <a:latin typeface="Verdana"/>
                <a:cs typeface="Verdana"/>
              </a:rPr>
              <a:t>a</a:t>
            </a:r>
            <a:r>
              <a:rPr sz="2800" spc="-80" dirty="0" err="1" smtClean="0">
                <a:latin typeface="Verdana"/>
                <a:cs typeface="Verdana"/>
              </a:rPr>
              <a:t>rakat</a:t>
            </a:r>
            <a:r>
              <a:rPr sz="2800" spc="-80" dirty="0" smtClean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suatu</a:t>
            </a:r>
            <a:r>
              <a:rPr sz="2800" spc="-545" dirty="0">
                <a:latin typeface="Verdana"/>
                <a:cs typeface="Verdana"/>
              </a:rPr>
              <a:t> </a:t>
            </a:r>
            <a:r>
              <a:rPr sz="2800" spc="50" dirty="0">
                <a:latin typeface="Verdana"/>
                <a:cs typeface="Verdana"/>
              </a:rPr>
              <a:t>daerah</a:t>
            </a:r>
            <a:endParaRPr sz="28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800" spc="-40" dirty="0">
                <a:latin typeface="Verdana"/>
                <a:cs typeface="Verdana"/>
              </a:rPr>
              <a:t>menerima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baik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70" dirty="0">
                <a:latin typeface="Verdana"/>
                <a:cs typeface="Verdana"/>
              </a:rPr>
              <a:t>dampak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positif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105" dirty="0">
                <a:latin typeface="Verdana"/>
                <a:cs typeface="Verdana"/>
              </a:rPr>
              <a:t>dan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negatif  </a:t>
            </a:r>
            <a:r>
              <a:rPr sz="2800" spc="-80" dirty="0">
                <a:latin typeface="Verdana"/>
                <a:cs typeface="Verdana"/>
              </a:rPr>
              <a:t>didirikan </a:t>
            </a:r>
            <a:r>
              <a:rPr sz="2800" spc="-5" dirty="0">
                <a:latin typeface="Verdana"/>
                <a:cs typeface="Verdana"/>
              </a:rPr>
              <a:t>sebuah</a:t>
            </a:r>
            <a:r>
              <a:rPr sz="2800" spc="-33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perusahaan</a:t>
            </a:r>
          </a:p>
          <a:p>
            <a:pPr marL="12700" indent="11430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25" dirty="0">
                <a:latin typeface="Verdana"/>
                <a:cs typeface="Verdana"/>
              </a:rPr>
              <a:t>Sumber </a:t>
            </a:r>
            <a:r>
              <a:rPr sz="2800" spc="110" dirty="0">
                <a:latin typeface="Verdana"/>
                <a:cs typeface="Verdana"/>
              </a:rPr>
              <a:t>daya</a:t>
            </a:r>
            <a:r>
              <a:rPr sz="2800" spc="-28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alam</a:t>
            </a:r>
            <a:endParaRPr sz="2800" dirty="0">
              <a:latin typeface="Verdana"/>
              <a:cs typeface="Verdana"/>
            </a:endParaRPr>
          </a:p>
          <a:p>
            <a:pPr marL="12700" marR="135890" algn="just">
              <a:lnSpc>
                <a:spcPct val="100000"/>
              </a:lnSpc>
              <a:spcBef>
                <a:spcPts val="670"/>
              </a:spcBef>
            </a:pPr>
            <a:r>
              <a:rPr sz="2800" spc="70" dirty="0">
                <a:latin typeface="Verdana"/>
                <a:cs typeface="Verdana"/>
              </a:rPr>
              <a:t>Apabila</a:t>
            </a:r>
            <a:r>
              <a:rPr sz="2800" spc="-680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suatu </a:t>
            </a:r>
            <a:r>
              <a:rPr sz="2800" spc="-50" dirty="0">
                <a:latin typeface="Verdana"/>
                <a:cs typeface="Verdana"/>
              </a:rPr>
              <a:t>pabrik </a:t>
            </a:r>
            <a:r>
              <a:rPr sz="2800" spc="-95" dirty="0">
                <a:latin typeface="Verdana"/>
                <a:cs typeface="Verdana"/>
              </a:rPr>
              <a:t>semakin </a:t>
            </a:r>
            <a:r>
              <a:rPr sz="2800" spc="-60" dirty="0">
                <a:latin typeface="Verdana"/>
                <a:cs typeface="Verdana"/>
              </a:rPr>
              <a:t>tinggi </a:t>
            </a:r>
            <a:r>
              <a:rPr sz="2800" spc="45" dirty="0">
                <a:latin typeface="Verdana"/>
                <a:cs typeface="Verdana"/>
              </a:rPr>
              <a:t>biaya  </a:t>
            </a:r>
            <a:r>
              <a:rPr sz="2800" spc="25" dirty="0">
                <a:latin typeface="Verdana"/>
                <a:cs typeface="Verdana"/>
              </a:rPr>
              <a:t>pengangkutan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25" dirty="0">
                <a:latin typeface="Verdana"/>
                <a:cs typeface="Verdana"/>
              </a:rPr>
              <a:t>maka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akan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semakin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tinggi  </a:t>
            </a:r>
            <a:r>
              <a:rPr sz="2800" spc="45" dirty="0">
                <a:latin typeface="Verdana"/>
                <a:cs typeface="Verdana"/>
              </a:rPr>
              <a:t>biaya </a:t>
            </a:r>
            <a:r>
              <a:rPr sz="2800" spc="25" dirty="0">
                <a:latin typeface="Verdana"/>
                <a:cs typeface="Verdana"/>
              </a:rPr>
              <a:t>pengangkutan </a:t>
            </a:r>
            <a:r>
              <a:rPr sz="2800" spc="105" dirty="0">
                <a:latin typeface="Verdana"/>
                <a:cs typeface="Verdana"/>
              </a:rPr>
              <a:t>dan</a:t>
            </a:r>
            <a:r>
              <a:rPr sz="2800" spc="-740" dirty="0">
                <a:latin typeface="Verdana"/>
                <a:cs typeface="Verdana"/>
              </a:rPr>
              <a:t> </a:t>
            </a:r>
            <a:r>
              <a:rPr sz="2800" spc="-165" dirty="0">
                <a:latin typeface="Verdana"/>
                <a:cs typeface="Verdana"/>
              </a:rPr>
              <a:t>distribusi </a:t>
            </a:r>
            <a:r>
              <a:rPr sz="2800" spc="90" dirty="0">
                <a:latin typeface="Verdana"/>
                <a:cs typeface="Verdana"/>
              </a:rPr>
              <a:t>bahan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3379" y="373379"/>
            <a:ext cx="8380730" cy="1117600"/>
          </a:xfrm>
          <a:custGeom>
            <a:avLst/>
            <a:gdLst/>
            <a:ahLst/>
            <a:cxnLst/>
            <a:rect l="l" t="t" r="r" b="b"/>
            <a:pathLst>
              <a:path w="8380730" h="1117600">
                <a:moveTo>
                  <a:pt x="0" y="1117091"/>
                </a:moveTo>
                <a:lnTo>
                  <a:pt x="8380476" y="1117091"/>
                </a:lnTo>
                <a:lnTo>
                  <a:pt x="8380476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304800"/>
            <a:ext cx="7210425" cy="510780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228600">
              <a:lnSpc>
                <a:spcPct val="100000"/>
              </a:lnSpc>
              <a:spcBef>
                <a:spcPts val="770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25" dirty="0">
                <a:latin typeface="Verdana"/>
                <a:cs typeface="Verdana"/>
              </a:rPr>
              <a:t>Sumber </a:t>
            </a:r>
            <a:r>
              <a:rPr sz="2800" spc="110" dirty="0">
                <a:latin typeface="Verdana"/>
                <a:cs typeface="Verdana"/>
              </a:rPr>
              <a:t>daya</a:t>
            </a:r>
            <a:r>
              <a:rPr sz="2800" spc="-285" dirty="0">
                <a:latin typeface="Verdana"/>
                <a:cs typeface="Verdana"/>
              </a:rPr>
              <a:t> </a:t>
            </a:r>
            <a:r>
              <a:rPr sz="2800" spc="-55" dirty="0">
                <a:latin typeface="Verdana"/>
                <a:cs typeface="Verdana"/>
              </a:rPr>
              <a:t>manusia</a:t>
            </a:r>
            <a:endParaRPr sz="2800" dirty="0">
              <a:latin typeface="Verdana"/>
              <a:cs typeface="Verdana"/>
            </a:endParaRPr>
          </a:p>
          <a:p>
            <a:pPr marL="12700" marR="506095" algn="just">
              <a:lnSpc>
                <a:spcPct val="100000"/>
              </a:lnSpc>
              <a:spcBef>
                <a:spcPts val="675"/>
              </a:spcBef>
            </a:pPr>
            <a:r>
              <a:rPr sz="2800" spc="-75" dirty="0">
                <a:latin typeface="Verdana"/>
                <a:cs typeface="Verdana"/>
              </a:rPr>
              <a:t>Tersedianya </a:t>
            </a:r>
            <a:r>
              <a:rPr sz="2800" spc="85" dirty="0">
                <a:latin typeface="Verdana"/>
                <a:cs typeface="Verdana"/>
              </a:rPr>
              <a:t>tenaga </a:t>
            </a:r>
            <a:r>
              <a:rPr sz="2800" spc="-125" dirty="0">
                <a:latin typeface="Verdana"/>
                <a:cs typeface="Verdana"/>
              </a:rPr>
              <a:t>kerja </a:t>
            </a:r>
            <a:r>
              <a:rPr sz="2800" spc="-20" dirty="0">
                <a:latin typeface="Verdana"/>
                <a:cs typeface="Verdana"/>
              </a:rPr>
              <a:t>baik</a:t>
            </a:r>
            <a:r>
              <a:rPr sz="2800" spc="-720" dirty="0">
                <a:latin typeface="Verdana"/>
                <a:cs typeface="Verdana"/>
              </a:rPr>
              <a:t> </a:t>
            </a:r>
            <a:r>
              <a:rPr sz="2800" spc="85" dirty="0">
                <a:latin typeface="Verdana"/>
                <a:cs typeface="Verdana"/>
              </a:rPr>
              <a:t>tenaga  </a:t>
            </a:r>
            <a:r>
              <a:rPr sz="2800" spc="-85" dirty="0">
                <a:latin typeface="Verdana"/>
                <a:cs typeface="Verdana"/>
              </a:rPr>
              <a:t>terdidik </a:t>
            </a:r>
            <a:r>
              <a:rPr sz="2800" spc="30" dirty="0">
                <a:latin typeface="Verdana"/>
                <a:cs typeface="Verdana"/>
              </a:rPr>
              <a:t>ataupun </a:t>
            </a:r>
            <a:r>
              <a:rPr sz="2800" spc="80" dirty="0">
                <a:latin typeface="Verdana"/>
                <a:cs typeface="Verdana"/>
              </a:rPr>
              <a:t>tenaga </a:t>
            </a:r>
            <a:r>
              <a:rPr sz="2800" spc="-100" dirty="0">
                <a:latin typeface="Verdana"/>
                <a:cs typeface="Verdana"/>
              </a:rPr>
              <a:t>terlatih </a:t>
            </a:r>
            <a:r>
              <a:rPr sz="2800" spc="30" dirty="0">
                <a:latin typeface="Verdana"/>
                <a:cs typeface="Verdana"/>
              </a:rPr>
              <a:t>yang  </a:t>
            </a:r>
            <a:r>
              <a:rPr sz="2800" spc="20" dirty="0">
                <a:latin typeface="Verdana"/>
                <a:cs typeface="Verdana"/>
              </a:rPr>
              <a:t>cukup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15" dirty="0">
                <a:latin typeface="Verdana"/>
                <a:cs typeface="Verdana"/>
              </a:rPr>
              <a:t>banyak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merupakan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faktor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yang  </a:t>
            </a:r>
            <a:r>
              <a:rPr sz="2800" spc="-10" dirty="0">
                <a:latin typeface="Verdana"/>
                <a:cs typeface="Verdana"/>
              </a:rPr>
              <a:t>penting</a:t>
            </a:r>
            <a:endParaRPr sz="2800" dirty="0">
              <a:latin typeface="Verdana"/>
              <a:cs typeface="Verdana"/>
            </a:endParaRPr>
          </a:p>
          <a:p>
            <a:pPr marL="355600" indent="-22860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60" dirty="0">
                <a:latin typeface="Verdana"/>
                <a:cs typeface="Verdana"/>
              </a:rPr>
              <a:t>Pasar</a:t>
            </a:r>
            <a:endParaRPr sz="28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</a:pPr>
            <a:r>
              <a:rPr sz="2800" spc="75" dirty="0">
                <a:latin typeface="Verdana"/>
                <a:cs typeface="Verdana"/>
              </a:rPr>
              <a:t>Apakah </a:t>
            </a:r>
            <a:r>
              <a:rPr sz="2800" spc="-95" dirty="0">
                <a:latin typeface="Verdana"/>
                <a:cs typeface="Verdana"/>
              </a:rPr>
              <a:t>suatu </a:t>
            </a:r>
            <a:r>
              <a:rPr sz="2800" spc="-40" dirty="0">
                <a:latin typeface="Verdana"/>
                <a:cs typeface="Verdana"/>
              </a:rPr>
              <a:t>produk </a:t>
            </a:r>
            <a:r>
              <a:rPr sz="2800" spc="-145" dirty="0">
                <a:latin typeface="Verdana"/>
                <a:cs typeface="Verdana"/>
              </a:rPr>
              <a:t>itu </a:t>
            </a:r>
            <a:r>
              <a:rPr sz="2800" spc="-10" dirty="0">
                <a:latin typeface="Verdana"/>
                <a:cs typeface="Verdana"/>
              </a:rPr>
              <a:t>merupakan  </a:t>
            </a:r>
            <a:r>
              <a:rPr sz="2800" spc="10" dirty="0">
                <a:latin typeface="Verdana"/>
                <a:cs typeface="Verdana"/>
              </a:rPr>
              <a:t>barang2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yang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harus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dijual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25" dirty="0">
                <a:latin typeface="Verdana"/>
                <a:cs typeface="Verdana"/>
              </a:rPr>
              <a:t>kpd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konsumen  </a:t>
            </a:r>
            <a:r>
              <a:rPr sz="2800" spc="-110" dirty="0">
                <a:latin typeface="Verdana"/>
                <a:cs typeface="Verdana"/>
              </a:rPr>
              <a:t>luas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50" dirty="0">
                <a:latin typeface="Verdana"/>
                <a:cs typeface="Verdana"/>
              </a:rPr>
              <a:t>atau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30" dirty="0">
                <a:latin typeface="Verdana"/>
                <a:cs typeface="Verdana"/>
              </a:rPr>
              <a:t>hanya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dijual</a:t>
            </a:r>
            <a:r>
              <a:rPr sz="2800" spc="-229" dirty="0">
                <a:latin typeface="Verdana"/>
                <a:cs typeface="Verdana"/>
              </a:rPr>
              <a:t> </a:t>
            </a:r>
            <a:r>
              <a:rPr sz="2800" spc="25" dirty="0">
                <a:latin typeface="Verdana"/>
                <a:cs typeface="Verdana"/>
              </a:rPr>
              <a:t>kpd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25" dirty="0">
                <a:latin typeface="Verdana"/>
                <a:cs typeface="Verdana"/>
              </a:rPr>
              <a:t>sebagian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35" dirty="0">
                <a:latin typeface="Verdana"/>
                <a:cs typeface="Verdana"/>
              </a:rPr>
              <a:t>kecil  </a:t>
            </a:r>
            <a:r>
              <a:rPr sz="2800" spc="-50" dirty="0">
                <a:latin typeface="Verdana"/>
                <a:cs typeface="Verdana"/>
              </a:rPr>
              <a:t>masyarakat </a:t>
            </a:r>
            <a:r>
              <a:rPr sz="2800" spc="55" dirty="0">
                <a:latin typeface="Verdana"/>
                <a:cs typeface="Verdana"/>
              </a:rPr>
              <a:t>atau </a:t>
            </a:r>
            <a:r>
              <a:rPr sz="2800" spc="-10" dirty="0">
                <a:latin typeface="Verdana"/>
                <a:cs typeface="Verdana"/>
              </a:rPr>
              <a:t>merupakan </a:t>
            </a:r>
            <a:r>
              <a:rPr sz="2800" spc="50" dirty="0">
                <a:latin typeface="Verdana"/>
                <a:cs typeface="Verdana"/>
              </a:rPr>
              <a:t>barang  </a:t>
            </a:r>
            <a:r>
              <a:rPr sz="2800" spc="-5" dirty="0">
                <a:latin typeface="Verdana"/>
                <a:cs typeface="Verdana"/>
              </a:rPr>
              <a:t>mentah </a:t>
            </a:r>
            <a:r>
              <a:rPr sz="2800" spc="75" dirty="0">
                <a:latin typeface="Verdana"/>
                <a:cs typeface="Verdana"/>
              </a:rPr>
              <a:t>bagi </a:t>
            </a:r>
            <a:r>
              <a:rPr sz="2800" spc="-50" dirty="0">
                <a:latin typeface="Verdana"/>
                <a:cs typeface="Verdana"/>
              </a:rPr>
              <a:t>pabrik</a:t>
            </a:r>
            <a:r>
              <a:rPr sz="2800" spc="-660" dirty="0">
                <a:latin typeface="Verdana"/>
                <a:cs typeface="Verdana"/>
              </a:rPr>
              <a:t> </a:t>
            </a:r>
            <a:r>
              <a:rPr sz="2800" spc="-65" dirty="0">
                <a:latin typeface="Verdana"/>
                <a:cs typeface="Verdana"/>
              </a:rPr>
              <a:t>lain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1000" y="381000"/>
            <a:ext cx="8380730" cy="493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" rIns="0" bIns="0" rtlCol="0">
            <a:spAutoFit/>
          </a:bodyPr>
          <a:lstStyle/>
          <a:p>
            <a:pPr marL="518159" indent="-228600">
              <a:lnSpc>
                <a:spcPct val="100000"/>
              </a:lnSpc>
              <a:spcBef>
                <a:spcPts val="5"/>
              </a:spcBef>
              <a:buClr>
                <a:srgbClr val="92A199"/>
              </a:buClr>
              <a:tabLst>
                <a:tab pos="518159" algn="l"/>
              </a:tabLst>
            </a:pPr>
            <a:r>
              <a:rPr lang="en-US" sz="3200" spc="10" dirty="0" smtClean="0">
                <a:latin typeface="Verdana"/>
                <a:cs typeface="Verdana"/>
              </a:rPr>
              <a:t>- </a:t>
            </a:r>
            <a:r>
              <a:rPr sz="3200" spc="10" dirty="0" err="1" smtClean="0">
                <a:latin typeface="Verdana"/>
                <a:cs typeface="Verdana"/>
              </a:rPr>
              <a:t>Pengangkutan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219200"/>
            <a:ext cx="8305800" cy="46729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9865">
              <a:lnSpc>
                <a:spcPct val="100000"/>
              </a:lnSpc>
              <a:spcBef>
                <a:spcPts val="95"/>
              </a:spcBef>
            </a:pPr>
            <a:r>
              <a:rPr sz="2800" spc="-75" dirty="0">
                <a:latin typeface="Verdana"/>
                <a:cs typeface="Verdana"/>
              </a:rPr>
              <a:t>Tersedianya </a:t>
            </a:r>
            <a:r>
              <a:rPr sz="2800" spc="-130" dirty="0">
                <a:latin typeface="Verdana"/>
                <a:cs typeface="Verdana"/>
              </a:rPr>
              <a:t>fasilitas </a:t>
            </a:r>
            <a:r>
              <a:rPr sz="2800" spc="-10" dirty="0">
                <a:latin typeface="Verdana"/>
                <a:cs typeface="Verdana"/>
              </a:rPr>
              <a:t>angkutan </a:t>
            </a:r>
            <a:r>
              <a:rPr sz="2800" spc="30" dirty="0">
                <a:latin typeface="Verdana"/>
                <a:cs typeface="Verdana"/>
              </a:rPr>
              <a:t>yang</a:t>
            </a:r>
            <a:r>
              <a:rPr sz="2800" spc="-580" dirty="0">
                <a:latin typeface="Verdana"/>
                <a:cs typeface="Verdana"/>
              </a:rPr>
              <a:t> </a:t>
            </a:r>
            <a:r>
              <a:rPr sz="2800" spc="-155" dirty="0">
                <a:latin typeface="Verdana"/>
                <a:cs typeface="Verdana"/>
              </a:rPr>
              <a:t>dimiliki  </a:t>
            </a:r>
            <a:r>
              <a:rPr sz="2800" spc="-95" dirty="0">
                <a:latin typeface="Verdana"/>
                <a:cs typeface="Verdana"/>
              </a:rPr>
              <a:t>suatu </a:t>
            </a:r>
            <a:r>
              <a:rPr sz="2800" spc="55" dirty="0">
                <a:latin typeface="Verdana"/>
                <a:cs typeface="Verdana"/>
              </a:rPr>
              <a:t>daerah </a:t>
            </a:r>
            <a:r>
              <a:rPr sz="2800" spc="120" dirty="0">
                <a:latin typeface="Verdana"/>
                <a:cs typeface="Verdana"/>
              </a:rPr>
              <a:t>dapat </a:t>
            </a:r>
            <a:r>
              <a:rPr sz="2800" spc="-20" dirty="0">
                <a:latin typeface="Verdana"/>
                <a:cs typeface="Verdana"/>
              </a:rPr>
              <a:t>mengatasi  kelemahan2 </a:t>
            </a:r>
            <a:r>
              <a:rPr sz="2800" spc="55" dirty="0">
                <a:latin typeface="Verdana"/>
                <a:cs typeface="Verdana"/>
              </a:rPr>
              <a:t>daerah </a:t>
            </a:r>
            <a:r>
              <a:rPr sz="2800" spc="30" dirty="0">
                <a:latin typeface="Verdana"/>
                <a:cs typeface="Verdana"/>
              </a:rPr>
              <a:t>yang </a:t>
            </a:r>
            <a:r>
              <a:rPr sz="2800" spc="-45" dirty="0">
                <a:latin typeface="Verdana"/>
                <a:cs typeface="Verdana"/>
              </a:rPr>
              <a:t>tidak </a:t>
            </a:r>
            <a:r>
              <a:rPr sz="2800" spc="-140" dirty="0">
                <a:latin typeface="Verdana"/>
                <a:cs typeface="Verdana"/>
              </a:rPr>
              <a:t>memiliki  </a:t>
            </a:r>
            <a:r>
              <a:rPr sz="2800" spc="-110" dirty="0">
                <a:latin typeface="Verdana"/>
                <a:cs typeface="Verdana"/>
              </a:rPr>
              <a:t>faktor2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sblmnya</a:t>
            </a:r>
            <a:endParaRPr sz="2800" dirty="0">
              <a:latin typeface="Verdana"/>
              <a:cs typeface="Verdana"/>
            </a:endParaRPr>
          </a:p>
          <a:p>
            <a:pPr marL="12700" indent="11430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Verdana"/>
                <a:cs typeface="Verdana"/>
              </a:rPr>
              <a:t>Pembangkit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85" dirty="0">
                <a:latin typeface="Verdana"/>
                <a:cs typeface="Verdana"/>
              </a:rPr>
              <a:t>tenaga</a:t>
            </a:r>
            <a:endParaRPr sz="2800" dirty="0">
              <a:latin typeface="Verdana"/>
              <a:cs typeface="Verdana"/>
            </a:endParaRPr>
          </a:p>
          <a:p>
            <a:pPr marL="12700" marR="327660">
              <a:lnSpc>
                <a:spcPct val="100000"/>
              </a:lnSpc>
              <a:spcBef>
                <a:spcPts val="670"/>
              </a:spcBef>
            </a:pPr>
            <a:r>
              <a:rPr sz="2800" spc="-75" dirty="0">
                <a:latin typeface="Verdana"/>
                <a:cs typeface="Verdana"/>
              </a:rPr>
              <a:t>Tersedianya </a:t>
            </a:r>
            <a:r>
              <a:rPr sz="2800" dirty="0">
                <a:latin typeface="Verdana"/>
                <a:cs typeface="Verdana"/>
              </a:rPr>
              <a:t>pembangkit </a:t>
            </a:r>
            <a:r>
              <a:rPr sz="2800" spc="85" dirty="0">
                <a:latin typeface="Verdana"/>
                <a:cs typeface="Verdana"/>
              </a:rPr>
              <a:t>tenaga </a:t>
            </a:r>
            <a:r>
              <a:rPr sz="2800" spc="-75" dirty="0">
                <a:latin typeface="Verdana"/>
                <a:cs typeface="Verdana"/>
              </a:rPr>
              <a:t>disuatu  </a:t>
            </a:r>
            <a:r>
              <a:rPr sz="2800" spc="55" dirty="0">
                <a:latin typeface="Verdana"/>
                <a:cs typeface="Verdana"/>
              </a:rPr>
              <a:t>daerah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baik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dari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65" dirty="0">
                <a:latin typeface="Verdana"/>
                <a:cs typeface="Verdana"/>
              </a:rPr>
              <a:t>aliran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254" dirty="0">
                <a:latin typeface="Verdana"/>
                <a:cs typeface="Verdana"/>
              </a:rPr>
              <a:t>listrik,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air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55" dirty="0">
                <a:latin typeface="Verdana"/>
                <a:cs typeface="Verdana"/>
              </a:rPr>
              <a:t>diesel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dsb</a:t>
            </a:r>
            <a:endParaRPr sz="2800" dirty="0">
              <a:latin typeface="Verdana"/>
              <a:cs typeface="Verdana"/>
            </a:endParaRPr>
          </a:p>
          <a:p>
            <a:pPr marL="12700" marR="5080" indent="114300">
              <a:lnSpc>
                <a:spcPct val="120000"/>
              </a:lnSpc>
              <a:spcBef>
                <a:spcPts val="5"/>
              </a:spcBef>
              <a:buClr>
                <a:srgbClr val="92A199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45" dirty="0">
                <a:latin typeface="Verdana"/>
                <a:cs typeface="Verdana"/>
              </a:rPr>
              <a:t>Tanah </a:t>
            </a:r>
            <a:r>
              <a:rPr sz="2800" spc="-125" dirty="0">
                <a:latin typeface="Verdana"/>
                <a:cs typeface="Verdana"/>
              </a:rPr>
              <a:t>untuk </a:t>
            </a:r>
            <a:r>
              <a:rPr sz="2800" spc="-40" dirty="0">
                <a:latin typeface="Verdana"/>
                <a:cs typeface="Verdana"/>
              </a:rPr>
              <a:t>perluasan  </a:t>
            </a:r>
            <a:r>
              <a:rPr sz="2800" spc="5" dirty="0">
                <a:latin typeface="Verdana"/>
                <a:cs typeface="Verdana"/>
              </a:rPr>
              <a:t>Mempertimbangkan </a:t>
            </a:r>
            <a:r>
              <a:rPr sz="2800" spc="-70" dirty="0">
                <a:latin typeface="Verdana"/>
                <a:cs typeface="Verdana"/>
              </a:rPr>
              <a:t>alternatif </a:t>
            </a:r>
            <a:r>
              <a:rPr sz="2800" spc="20" dirty="0">
                <a:latin typeface="Verdana"/>
                <a:cs typeface="Verdana"/>
              </a:rPr>
              <a:t>tempat</a:t>
            </a:r>
            <a:r>
              <a:rPr sz="2800" spc="-475" dirty="0">
                <a:latin typeface="Verdana"/>
                <a:cs typeface="Verdana"/>
              </a:rPr>
              <a:t> </a:t>
            </a:r>
            <a:r>
              <a:rPr sz="2800" spc="50" dirty="0">
                <a:latin typeface="Verdana"/>
                <a:cs typeface="Verdana"/>
              </a:rPr>
              <a:t>agar</a:t>
            </a:r>
            <a:endParaRPr sz="2800" dirty="0">
              <a:latin typeface="Verdana"/>
              <a:cs typeface="Verdana"/>
            </a:endParaRPr>
          </a:p>
          <a:p>
            <a:pPr marL="12700" marR="455930">
              <a:lnSpc>
                <a:spcPct val="100000"/>
              </a:lnSpc>
            </a:pPr>
            <a:r>
              <a:rPr sz="2800" spc="-65" dirty="0">
                <a:latin typeface="Verdana"/>
                <a:cs typeface="Verdana"/>
              </a:rPr>
              <a:t>dimungkinkan </a:t>
            </a:r>
            <a:r>
              <a:rPr sz="2800" spc="100" dirty="0">
                <a:latin typeface="Verdana"/>
                <a:cs typeface="Verdana"/>
              </a:rPr>
              <a:t>adanya </a:t>
            </a:r>
            <a:r>
              <a:rPr sz="2800" spc="-40" dirty="0">
                <a:latin typeface="Verdana"/>
                <a:cs typeface="Verdana"/>
              </a:rPr>
              <a:t>perluasan</a:t>
            </a:r>
            <a:r>
              <a:rPr sz="2800" spc="-65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dimasa  </a:t>
            </a:r>
            <a:r>
              <a:rPr sz="2800" spc="120" dirty="0">
                <a:latin typeface="Verdana"/>
                <a:cs typeface="Verdana"/>
              </a:rPr>
              <a:t>depan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5963</TotalTime>
  <Words>1983</Words>
  <Application>Microsoft Office PowerPoint</Application>
  <PresentationFormat>On-screen Show (4:3)</PresentationFormat>
  <Paragraphs>416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ASPEK     TEKNIS DAN OPERASI               Mukti Hakim STP,MP</vt:lpstr>
      <vt:lpstr>Aspek Teknis  Untuk menilai kesiapan suatu usaha dalam menjalankan kegiatannya dengan menilai ketepatan lokasi,luas produksi dan layout serta kesiapan mesin dan teknologi</vt:lpstr>
      <vt:lpstr>Penentuan Lokasi Usaha</vt:lpstr>
      <vt:lpstr>Slide 4</vt:lpstr>
      <vt:lpstr>Slide 5</vt:lpstr>
      <vt:lpstr>Slide 6</vt:lpstr>
      <vt:lpstr>Slide 7</vt:lpstr>
      <vt:lpstr>Slide 8</vt:lpstr>
      <vt:lpstr>Slide 9</vt:lpstr>
      <vt:lpstr>1.Metode penilaian hasil value</vt:lpstr>
      <vt:lpstr>METODE PENILAIAN HASIL VALUE</vt:lpstr>
      <vt:lpstr>METODE PERBANDINGAN BIAYA</vt:lpstr>
      <vt:lpstr>METODE ANALISIS EKONOMI</vt:lpstr>
      <vt:lpstr>Slide 14</vt:lpstr>
      <vt:lpstr>Slide 15</vt:lpstr>
      <vt:lpstr>Slide 16</vt:lpstr>
      <vt:lpstr>PENENTUAN LUAS PRODUKSI</vt:lpstr>
      <vt:lpstr>POLA PRODUKSI</vt:lpstr>
      <vt:lpstr>Slide 19</vt:lpstr>
      <vt:lpstr>Slide 20</vt:lpstr>
      <vt:lpstr>Slide 21</vt:lpstr>
      <vt:lpstr>GRAFIK POLA PRODUKSI</vt:lpstr>
      <vt:lpstr>TATA LETAK</vt:lpstr>
      <vt:lpstr>TUJUAN PERENCANAAN TATA   LETAK</vt:lpstr>
      <vt:lpstr>PERENCANAAN TATA LETAK  (LAYOUT)</vt:lpstr>
      <vt:lpstr>JENIS-JENIS TATA LETAK</vt:lpstr>
      <vt:lpstr>PENTINGNYA TATA LETAK</vt:lpstr>
      <vt:lpstr>TATA LETAK PROSES/TATA LETAK  FUNGSIONAL</vt:lpstr>
      <vt:lpstr>TATA LETAK (LAYOUT) PRODUK</vt:lpstr>
      <vt:lpstr>LAYOUT KELOMPOK</vt:lpstr>
      <vt:lpstr>LAYOUT POSISI TETAP</vt:lpstr>
      <vt:lpstr>JENIS TATA LETAK</vt:lpstr>
      <vt:lpstr>STRATEGI TATA LETAK</vt:lpstr>
      <vt:lpstr>Slide 34</vt:lpstr>
      <vt:lpstr>Slide 35</vt:lpstr>
      <vt:lpstr>Slide 36</vt:lpstr>
      <vt:lpstr>POSISI TETAP</vt:lpstr>
      <vt:lpstr>TATA LETAK KANTOR</vt:lpstr>
      <vt:lpstr>TATA LETAK TOKO ECERAN</vt:lpstr>
      <vt:lpstr>TATA LETAK GUDANG</vt:lpstr>
      <vt:lpstr>)</vt:lpstr>
      <vt:lpstr>MODEL EQONOMIC ORDER QUANTITY  (EOQ)</vt:lpstr>
      <vt:lpstr>MODEL EQONOMIC ORDER QUANTITY (EOQ)  (PENGARUH DISKON TERHADAP EOQ)</vt:lpstr>
      <vt:lpstr> MODEL EQONOMIC ORDER QUANTITY (EOQ)</vt:lpstr>
      <vt:lpstr>MODEL EQONOMIC ORDER QUANTITY (EOQ)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ASPEK TEKNIS/PRODUKSI</dc:title>
  <dc:creator>F.Hafiz Saragih</dc:creator>
  <cp:lastModifiedBy>Windows7</cp:lastModifiedBy>
  <cp:revision>7</cp:revision>
  <dcterms:created xsi:type="dcterms:W3CDTF">2019-03-01T06:35:04Z</dcterms:created>
  <dcterms:modified xsi:type="dcterms:W3CDTF">2019-04-05T07:57:05Z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2019-03-01T00:00:00Z</vt:filetime>
  </property>
</Properties>
</file>