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256" r:id="rId2"/>
    <p:sldId id="257" r:id="rId3"/>
    <p:sldId id="286" r:id="rId4"/>
    <p:sldId id="287" r:id="rId5"/>
    <p:sldId id="261" r:id="rId6"/>
    <p:sldId id="265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98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E2AF0-8933-4BF7-B7D4-FF904D2FD042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1EBA0-1F5E-40B1-B94D-0C895BBE5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4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1EBA0-1F5E-40B1-B94D-0C895BBE561B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2D1A846-28A5-4184-B4EA-5975D58F84A9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A890169-6BB2-47DB-B758-4D6F080E6D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1A846-28A5-4184-B4EA-5975D58F84A9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890169-6BB2-47DB-B758-4D6F080E6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1A846-28A5-4184-B4EA-5975D58F84A9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890169-6BB2-47DB-B758-4D6F080E6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1A846-28A5-4184-B4EA-5975D58F84A9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890169-6BB2-47DB-B758-4D6F080E6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2D1A846-28A5-4184-B4EA-5975D58F84A9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A890169-6BB2-47DB-B758-4D6F080E6D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1A846-28A5-4184-B4EA-5975D58F84A9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A890169-6BB2-47DB-B758-4D6F080E6D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1A846-28A5-4184-B4EA-5975D58F84A9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A890169-6BB2-47DB-B758-4D6F080E6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1A846-28A5-4184-B4EA-5975D58F84A9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890169-6BB2-47DB-B758-4D6F080E6D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1A846-28A5-4184-B4EA-5975D58F84A9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890169-6BB2-47DB-B758-4D6F080E6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2D1A846-28A5-4184-B4EA-5975D58F84A9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A890169-6BB2-47DB-B758-4D6F080E6D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2D1A846-28A5-4184-B4EA-5975D58F84A9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A890169-6BB2-47DB-B758-4D6F080E6D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2D1A846-28A5-4184-B4EA-5975D58F84A9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A890169-6BB2-47DB-B758-4D6F080E6D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9" Type="http://schemas.openxmlformats.org/officeDocument/2006/relationships/image" Target="../media/image49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34" Type="http://schemas.openxmlformats.org/officeDocument/2006/relationships/image" Target="../media/image44.png"/><Relationship Id="rId42" Type="http://schemas.openxmlformats.org/officeDocument/2006/relationships/image" Target="../media/image52.png"/><Relationship Id="rId47" Type="http://schemas.openxmlformats.org/officeDocument/2006/relationships/image" Target="../media/image57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46" Type="http://schemas.openxmlformats.org/officeDocument/2006/relationships/image" Target="../media/image56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41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40" Type="http://schemas.openxmlformats.org/officeDocument/2006/relationships/image" Target="../media/image50.png"/><Relationship Id="rId45" Type="http://schemas.openxmlformats.org/officeDocument/2006/relationships/image" Target="../media/image55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4" Type="http://schemas.openxmlformats.org/officeDocument/2006/relationships/image" Target="../media/image54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43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59.png"/><Relationship Id="rId5" Type="http://schemas.openxmlformats.org/officeDocument/2006/relationships/image" Target="../media/image62.png"/><Relationship Id="rId10" Type="http://schemas.openxmlformats.org/officeDocument/2006/relationships/image" Target="../media/image19.png"/><Relationship Id="rId4" Type="http://schemas.openxmlformats.org/officeDocument/2006/relationships/image" Target="../media/image61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Finansial</a:t>
            </a:r>
            <a:r>
              <a:rPr lang="en-US" dirty="0" smtClean="0"/>
              <a:t>/</a:t>
            </a:r>
            <a:r>
              <a:rPr lang="en-US" dirty="0" err="1" smtClean="0"/>
              <a:t>Keuangan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Mukti</a:t>
            </a:r>
            <a:r>
              <a:rPr lang="en-US" dirty="0" smtClean="0"/>
              <a:t> Hakim STP,MP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08464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effectLst/>
              </a:rPr>
              <a:t>         </a:t>
            </a:r>
            <a:r>
              <a:rPr lang="en-US" sz="3200" dirty="0" err="1" smtClean="0">
                <a:effectLst/>
              </a:rPr>
              <a:t>Lanjutan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2581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5. Internal Rate Of Return(IRR)</a:t>
            </a:r>
          </a:p>
          <a:p>
            <a:pPr>
              <a:buNone/>
            </a:pPr>
            <a:r>
              <a:rPr lang="en-US" sz="2400" dirty="0" smtClean="0"/>
              <a:t>   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alat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mengukur</a:t>
            </a:r>
            <a:r>
              <a:rPr lang="en-US" sz="2400" dirty="0" smtClean="0"/>
              <a:t> </a:t>
            </a:r>
            <a:r>
              <a:rPr lang="en-US" sz="2400" dirty="0" err="1" smtClean="0"/>
              <a:t>tingkat</a:t>
            </a:r>
            <a:r>
              <a:rPr lang="en-US" sz="2400" dirty="0" smtClean="0"/>
              <a:t> </a:t>
            </a:r>
            <a:r>
              <a:rPr lang="en-US" sz="2400" dirty="0" err="1" smtClean="0"/>
              <a:t>pengembalian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intern</a:t>
            </a:r>
          </a:p>
          <a:p>
            <a:pPr>
              <a:buNone/>
            </a:pPr>
            <a:r>
              <a:rPr lang="en-US" sz="2400" dirty="0" smtClean="0"/>
              <a:t>6. Profitability Index(PI)</a:t>
            </a:r>
          </a:p>
          <a:p>
            <a:pPr>
              <a:buNone/>
            </a:pPr>
            <a:r>
              <a:rPr lang="en-US" sz="2400" dirty="0" smtClean="0"/>
              <a:t>   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rasio</a:t>
            </a:r>
            <a:r>
              <a:rPr lang="en-US" sz="2400" dirty="0" smtClean="0"/>
              <a:t> </a:t>
            </a:r>
            <a:r>
              <a:rPr lang="en-US" sz="2400" dirty="0" err="1" smtClean="0"/>
              <a:t>aktivitas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sekarang</a:t>
            </a:r>
            <a:r>
              <a:rPr lang="en-US" sz="2400" dirty="0" smtClean="0"/>
              <a:t> </a:t>
            </a:r>
            <a:r>
              <a:rPr lang="en-US" sz="2400" dirty="0" err="1" smtClean="0"/>
              <a:t>penerimaan</a:t>
            </a:r>
            <a:r>
              <a:rPr lang="en-US" sz="2400" dirty="0" smtClean="0"/>
              <a:t> </a:t>
            </a:r>
            <a:r>
              <a:rPr lang="en-US" sz="2400" dirty="0" err="1" smtClean="0"/>
              <a:t>bersih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sekarang</a:t>
            </a:r>
            <a:r>
              <a:rPr lang="en-US" sz="2400" dirty="0" smtClean="0"/>
              <a:t> </a:t>
            </a:r>
            <a:r>
              <a:rPr lang="en-US" sz="2400" dirty="0" err="1" smtClean="0"/>
              <a:t>pengeluaran</a:t>
            </a:r>
            <a:r>
              <a:rPr lang="en-US" sz="2400" dirty="0" smtClean="0"/>
              <a:t> </a:t>
            </a:r>
            <a:r>
              <a:rPr lang="en-US" sz="2400" dirty="0" err="1" smtClean="0"/>
              <a:t>investasi</a:t>
            </a:r>
            <a:r>
              <a:rPr lang="en-US" sz="2400" dirty="0" smtClean="0"/>
              <a:t>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 smtClean="0"/>
              <a:t>umur</a:t>
            </a:r>
            <a:r>
              <a:rPr lang="en-US" sz="2400" dirty="0" smtClean="0"/>
              <a:t> </a:t>
            </a:r>
            <a:r>
              <a:rPr lang="en-US" sz="2400" dirty="0" err="1" smtClean="0"/>
              <a:t>investasi</a:t>
            </a:r>
            <a:endParaRPr lang="en-US" sz="24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4" name="Right Arrow 3"/>
          <p:cNvSpPr/>
          <p:nvPr/>
        </p:nvSpPr>
        <p:spPr>
          <a:xfrm>
            <a:off x="685800" y="228600"/>
            <a:ext cx="685800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>
                <a:effectLst/>
              </a:rPr>
              <a:t>Aspek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Keuangan</a:t>
            </a:r>
            <a:r>
              <a:rPr lang="en-US" sz="2800" dirty="0" smtClean="0">
                <a:effectLst/>
              </a:rPr>
              <a:t> (</a:t>
            </a:r>
            <a:r>
              <a:rPr lang="en-US" sz="2800" dirty="0" err="1" smtClean="0">
                <a:effectLst/>
              </a:rPr>
              <a:t>Kriteria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Penilaian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Investasi</a:t>
            </a:r>
            <a:r>
              <a:rPr lang="en-US" sz="2800" dirty="0" smtClean="0">
                <a:effectLst/>
              </a:rPr>
              <a:t>)</a:t>
            </a:r>
            <a:endParaRPr lang="en-US" sz="2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err="1" smtClean="0"/>
              <a:t>Contoh</a:t>
            </a:r>
            <a:endParaRPr lang="en-US" sz="1800" dirty="0" smtClean="0"/>
          </a:p>
          <a:p>
            <a:pPr>
              <a:buFont typeface="Wingdings" pitchFamily="2" charset="2"/>
              <a:buChar char="v"/>
            </a:pPr>
            <a:r>
              <a:rPr lang="en-US" sz="1800" dirty="0" err="1" smtClean="0"/>
              <a:t>Tahun</a:t>
            </a:r>
            <a:r>
              <a:rPr lang="en-US" sz="1800" dirty="0" smtClean="0"/>
              <a:t> 2004, PT.  Ana </a:t>
            </a:r>
            <a:r>
              <a:rPr lang="en-US" sz="1800" dirty="0" err="1" smtClean="0"/>
              <a:t>berinvestasi</a:t>
            </a:r>
            <a:r>
              <a:rPr lang="en-US" sz="1800" dirty="0" smtClean="0"/>
              <a:t> </a:t>
            </a:r>
            <a:r>
              <a:rPr lang="en-US" sz="1800" dirty="0" err="1" smtClean="0"/>
              <a:t>dgn</a:t>
            </a:r>
            <a:r>
              <a:rPr lang="en-US" sz="1800" dirty="0" smtClean="0"/>
              <a:t> modal </a:t>
            </a:r>
            <a:r>
              <a:rPr lang="en-US" sz="1800" dirty="0" err="1" smtClean="0"/>
              <a:t>sendiri</a:t>
            </a:r>
            <a:r>
              <a:rPr lang="en-US" sz="1800" dirty="0" smtClean="0"/>
              <a:t> </a:t>
            </a:r>
            <a:r>
              <a:rPr lang="en-US" sz="1800" dirty="0" err="1" smtClean="0"/>
              <a:t>Rp</a:t>
            </a:r>
            <a:r>
              <a:rPr lang="en-US" sz="1800" dirty="0" smtClean="0"/>
              <a:t>. 5.000.000.000, modal </a:t>
            </a:r>
            <a:r>
              <a:rPr lang="en-US" sz="1800" dirty="0" err="1" smtClean="0"/>
              <a:t>kerja</a:t>
            </a:r>
            <a:r>
              <a:rPr lang="en-US" sz="1800" dirty="0" smtClean="0"/>
              <a:t> </a:t>
            </a:r>
            <a:r>
              <a:rPr lang="en-US" sz="1800" dirty="0" err="1" smtClean="0"/>
              <a:t>Rp</a:t>
            </a:r>
            <a:r>
              <a:rPr lang="en-US" sz="1800" dirty="0" smtClean="0"/>
              <a:t>. 1000.000.000. </a:t>
            </a:r>
            <a:r>
              <a:rPr lang="en-US" sz="1800" dirty="0" err="1" smtClean="0"/>
              <a:t>Umur</a:t>
            </a:r>
            <a:r>
              <a:rPr lang="en-US" sz="1800" dirty="0" smtClean="0"/>
              <a:t> </a:t>
            </a:r>
            <a:r>
              <a:rPr lang="en-US" sz="1800" dirty="0" err="1" smtClean="0"/>
              <a:t>ekonomis</a:t>
            </a:r>
            <a:r>
              <a:rPr lang="en-US" sz="1800" dirty="0" smtClean="0"/>
              <a:t> 5 </a:t>
            </a:r>
            <a:r>
              <a:rPr lang="en-US" sz="1800" dirty="0" err="1" smtClean="0"/>
              <a:t>thn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disusutkan</a:t>
            </a:r>
            <a:r>
              <a:rPr lang="en-US" sz="1800" dirty="0" smtClean="0"/>
              <a:t> </a:t>
            </a:r>
            <a:r>
              <a:rPr lang="en-US" sz="1800" dirty="0" err="1" smtClean="0"/>
              <a:t>tanpa</a:t>
            </a:r>
            <a:r>
              <a:rPr lang="en-US" sz="1800" dirty="0" smtClean="0"/>
              <a:t> </a:t>
            </a:r>
            <a:r>
              <a:rPr lang="en-US" sz="1800" dirty="0" err="1" smtClean="0"/>
              <a:t>nilai</a:t>
            </a:r>
            <a:r>
              <a:rPr lang="en-US" sz="1800" dirty="0" smtClean="0"/>
              <a:t> </a:t>
            </a:r>
            <a:r>
              <a:rPr lang="en-US" sz="1800" dirty="0" err="1" smtClean="0"/>
              <a:t>sisa</a:t>
            </a:r>
            <a:r>
              <a:rPr lang="en-US" sz="1800" dirty="0" smtClean="0"/>
              <a:t>. </a:t>
            </a:r>
            <a:r>
              <a:rPr lang="en-US" sz="1800" dirty="0" err="1" smtClean="0"/>
              <a:t>Pengembalian</a:t>
            </a:r>
            <a:r>
              <a:rPr lang="en-US" sz="1800" dirty="0" smtClean="0"/>
              <a:t> </a:t>
            </a:r>
            <a:r>
              <a:rPr lang="en-US" sz="1800" dirty="0" err="1" smtClean="0"/>
              <a:t>tingkat</a:t>
            </a:r>
            <a:r>
              <a:rPr lang="en-US" sz="1800" dirty="0" smtClean="0"/>
              <a:t> </a:t>
            </a:r>
            <a:r>
              <a:rPr lang="en-US" sz="1800" dirty="0" err="1" smtClean="0"/>
              <a:t>bunga</a:t>
            </a:r>
            <a:r>
              <a:rPr lang="en-US" sz="1800" dirty="0" smtClean="0"/>
              <a:t> </a:t>
            </a:r>
            <a:r>
              <a:rPr lang="en-US" sz="1800" dirty="0" err="1" smtClean="0"/>
              <a:t>yg</a:t>
            </a:r>
            <a:r>
              <a:rPr lang="en-US" sz="1800" dirty="0" smtClean="0"/>
              <a:t> </a:t>
            </a:r>
            <a:r>
              <a:rPr lang="en-US" sz="1800" dirty="0" err="1" smtClean="0"/>
              <a:t>diinginkan</a:t>
            </a:r>
            <a:r>
              <a:rPr lang="en-US" sz="1800" dirty="0" smtClean="0"/>
              <a:t> 20%. </a:t>
            </a:r>
            <a:r>
              <a:rPr lang="en-US" sz="1800" dirty="0" err="1" smtClean="0"/>
              <a:t>Perkiraan</a:t>
            </a:r>
            <a:r>
              <a:rPr lang="en-US" sz="1800" dirty="0" smtClean="0"/>
              <a:t> </a:t>
            </a:r>
            <a:r>
              <a:rPr lang="en-US" sz="1800" dirty="0" err="1" smtClean="0"/>
              <a:t>laba</a:t>
            </a:r>
            <a:r>
              <a:rPr lang="en-US" sz="1800" dirty="0" smtClean="0"/>
              <a:t> </a:t>
            </a:r>
            <a:r>
              <a:rPr lang="en-US" sz="1800" dirty="0" err="1" smtClean="0"/>
              <a:t>setelah</a:t>
            </a:r>
            <a:r>
              <a:rPr lang="en-US" sz="1800" dirty="0" smtClean="0"/>
              <a:t> </a:t>
            </a:r>
            <a:r>
              <a:rPr lang="en-US" sz="1800" dirty="0" err="1" smtClean="0"/>
              <a:t>pajak</a:t>
            </a:r>
            <a:r>
              <a:rPr lang="en-US" sz="1800" dirty="0" smtClean="0"/>
              <a:t> </a:t>
            </a:r>
            <a:r>
              <a:rPr lang="en-US" sz="1800" dirty="0" err="1" smtClean="0"/>
              <a:t>selama</a:t>
            </a:r>
            <a:r>
              <a:rPr lang="en-US" sz="1800" dirty="0" smtClean="0"/>
              <a:t> 5 </a:t>
            </a:r>
            <a:r>
              <a:rPr lang="en-US" sz="1800" dirty="0" err="1" smtClean="0"/>
              <a:t>thn</a:t>
            </a:r>
            <a:r>
              <a:rPr lang="en-US" sz="1800" dirty="0" smtClean="0"/>
              <a:t>: 950 </a:t>
            </a:r>
            <a:r>
              <a:rPr lang="en-US" sz="1800" dirty="0" err="1" smtClean="0"/>
              <a:t>jt</a:t>
            </a:r>
            <a:r>
              <a:rPr lang="en-US" sz="1800" dirty="0" smtClean="0"/>
              <a:t>, 1100jt, 1250 </a:t>
            </a:r>
            <a:r>
              <a:rPr lang="en-US" sz="1800" dirty="0" err="1" smtClean="0"/>
              <a:t>jt</a:t>
            </a:r>
            <a:r>
              <a:rPr lang="en-US" sz="1800" dirty="0" smtClean="0"/>
              <a:t>, 1400 </a:t>
            </a:r>
            <a:r>
              <a:rPr lang="en-US" sz="1800" dirty="0" err="1" smtClean="0"/>
              <a:t>jt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1650 jt. </a:t>
            </a:r>
            <a:r>
              <a:rPr lang="en-US" sz="1800" dirty="0" err="1" smtClean="0"/>
              <a:t>Berapa</a:t>
            </a:r>
            <a:r>
              <a:rPr lang="en-US" sz="1800" dirty="0" smtClean="0"/>
              <a:t> </a:t>
            </a:r>
            <a:r>
              <a:rPr lang="en-US" sz="1800" dirty="0" err="1" smtClean="0"/>
              <a:t>kas</a:t>
            </a:r>
            <a:r>
              <a:rPr lang="en-US" sz="1800" dirty="0" smtClean="0"/>
              <a:t> </a:t>
            </a:r>
            <a:r>
              <a:rPr lang="en-US" sz="1800" dirty="0" err="1" smtClean="0"/>
              <a:t>bersih</a:t>
            </a:r>
            <a:r>
              <a:rPr lang="en-US" sz="1800" dirty="0" smtClean="0"/>
              <a:t> </a:t>
            </a:r>
            <a:r>
              <a:rPr lang="en-US" sz="1800" dirty="0" err="1" smtClean="0"/>
              <a:t>yg</a:t>
            </a:r>
            <a:r>
              <a:rPr lang="en-US" sz="1800" dirty="0" smtClean="0"/>
              <a:t> </a:t>
            </a:r>
            <a:r>
              <a:rPr lang="en-US" sz="1800" dirty="0" err="1" smtClean="0"/>
              <a:t>diterima</a:t>
            </a:r>
            <a:r>
              <a:rPr lang="en-US" sz="1800" dirty="0" smtClean="0"/>
              <a:t> </a:t>
            </a:r>
            <a:r>
              <a:rPr lang="en-US" sz="1800" dirty="0" err="1" smtClean="0"/>
              <a:t>diakhir</a:t>
            </a:r>
            <a:r>
              <a:rPr lang="en-US" sz="1800" dirty="0" smtClean="0"/>
              <a:t> </a:t>
            </a:r>
            <a:r>
              <a:rPr lang="en-US" sz="1800" dirty="0" err="1" smtClean="0"/>
              <a:t>tahun</a:t>
            </a:r>
            <a:r>
              <a:rPr lang="en-US" sz="1800" dirty="0" smtClean="0"/>
              <a:t>? PP?ARR?NPV?IRR?PI?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?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err="1" smtClean="0"/>
              <a:t>Penyusutan</a:t>
            </a:r>
            <a:r>
              <a:rPr lang="en-US" sz="1800" dirty="0" smtClean="0"/>
              <a:t> = (</a:t>
            </a:r>
            <a:r>
              <a:rPr lang="en-US" sz="1800" dirty="0" err="1" smtClean="0"/>
              <a:t>investasi</a:t>
            </a:r>
            <a:r>
              <a:rPr lang="en-US" sz="1800" dirty="0" smtClean="0"/>
              <a:t>-modal </a:t>
            </a:r>
            <a:r>
              <a:rPr lang="en-US" sz="1800" dirty="0" err="1" smtClean="0"/>
              <a:t>kerja</a:t>
            </a:r>
            <a:r>
              <a:rPr lang="en-US" sz="1800" dirty="0" smtClean="0"/>
              <a:t>)/</a:t>
            </a:r>
            <a:r>
              <a:rPr lang="en-US" sz="1800" dirty="0" err="1" smtClean="0"/>
              <a:t>umur</a:t>
            </a:r>
            <a:r>
              <a:rPr lang="en-US" sz="1800" dirty="0" smtClean="0"/>
              <a:t> </a:t>
            </a:r>
            <a:r>
              <a:rPr lang="en-US" sz="1800" dirty="0" err="1" smtClean="0"/>
              <a:t>ekonomis</a:t>
            </a:r>
            <a:endParaRPr lang="en-US" sz="1800" dirty="0" smtClean="0"/>
          </a:p>
          <a:p>
            <a:pPr>
              <a:buFont typeface="Wingdings" pitchFamily="2" charset="2"/>
              <a:buChar char="v"/>
            </a:pPr>
            <a:r>
              <a:rPr lang="en-US" sz="1800" dirty="0" err="1" smtClean="0"/>
              <a:t>Penyusutan</a:t>
            </a:r>
            <a:r>
              <a:rPr lang="en-US" sz="1800" dirty="0" smtClean="0"/>
              <a:t> = (5.000.000.000-1.000.000.000)/5thn=Rp.800.000.000/</a:t>
            </a:r>
            <a:r>
              <a:rPr lang="en-US" sz="1800" dirty="0" err="1" smtClean="0"/>
              <a:t>thn</a:t>
            </a:r>
            <a:r>
              <a:rPr lang="en-US" sz="1800" dirty="0" smtClean="0"/>
              <a:t>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1800" dirty="0" smtClean="0"/>
              <a:t>1. </a:t>
            </a:r>
            <a:r>
              <a:rPr lang="en-US" sz="1800" dirty="0" err="1" smtClean="0"/>
              <a:t>Tabel</a:t>
            </a:r>
            <a:r>
              <a:rPr lang="en-US" sz="1800" dirty="0" smtClean="0"/>
              <a:t> Cash Flow (000)	</a:t>
            </a:r>
            <a:r>
              <a:rPr lang="en-US" sz="1800" dirty="0" err="1" smtClean="0"/>
              <a:t>Df</a:t>
            </a:r>
            <a:r>
              <a:rPr lang="en-US" sz="1800" dirty="0" smtClean="0"/>
              <a:t> 20 % = 1/(1+0,2), 1/(1+0,2)¹, 1/(1+0,2)²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0999" y="3733799"/>
          <a:ext cx="8458201" cy="2941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726"/>
                <a:gridCol w="1335505"/>
                <a:gridCol w="1558089"/>
                <a:gridCol w="1409700"/>
                <a:gridCol w="1112922"/>
                <a:gridCol w="2003259"/>
              </a:tblGrid>
              <a:tr h="65710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Tahun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Penyusutan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Proceed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Df</a:t>
                      </a:r>
                      <a:r>
                        <a:rPr lang="en-US" dirty="0" smtClean="0"/>
                        <a:t> 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PV </a:t>
                      </a:r>
                      <a:r>
                        <a:rPr lang="en-US" dirty="0" err="1" smtClean="0"/>
                        <a:t>Kas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Bersih</a:t>
                      </a:r>
                      <a:endParaRPr lang="en-US" dirty="0"/>
                    </a:p>
                  </a:txBody>
                  <a:tcPr/>
                </a:tc>
              </a:tr>
              <a:tr h="380703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950000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1750000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0,833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1457750</a:t>
                      </a:r>
                      <a:endParaRPr lang="en-US" dirty="0"/>
                    </a:p>
                  </a:txBody>
                  <a:tcPr/>
                </a:tc>
              </a:tr>
              <a:tr h="380703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0,694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1318600</a:t>
                      </a:r>
                      <a:endParaRPr lang="en-US" dirty="0"/>
                    </a:p>
                  </a:txBody>
                  <a:tcPr/>
                </a:tc>
              </a:tr>
              <a:tr h="380703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1250000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2050000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0,579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1186950</a:t>
                      </a:r>
                      <a:endParaRPr lang="en-US" dirty="0"/>
                    </a:p>
                  </a:txBody>
                  <a:tcPr/>
                </a:tc>
              </a:tr>
              <a:tr h="380703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0,482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1060400</a:t>
                      </a:r>
                      <a:endParaRPr lang="en-US" dirty="0"/>
                    </a:p>
                  </a:txBody>
                  <a:tcPr/>
                </a:tc>
              </a:tr>
              <a:tr h="380703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1650000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2450000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0,402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984900</a:t>
                      </a:r>
                      <a:endParaRPr lang="en-US" dirty="0"/>
                    </a:p>
                  </a:txBody>
                  <a:tcPr/>
                </a:tc>
              </a:tr>
              <a:tr h="380703"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                             </a:t>
                      </a:r>
                      <a:r>
                        <a:rPr lang="en-US" dirty="0" err="1" smtClean="0"/>
                        <a:t>Jumlah</a:t>
                      </a:r>
                      <a:r>
                        <a:rPr lang="en-US" dirty="0" smtClean="0"/>
                        <a:t> PV </a:t>
                      </a:r>
                      <a:r>
                        <a:rPr lang="en-US" dirty="0" err="1" smtClean="0"/>
                        <a:t>kas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bersih</a:t>
                      </a:r>
                      <a:r>
                        <a:rPr lang="en-US" dirty="0" smtClean="0"/>
                        <a:t>                   6008600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2. </a:t>
            </a:r>
            <a:r>
              <a:rPr lang="en-US" dirty="0" smtClean="0"/>
              <a:t>Payback </a:t>
            </a:r>
            <a:r>
              <a:rPr lang="en-US" dirty="0" err="1" smtClean="0"/>
              <a:t>Periode</a:t>
            </a:r>
            <a:r>
              <a:rPr lang="en-US" dirty="0" smtClean="0"/>
              <a:t>(PP)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562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penilaian</a:t>
            </a:r>
            <a:r>
              <a:rPr lang="en-US" sz="2800" dirty="0" smtClean="0"/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jangka</a:t>
            </a:r>
            <a:r>
              <a:rPr lang="en-US" sz="2800" dirty="0" smtClean="0"/>
              <a:t> </a:t>
            </a:r>
            <a:r>
              <a:rPr lang="en-US" sz="2800" dirty="0" err="1" smtClean="0"/>
              <a:t>waktu</a:t>
            </a:r>
            <a:r>
              <a:rPr lang="en-US" sz="2800" dirty="0" smtClean="0"/>
              <a:t> </a:t>
            </a:r>
            <a:r>
              <a:rPr lang="en-US" sz="2800" dirty="0" err="1" smtClean="0"/>
              <a:t>pengembalian</a:t>
            </a:r>
            <a:r>
              <a:rPr lang="en-US" sz="2800" dirty="0" smtClean="0"/>
              <a:t> </a:t>
            </a:r>
            <a:r>
              <a:rPr lang="en-US" sz="2800" dirty="0" err="1" smtClean="0"/>
              <a:t>investasi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proyek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usaha</a:t>
            </a: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err="1" smtClean="0"/>
              <a:t>Bisnis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katakan</a:t>
            </a:r>
            <a:r>
              <a:rPr lang="en-US" sz="2800" dirty="0" smtClean="0"/>
              <a:t> </a:t>
            </a:r>
            <a:r>
              <a:rPr lang="en-US" sz="2800" dirty="0" err="1" smtClean="0"/>
              <a:t>layak</a:t>
            </a:r>
            <a:r>
              <a:rPr lang="en-US" sz="2800" dirty="0" smtClean="0"/>
              <a:t> </a:t>
            </a:r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dirty="0" err="1" smtClean="0"/>
              <a:t>waktu</a:t>
            </a:r>
            <a:r>
              <a:rPr lang="en-US" sz="2800" dirty="0" smtClean="0"/>
              <a:t> </a:t>
            </a:r>
            <a:r>
              <a:rPr lang="en-US" sz="2800" dirty="0" err="1" smtClean="0"/>
              <a:t>pengembalian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kecil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umur</a:t>
            </a:r>
            <a:r>
              <a:rPr lang="en-US" sz="2800" dirty="0" smtClean="0"/>
              <a:t> </a:t>
            </a:r>
            <a:r>
              <a:rPr lang="en-US" sz="2800" dirty="0" err="1" smtClean="0"/>
              <a:t>ekonomi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762000"/>
          </a:xfrm>
        </p:spPr>
        <p:txBody>
          <a:bodyPr>
            <a:normAutofit fontScale="90000"/>
          </a:bodyPr>
          <a:lstStyle/>
          <a:p>
            <a:pPr marL="0" algn="l"/>
            <a:r>
              <a:rPr lang="en-US" sz="3200" dirty="0" err="1" smtClean="0"/>
              <a:t>Contoh</a:t>
            </a:r>
            <a:r>
              <a:rPr lang="en-US" sz="3200" dirty="0" smtClean="0"/>
              <a:t>: 2.Payback </a:t>
            </a:r>
            <a:r>
              <a:rPr lang="en-US" sz="3200" dirty="0" err="1" smtClean="0"/>
              <a:t>Periode</a:t>
            </a:r>
            <a:r>
              <a:rPr lang="en-US" sz="3200" dirty="0" smtClean="0"/>
              <a:t> (</a:t>
            </a:r>
            <a:r>
              <a:rPr lang="en-US" sz="3200" dirty="0" err="1" smtClean="0"/>
              <a:t>umur</a:t>
            </a:r>
            <a:r>
              <a:rPr lang="en-US" sz="3200" dirty="0" smtClean="0"/>
              <a:t> </a:t>
            </a:r>
            <a:r>
              <a:rPr lang="en-US" sz="3200" dirty="0" err="1" smtClean="0"/>
              <a:t>investasi</a:t>
            </a:r>
            <a:r>
              <a:rPr lang="en-US" sz="3200" dirty="0" smtClean="0"/>
              <a:t> 5 </a:t>
            </a:r>
            <a:r>
              <a:rPr lang="en-US" sz="3200" dirty="0" err="1" smtClean="0"/>
              <a:t>thn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56259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1800" dirty="0" err="1" smtClean="0"/>
              <a:t>Tabel</a:t>
            </a:r>
            <a:r>
              <a:rPr lang="en-US" sz="1800" dirty="0" smtClean="0"/>
              <a:t> Cash Flow(000)</a:t>
            </a:r>
          </a:p>
          <a:p>
            <a:pPr>
              <a:buFont typeface="Wingdings" pitchFamily="2" charset="2"/>
              <a:buChar char="v"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800" b="1" u="sng" dirty="0" smtClean="0"/>
          </a:p>
          <a:p>
            <a:pPr>
              <a:buFont typeface="Wingdings" pitchFamily="2" charset="2"/>
              <a:buChar char="v"/>
            </a:pPr>
            <a:r>
              <a:rPr lang="en-US" sz="1800" b="1" u="sng" dirty="0" smtClean="0"/>
              <a:t> </a:t>
            </a:r>
            <a:r>
              <a:rPr lang="en-US" sz="1800" b="1" u="sng" dirty="0" err="1" smtClean="0"/>
              <a:t>Jika</a:t>
            </a:r>
            <a:r>
              <a:rPr lang="en-US" sz="1800" b="1" u="sng" dirty="0" smtClean="0"/>
              <a:t> </a:t>
            </a:r>
            <a:r>
              <a:rPr lang="en-US" sz="1800" b="1" u="sng" dirty="0" err="1" smtClean="0"/>
              <a:t>tiap</a:t>
            </a:r>
            <a:r>
              <a:rPr lang="en-US" sz="1800" b="1" u="sng" dirty="0" smtClean="0"/>
              <a:t> </a:t>
            </a:r>
            <a:r>
              <a:rPr lang="en-US" sz="1800" b="1" u="sng" dirty="0" err="1" smtClean="0"/>
              <a:t>tahun</a:t>
            </a:r>
            <a:r>
              <a:rPr lang="en-US" sz="1800" b="1" u="sng" dirty="0" smtClean="0"/>
              <a:t> </a:t>
            </a:r>
            <a:r>
              <a:rPr lang="en-US" sz="1800" b="1" u="sng" dirty="0" err="1" smtClean="0"/>
              <a:t>sama</a:t>
            </a:r>
            <a:r>
              <a:rPr lang="en-US" sz="1800" b="1" u="sng" dirty="0" smtClean="0"/>
              <a:t> = (</a:t>
            </a:r>
            <a:r>
              <a:rPr lang="en-US" sz="1800" b="1" u="sng" dirty="0" err="1" smtClean="0"/>
              <a:t>investasi</a:t>
            </a:r>
            <a:r>
              <a:rPr lang="en-US" sz="1800" b="1" u="sng" dirty="0" smtClean="0"/>
              <a:t> / </a:t>
            </a:r>
            <a:r>
              <a:rPr lang="en-US" sz="1800" b="1" u="sng" dirty="0" err="1" smtClean="0"/>
              <a:t>kas</a:t>
            </a:r>
            <a:r>
              <a:rPr lang="en-US" sz="1800" b="1" u="sng" dirty="0" smtClean="0"/>
              <a:t> </a:t>
            </a:r>
            <a:r>
              <a:rPr lang="en-US" sz="1800" b="1" u="sng" dirty="0" err="1" smtClean="0"/>
              <a:t>bersih</a:t>
            </a:r>
            <a:r>
              <a:rPr lang="en-US" sz="1800" b="1" u="sng" dirty="0" smtClean="0"/>
              <a:t> per </a:t>
            </a:r>
            <a:r>
              <a:rPr lang="en-US" sz="1800" b="1" u="sng" dirty="0" err="1" smtClean="0"/>
              <a:t>thn</a:t>
            </a:r>
            <a:r>
              <a:rPr lang="en-US" sz="1800" b="1" u="sng" dirty="0" smtClean="0"/>
              <a:t>) x 1 </a:t>
            </a:r>
            <a:r>
              <a:rPr lang="en-US" sz="1800" b="1" u="sng" dirty="0" err="1" smtClean="0"/>
              <a:t>thn</a:t>
            </a:r>
            <a:endParaRPr lang="en-US" sz="1800" b="1" u="sng" dirty="0" smtClean="0"/>
          </a:p>
          <a:p>
            <a:pPr>
              <a:buFont typeface="Wingdings" pitchFamily="2" charset="2"/>
              <a:buChar char="v"/>
            </a:pPr>
            <a:r>
              <a:rPr lang="en-US" sz="1800" b="1" u="sng" dirty="0" smtClean="0"/>
              <a:t> </a:t>
            </a:r>
            <a:r>
              <a:rPr lang="en-US" sz="1800" b="1" u="sng" dirty="0" err="1" smtClean="0"/>
              <a:t>Jika</a:t>
            </a:r>
            <a:r>
              <a:rPr lang="en-US" sz="1800" b="1" u="sng" dirty="0" smtClean="0"/>
              <a:t> </a:t>
            </a:r>
            <a:r>
              <a:rPr lang="en-US" sz="1800" b="1" u="sng" dirty="0" err="1" smtClean="0"/>
              <a:t>tiap</a:t>
            </a:r>
            <a:r>
              <a:rPr lang="en-US" sz="1800" b="1" u="sng" dirty="0" smtClean="0"/>
              <a:t>  </a:t>
            </a:r>
            <a:r>
              <a:rPr lang="en-US" sz="1800" b="1" u="sng" dirty="0" err="1" smtClean="0"/>
              <a:t>tahun</a:t>
            </a:r>
            <a:r>
              <a:rPr lang="en-US" sz="1800" b="1" u="sng" dirty="0" smtClean="0"/>
              <a:t> </a:t>
            </a:r>
            <a:r>
              <a:rPr lang="en-US" sz="1800" b="1" u="sng" dirty="0" err="1" smtClean="0"/>
              <a:t>beda</a:t>
            </a:r>
            <a:r>
              <a:rPr lang="en-US" sz="1800" b="1" u="sng" dirty="0" smtClean="0"/>
              <a:t> = </a:t>
            </a:r>
            <a:r>
              <a:rPr lang="en-US" sz="1800" b="1" u="sng" dirty="0" err="1" smtClean="0"/>
              <a:t>Ivestasi</a:t>
            </a:r>
            <a:r>
              <a:rPr lang="en-US" sz="1800" b="1" u="sng" dirty="0" smtClean="0"/>
              <a:t>                                          = Rp.5.000.000.000</a:t>
            </a:r>
          </a:p>
          <a:p>
            <a:pPr>
              <a:buFont typeface="Wingdings" pitchFamily="2" charset="2"/>
              <a:buChar char="v"/>
            </a:pPr>
            <a:r>
              <a:rPr lang="en-US" sz="1800" b="1" u="sng" dirty="0" smtClean="0"/>
              <a:t>                                          = Proceed </a:t>
            </a:r>
            <a:r>
              <a:rPr lang="en-US" sz="1800" b="1" u="sng" dirty="0" err="1" smtClean="0"/>
              <a:t>th</a:t>
            </a:r>
            <a:r>
              <a:rPr lang="en-US" sz="1800" b="1" u="sng" dirty="0" smtClean="0"/>
              <a:t> 1                                  = Rp.1.750.000.000-</a:t>
            </a:r>
          </a:p>
          <a:p>
            <a:pPr>
              <a:buFont typeface="Wingdings" pitchFamily="2" charset="2"/>
              <a:buChar char="v"/>
            </a:pPr>
            <a:r>
              <a:rPr lang="en-US" sz="1800" b="1" u="sng" dirty="0" smtClean="0"/>
              <a:t>                                                                                                       = Rp.3.250.000.000</a:t>
            </a:r>
          </a:p>
          <a:p>
            <a:pPr>
              <a:buFont typeface="Wingdings" pitchFamily="2" charset="2"/>
              <a:buChar char="v"/>
            </a:pPr>
            <a:r>
              <a:rPr lang="en-US" sz="1800" b="1" u="sng" dirty="0" smtClean="0"/>
              <a:t>                                         = </a:t>
            </a:r>
            <a:r>
              <a:rPr lang="en-US" sz="1800" b="1" u="sng" dirty="0" err="1" smtClean="0"/>
              <a:t>Procoeed</a:t>
            </a:r>
            <a:r>
              <a:rPr lang="en-US" sz="1800" b="1" u="sng" dirty="0" smtClean="0"/>
              <a:t> </a:t>
            </a:r>
            <a:r>
              <a:rPr lang="en-US" sz="1800" b="1" u="sng" dirty="0" err="1" smtClean="0"/>
              <a:t>th</a:t>
            </a:r>
            <a:r>
              <a:rPr lang="en-US" sz="1800" b="1" u="sng" dirty="0" smtClean="0"/>
              <a:t> 2                                = Rp.1.900.000.000.-</a:t>
            </a:r>
          </a:p>
          <a:p>
            <a:pPr>
              <a:buFont typeface="Wingdings" pitchFamily="2" charset="2"/>
              <a:buChar char="v"/>
            </a:pPr>
            <a:r>
              <a:rPr lang="en-US" sz="1800" b="1" u="sng" dirty="0" smtClean="0"/>
              <a:t>                                                                                                       = Rp.1.350.000.000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PP = (1.350.000.000 / 2.050.000.000) x 12 </a:t>
            </a:r>
            <a:r>
              <a:rPr lang="en-US" sz="1800" dirty="0" err="1" smtClean="0"/>
              <a:t>bln</a:t>
            </a:r>
            <a:r>
              <a:rPr lang="en-US" sz="1800" dirty="0" smtClean="0"/>
              <a:t> = 7,9 </a:t>
            </a:r>
            <a:r>
              <a:rPr lang="en-US" sz="1800" dirty="0" err="1" smtClean="0"/>
              <a:t>bln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8 </a:t>
            </a:r>
            <a:r>
              <a:rPr lang="en-US" sz="1800" dirty="0" err="1" smtClean="0"/>
              <a:t>bulan</a:t>
            </a:r>
            <a:r>
              <a:rPr lang="en-US" sz="1800" dirty="0" smtClean="0"/>
              <a:t>. (2 </a:t>
            </a:r>
            <a:r>
              <a:rPr lang="en-US" sz="1800" dirty="0" err="1" smtClean="0"/>
              <a:t>Thn</a:t>
            </a:r>
            <a:r>
              <a:rPr lang="en-US" sz="1800" dirty="0" smtClean="0"/>
              <a:t> 8 </a:t>
            </a:r>
            <a:r>
              <a:rPr lang="en-US" sz="1800" dirty="0" err="1" smtClean="0"/>
              <a:t>Bln</a:t>
            </a:r>
            <a:r>
              <a:rPr lang="en-US" sz="1800" dirty="0" smtClean="0"/>
              <a:t>)</a:t>
            </a:r>
          </a:p>
          <a:p>
            <a:pPr marL="0" indent="0">
              <a:buNone/>
            </a:pPr>
            <a:r>
              <a:rPr lang="en-US" sz="1800" b="1" u="sng" dirty="0" err="1" smtClean="0"/>
              <a:t>Berdasarkan</a:t>
            </a:r>
            <a:r>
              <a:rPr lang="en-US" sz="1800" b="1" u="sng" dirty="0" smtClean="0"/>
              <a:t> </a:t>
            </a:r>
            <a:r>
              <a:rPr lang="en-US" sz="1800" b="1" u="sng" dirty="0" err="1" smtClean="0"/>
              <a:t>perhitungan</a:t>
            </a:r>
            <a:r>
              <a:rPr lang="en-US" sz="1800" b="1" u="sng" dirty="0" smtClean="0"/>
              <a:t> PP &lt; </a:t>
            </a:r>
            <a:r>
              <a:rPr lang="en-US" sz="1800" b="1" u="sng" dirty="0" err="1" smtClean="0"/>
              <a:t>umur</a:t>
            </a:r>
            <a:r>
              <a:rPr lang="en-US" sz="1800" b="1" u="sng" dirty="0" smtClean="0"/>
              <a:t> </a:t>
            </a:r>
            <a:r>
              <a:rPr lang="en-US" sz="1800" b="1" u="sng" dirty="0" err="1" smtClean="0"/>
              <a:t>investasi</a:t>
            </a:r>
            <a:r>
              <a:rPr lang="en-US" sz="1800" b="1" u="sng" dirty="0" smtClean="0"/>
              <a:t>, </a:t>
            </a:r>
            <a:r>
              <a:rPr lang="en-US" sz="1800" b="1" u="sng" dirty="0" err="1" smtClean="0"/>
              <a:t>maka</a:t>
            </a:r>
            <a:r>
              <a:rPr lang="en-US" sz="1800" b="1" u="sng" dirty="0" smtClean="0"/>
              <a:t> </a:t>
            </a:r>
            <a:r>
              <a:rPr lang="en-US" sz="1800" b="1" u="sng" dirty="0" err="1" smtClean="0"/>
              <a:t>proyek</a:t>
            </a:r>
            <a:r>
              <a:rPr lang="en-US" sz="1800" b="1" u="sng" dirty="0" smtClean="0"/>
              <a:t> </a:t>
            </a:r>
            <a:r>
              <a:rPr lang="en-US" sz="1800" b="1" u="sng" dirty="0" err="1" smtClean="0"/>
              <a:t>tersebut</a:t>
            </a:r>
            <a:r>
              <a:rPr lang="en-US" sz="1800" b="1" u="sng" dirty="0" smtClean="0"/>
              <a:t> </a:t>
            </a:r>
            <a:r>
              <a:rPr lang="en-US" sz="1800" b="1" u="sng" dirty="0" err="1" smtClean="0"/>
              <a:t>layak</a:t>
            </a:r>
            <a:r>
              <a:rPr lang="en-US" sz="1800" b="1" u="sng" dirty="0" smtClean="0"/>
              <a:t> </a:t>
            </a:r>
            <a:r>
              <a:rPr lang="en-US" sz="1800" b="1" u="sng" dirty="0" err="1" smtClean="0"/>
              <a:t>untuk</a:t>
            </a:r>
            <a:r>
              <a:rPr lang="en-US" sz="1800" b="1" u="sng" dirty="0" smtClean="0"/>
              <a:t> </a:t>
            </a:r>
            <a:r>
              <a:rPr lang="en-US" sz="1800" b="1" u="sng" dirty="0" err="1" smtClean="0"/>
              <a:t>dijalankan</a:t>
            </a:r>
            <a:endParaRPr lang="en-US" sz="1800" b="1" u="sng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1371600"/>
          <a:ext cx="83819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185333"/>
                <a:gridCol w="1693333"/>
                <a:gridCol w="1270000"/>
                <a:gridCol w="1270000"/>
                <a:gridCol w="194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Tahun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Penyusutan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Proceed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DF 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PV </a:t>
                      </a:r>
                      <a:r>
                        <a:rPr lang="en-US" dirty="0" err="1" smtClean="0"/>
                        <a:t>kas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besih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950000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1750000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0.833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1457750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0.694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1318600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1250000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2050000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0.579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1186950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0.482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1060400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1650000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2450000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0.402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984900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6"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                                        </a:t>
                      </a:r>
                      <a:r>
                        <a:rPr lang="en-US" dirty="0" err="1" smtClean="0"/>
                        <a:t>Jumlah</a:t>
                      </a:r>
                      <a:r>
                        <a:rPr lang="en-US" dirty="0" smtClean="0"/>
                        <a:t> PV </a:t>
                      </a:r>
                      <a:r>
                        <a:rPr lang="en-US" dirty="0" err="1" smtClean="0"/>
                        <a:t>kas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bersih</a:t>
                      </a:r>
                      <a:r>
                        <a:rPr lang="en-US" dirty="0" smtClean="0"/>
                        <a:t>   </a:t>
                      </a:r>
                      <a:r>
                        <a:rPr lang="en-US" baseline="0" dirty="0" smtClean="0"/>
                        <a:t>             6008600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9906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Contoh:3.Avarage Rate Of Return(ARR)Rata-rata </a:t>
            </a:r>
            <a:r>
              <a:rPr lang="en-US" sz="2800" dirty="0" err="1" smtClean="0"/>
              <a:t>pengembalian</a:t>
            </a:r>
            <a:r>
              <a:rPr lang="en-US" sz="2800" dirty="0" smtClean="0"/>
              <a:t> </a:t>
            </a:r>
            <a:r>
              <a:rPr lang="en-US" sz="2800" dirty="0" err="1" smtClean="0"/>
              <a:t>bunga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562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/>
              <a:t>ARR = Rata-rata EAT/Rata-rata </a:t>
            </a:r>
            <a:r>
              <a:rPr lang="en-US" sz="2000" dirty="0" err="1" smtClean="0"/>
              <a:t>investasi</a:t>
            </a:r>
            <a:r>
              <a:rPr lang="en-US" sz="2000" dirty="0" smtClean="0"/>
              <a:t> x 100%</a:t>
            </a:r>
          </a:p>
          <a:p>
            <a:pPr>
              <a:buNone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Rata-rata EAT = Total EAT/</a:t>
            </a:r>
            <a:r>
              <a:rPr lang="en-US" sz="2000" dirty="0" err="1" smtClean="0"/>
              <a:t>Umur</a:t>
            </a:r>
            <a:r>
              <a:rPr lang="en-US" sz="2000" dirty="0" smtClean="0"/>
              <a:t> </a:t>
            </a:r>
            <a:r>
              <a:rPr lang="en-US" sz="2000" dirty="0" err="1" smtClean="0"/>
              <a:t>ekonomis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Rata-rata EAT = 6.350.000/5 =1.270.000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Rata-rata </a:t>
            </a:r>
            <a:r>
              <a:rPr lang="en-US" sz="2000" dirty="0" err="1" smtClean="0"/>
              <a:t>Investasi</a:t>
            </a:r>
            <a:r>
              <a:rPr lang="en-US" sz="2000" dirty="0" smtClean="0"/>
              <a:t> = </a:t>
            </a:r>
            <a:r>
              <a:rPr lang="en-US" sz="2000" dirty="0" err="1" smtClean="0"/>
              <a:t>Investasi</a:t>
            </a:r>
            <a:r>
              <a:rPr lang="en-US" sz="2000" dirty="0" smtClean="0"/>
              <a:t>/5 = 5.000.000/5 = 1.000.000</a:t>
            </a:r>
          </a:p>
          <a:p>
            <a:pPr>
              <a:buNone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ARR = 1.270.000/1.000.000 x 100% = 1,27%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ARR x </a:t>
            </a:r>
            <a:r>
              <a:rPr lang="en-US" sz="2000" dirty="0" err="1" smtClean="0"/>
              <a:t>investasi</a:t>
            </a:r>
            <a:r>
              <a:rPr lang="en-US" sz="2000" dirty="0" smtClean="0"/>
              <a:t> = ( </a:t>
            </a:r>
            <a:r>
              <a:rPr lang="en-US" sz="2000" dirty="0" err="1" smtClean="0"/>
              <a:t>jika</a:t>
            </a:r>
            <a:r>
              <a:rPr lang="en-US" sz="2000" dirty="0" smtClean="0"/>
              <a:t> &gt; modal </a:t>
            </a:r>
            <a:r>
              <a:rPr lang="en-US" sz="2000" dirty="0" err="1" smtClean="0"/>
              <a:t>kerja</a:t>
            </a:r>
            <a:r>
              <a:rPr lang="en-US" sz="2000" dirty="0" smtClean="0"/>
              <a:t>,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proyek</a:t>
            </a:r>
            <a:r>
              <a:rPr lang="en-US" sz="2000" dirty="0" smtClean="0"/>
              <a:t> </a:t>
            </a:r>
            <a:r>
              <a:rPr lang="en-US" sz="2000" dirty="0" err="1" smtClean="0"/>
              <a:t>layak</a:t>
            </a:r>
            <a:r>
              <a:rPr lang="en-US" sz="2000" dirty="0" smtClean="0"/>
              <a:t>)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ARR x </a:t>
            </a:r>
            <a:r>
              <a:rPr lang="en-US" sz="2000" dirty="0" err="1" smtClean="0"/>
              <a:t>Investasi</a:t>
            </a:r>
            <a:r>
              <a:rPr lang="en-US" sz="2000" dirty="0" smtClean="0"/>
              <a:t> = 1,27% x 5.000.000.000</a:t>
            </a:r>
          </a:p>
          <a:p>
            <a:pPr>
              <a:buNone/>
            </a:pPr>
            <a:endParaRPr lang="en-US" sz="2000" b="1" strike="sngStrike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543800" y="914400"/>
          <a:ext cx="12954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</a:tblGrid>
              <a:tr h="32657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EAT  (000)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950000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1.100.000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1.250.000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1.400.000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1.650.000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6.350.000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762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4. Net Present Value (NPV)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534400" cy="5867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perbandingan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PV </a:t>
            </a:r>
            <a:r>
              <a:rPr lang="en-US" sz="2400" dirty="0" err="1" smtClean="0"/>
              <a:t>kas</a:t>
            </a:r>
            <a:r>
              <a:rPr lang="en-US" sz="2400" dirty="0" smtClean="0"/>
              <a:t> </a:t>
            </a:r>
            <a:r>
              <a:rPr lang="en-US" sz="2400" dirty="0" err="1" smtClean="0"/>
              <a:t>bersih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PV </a:t>
            </a:r>
            <a:r>
              <a:rPr lang="en-US" sz="2400" dirty="0" err="1" smtClean="0"/>
              <a:t>investasi</a:t>
            </a:r>
            <a:r>
              <a:rPr lang="en-US" sz="2400" dirty="0" smtClean="0"/>
              <a:t>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 smtClean="0"/>
              <a:t>umur</a:t>
            </a:r>
            <a:r>
              <a:rPr lang="en-US" sz="2400" dirty="0" smtClean="0"/>
              <a:t> </a:t>
            </a:r>
            <a:r>
              <a:rPr lang="en-US" sz="2400" dirty="0" err="1" smtClean="0"/>
              <a:t>investasi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NPV = Total PV </a:t>
            </a:r>
            <a:r>
              <a:rPr lang="en-US" sz="2400" dirty="0" err="1" smtClean="0"/>
              <a:t>kas</a:t>
            </a:r>
            <a:r>
              <a:rPr lang="en-US" sz="2400" dirty="0" smtClean="0"/>
              <a:t> </a:t>
            </a:r>
            <a:r>
              <a:rPr lang="en-US" sz="2400" dirty="0" err="1" smtClean="0"/>
              <a:t>bersih</a:t>
            </a:r>
            <a:r>
              <a:rPr lang="en-US" sz="2400" dirty="0" smtClean="0"/>
              <a:t> – PV </a:t>
            </a:r>
            <a:r>
              <a:rPr lang="en-US" sz="2400" dirty="0" err="1" smtClean="0"/>
              <a:t>investasi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* </a:t>
            </a:r>
            <a:r>
              <a:rPr lang="en-US" sz="2400" dirty="0" err="1" smtClean="0"/>
              <a:t>Jika</a:t>
            </a:r>
            <a:r>
              <a:rPr lang="en-US" sz="2400" dirty="0" smtClean="0"/>
              <a:t> NPV </a:t>
            </a:r>
            <a:r>
              <a:rPr lang="en-US" sz="2400" dirty="0" err="1" smtClean="0"/>
              <a:t>positif</a:t>
            </a:r>
            <a:r>
              <a:rPr lang="en-US" sz="2400" dirty="0" smtClean="0"/>
              <a:t>,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proyek</a:t>
            </a:r>
            <a:r>
              <a:rPr lang="en-US" sz="2400" dirty="0" smtClean="0"/>
              <a:t> </a:t>
            </a:r>
            <a:r>
              <a:rPr lang="en-US" sz="2400" dirty="0" err="1" smtClean="0"/>
              <a:t>diterima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dirty="0" smtClean="0"/>
              <a:t>5. Profitability Index (PI)</a:t>
            </a:r>
          </a:p>
          <a:p>
            <a:pPr marL="404813" indent="-404813">
              <a:buFont typeface="Wingdings" pitchFamily="2" charset="2"/>
              <a:buChar char="Ø"/>
            </a:pP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rasio</a:t>
            </a:r>
            <a:r>
              <a:rPr lang="en-US" sz="2400" dirty="0" smtClean="0"/>
              <a:t> </a:t>
            </a:r>
            <a:r>
              <a:rPr lang="en-US" sz="2400" dirty="0" err="1" smtClean="0"/>
              <a:t>aktivitas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sekarang</a:t>
            </a:r>
            <a:r>
              <a:rPr lang="en-US" sz="2400" dirty="0" smtClean="0"/>
              <a:t> </a:t>
            </a:r>
            <a:r>
              <a:rPr lang="en-US" sz="2400" dirty="0" err="1" smtClean="0"/>
              <a:t>penerimaan</a:t>
            </a:r>
            <a:r>
              <a:rPr lang="en-US" sz="2400" dirty="0" smtClean="0"/>
              <a:t> </a:t>
            </a:r>
            <a:r>
              <a:rPr lang="en-US" sz="2400" dirty="0" err="1" smtClean="0"/>
              <a:t>bersih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sekarang</a:t>
            </a:r>
            <a:r>
              <a:rPr lang="en-US" sz="2400" dirty="0" smtClean="0"/>
              <a:t> </a:t>
            </a:r>
            <a:r>
              <a:rPr lang="en-US" sz="2400" dirty="0" err="1" smtClean="0"/>
              <a:t>pengeluaran</a:t>
            </a:r>
            <a:r>
              <a:rPr lang="en-US" sz="2400" dirty="0" smtClean="0"/>
              <a:t> </a:t>
            </a:r>
            <a:r>
              <a:rPr lang="en-US" sz="2400" dirty="0" err="1" smtClean="0"/>
              <a:t>investasi</a:t>
            </a:r>
            <a:r>
              <a:rPr lang="en-US" sz="2400" dirty="0" smtClean="0"/>
              <a:t>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 smtClean="0"/>
              <a:t>umur</a:t>
            </a:r>
            <a:r>
              <a:rPr lang="en-US" sz="2400" dirty="0" smtClean="0"/>
              <a:t> </a:t>
            </a:r>
            <a:r>
              <a:rPr lang="en-US" sz="2400" dirty="0" err="1" smtClean="0"/>
              <a:t>investasi</a:t>
            </a:r>
            <a:endParaRPr lang="en-US" sz="2400" dirty="0" smtClean="0"/>
          </a:p>
          <a:p>
            <a:pPr marL="404813" indent="-404813">
              <a:buNone/>
            </a:pPr>
            <a:r>
              <a:rPr lang="en-US" sz="2400" dirty="0" smtClean="0"/>
              <a:t>	* PI = Total PV </a:t>
            </a:r>
            <a:r>
              <a:rPr lang="en-US" sz="2400" dirty="0" err="1" smtClean="0"/>
              <a:t>kas</a:t>
            </a:r>
            <a:r>
              <a:rPr lang="en-US" sz="2400" dirty="0" smtClean="0"/>
              <a:t> </a:t>
            </a:r>
            <a:r>
              <a:rPr lang="en-US" sz="2400" dirty="0" err="1" smtClean="0"/>
              <a:t>bersih</a:t>
            </a:r>
            <a:r>
              <a:rPr lang="en-US" sz="2400" dirty="0" smtClean="0"/>
              <a:t>/PV </a:t>
            </a:r>
            <a:r>
              <a:rPr lang="en-US" sz="2400" dirty="0" err="1" smtClean="0"/>
              <a:t>investasi</a:t>
            </a:r>
            <a:endParaRPr lang="en-US" sz="2400" dirty="0" smtClean="0"/>
          </a:p>
          <a:p>
            <a:pPr marL="404813" indent="-404813">
              <a:buNone/>
            </a:pPr>
            <a:endParaRPr lang="en-US" sz="2400" dirty="0" smtClean="0"/>
          </a:p>
          <a:p>
            <a:pPr marL="404813" indent="-404813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Jika</a:t>
            </a:r>
            <a:r>
              <a:rPr lang="en-US" sz="2400" dirty="0" smtClean="0"/>
              <a:t> PI &gt; 1,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proyek</a:t>
            </a:r>
            <a:r>
              <a:rPr lang="en-US" sz="2400" dirty="0" smtClean="0"/>
              <a:t> </a:t>
            </a:r>
            <a:r>
              <a:rPr lang="en-US" sz="2400" dirty="0" err="1" smtClean="0"/>
              <a:t>diterima</a:t>
            </a:r>
            <a:endParaRPr lang="en-US" sz="2400" dirty="0" smtClean="0"/>
          </a:p>
          <a:p>
            <a:pPr marL="404813" indent="-404813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Jika</a:t>
            </a:r>
            <a:r>
              <a:rPr lang="en-US" sz="2400" dirty="0" smtClean="0"/>
              <a:t> PI &lt; 1,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proyek</a:t>
            </a:r>
            <a:r>
              <a:rPr lang="en-US" sz="2400" dirty="0" smtClean="0"/>
              <a:t> </a:t>
            </a:r>
            <a:r>
              <a:rPr lang="en-US" sz="2400" dirty="0" err="1" smtClean="0"/>
              <a:t>ditolak</a:t>
            </a:r>
            <a:endParaRPr lang="en-US" sz="2400" dirty="0" smtClean="0"/>
          </a:p>
          <a:p>
            <a:pPr lvl="1" algn="ctr">
              <a:buNone/>
            </a:pPr>
            <a:r>
              <a:rPr lang="en-US" sz="2200" dirty="0" smtClean="0"/>
              <a:t>                 </a:t>
            </a:r>
            <a:r>
              <a:rPr lang="en-US" sz="2200" u="sng" dirty="0" smtClean="0"/>
              <a:t> </a:t>
            </a:r>
          </a:p>
          <a:p>
            <a:pPr lvl="1">
              <a:buNone/>
            </a:pPr>
            <a:r>
              <a:rPr lang="en-US" sz="2200" u="sng" dirty="0" smtClean="0"/>
              <a:t>            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6324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Contoh:4. Net Present Value ( NPV)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Investasi</a:t>
            </a:r>
            <a:r>
              <a:rPr lang="en-US" sz="3200" dirty="0" smtClean="0"/>
              <a:t> = 5.000.000.000</a:t>
            </a:r>
            <a:br>
              <a:rPr lang="en-US" sz="3200" dirty="0" smtClean="0"/>
            </a:br>
            <a:r>
              <a:rPr lang="en-US" sz="3200" dirty="0" smtClean="0"/>
              <a:t>NPV = Total PV </a:t>
            </a:r>
            <a:r>
              <a:rPr lang="en-US" sz="3200" dirty="0" err="1" smtClean="0"/>
              <a:t>kas</a:t>
            </a:r>
            <a:r>
              <a:rPr lang="en-US" sz="3200" dirty="0" smtClean="0"/>
              <a:t> </a:t>
            </a:r>
            <a:r>
              <a:rPr lang="en-US" sz="3200" dirty="0" err="1" smtClean="0"/>
              <a:t>bersih</a:t>
            </a:r>
            <a:r>
              <a:rPr lang="en-US" sz="3200" dirty="0" smtClean="0"/>
              <a:t> – PV </a:t>
            </a:r>
            <a:r>
              <a:rPr lang="en-US" sz="3200" dirty="0" err="1" smtClean="0"/>
              <a:t>investasi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NPV = 6.009.170.000 – 5.000.000.000</a:t>
            </a:r>
            <a:br>
              <a:rPr lang="en-US" sz="3200" dirty="0" smtClean="0"/>
            </a:br>
            <a:r>
              <a:rPr lang="en-US" sz="3200" dirty="0" smtClean="0"/>
              <a:t>NPV = 1.009.170.000</a:t>
            </a:r>
            <a:br>
              <a:rPr lang="en-US" sz="3200" dirty="0" smtClean="0"/>
            </a:br>
            <a:r>
              <a:rPr lang="en-US" sz="3200" dirty="0" smtClean="0"/>
              <a:t>NPV </a:t>
            </a:r>
            <a:r>
              <a:rPr lang="en-US" sz="3200" dirty="0" err="1" smtClean="0"/>
              <a:t>positif</a:t>
            </a:r>
            <a:r>
              <a:rPr lang="en-US" sz="3200" dirty="0" smtClean="0"/>
              <a:t>, </a:t>
            </a:r>
            <a:r>
              <a:rPr lang="en-US" sz="3200" dirty="0" err="1" smtClean="0"/>
              <a:t>maka</a:t>
            </a:r>
            <a:r>
              <a:rPr lang="en-US" sz="3200" dirty="0" smtClean="0"/>
              <a:t> </a:t>
            </a:r>
            <a:r>
              <a:rPr lang="en-US" sz="3200" dirty="0" err="1" smtClean="0"/>
              <a:t>proyek</a:t>
            </a:r>
            <a:r>
              <a:rPr lang="en-US" sz="3200" dirty="0" smtClean="0"/>
              <a:t> </a:t>
            </a:r>
            <a:r>
              <a:rPr lang="en-US" sz="3200" dirty="0" err="1" smtClean="0"/>
              <a:t>layak</a:t>
            </a:r>
            <a:r>
              <a:rPr lang="en-US" sz="3200" dirty="0" smtClean="0"/>
              <a:t> </a:t>
            </a:r>
            <a:r>
              <a:rPr lang="en-US" sz="3200" dirty="0" err="1" smtClean="0"/>
              <a:t>diterima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0999" y="990600"/>
          <a:ext cx="8382001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50"/>
                <a:gridCol w="1208943"/>
                <a:gridCol w="1611923"/>
                <a:gridCol w="1289538"/>
                <a:gridCol w="1208943"/>
                <a:gridCol w="2014904"/>
              </a:tblGrid>
              <a:tr h="32070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Tahun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Penyusutan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Proceed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DF 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PV </a:t>
                      </a:r>
                      <a:r>
                        <a:rPr lang="en-US" dirty="0" err="1" smtClean="0"/>
                        <a:t>kas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besih</a:t>
                      </a:r>
                      <a:endParaRPr lang="en-US" dirty="0"/>
                    </a:p>
                  </a:txBody>
                  <a:tcPr/>
                </a:tc>
              </a:tr>
              <a:tr h="320704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950000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1750000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0.833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1457750</a:t>
                      </a:r>
                      <a:endParaRPr lang="en-US" dirty="0"/>
                    </a:p>
                  </a:txBody>
                  <a:tcPr/>
                </a:tc>
              </a:tr>
              <a:tr h="320704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0.694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1319360</a:t>
                      </a:r>
                      <a:endParaRPr lang="en-US" dirty="0"/>
                    </a:p>
                  </a:txBody>
                  <a:tcPr/>
                </a:tc>
              </a:tr>
              <a:tr h="320704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1250000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2050000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0.579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1186340</a:t>
                      </a:r>
                      <a:endParaRPr lang="en-US" dirty="0"/>
                    </a:p>
                  </a:txBody>
                  <a:tcPr/>
                </a:tc>
              </a:tr>
              <a:tr h="320704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0.482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1061060</a:t>
                      </a:r>
                      <a:endParaRPr lang="en-US" dirty="0"/>
                    </a:p>
                  </a:txBody>
                  <a:tcPr/>
                </a:tc>
              </a:tr>
              <a:tr h="320704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1650000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2450000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0.402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984660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 gridSpan="6"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                                      </a:t>
                      </a:r>
                      <a:r>
                        <a:rPr lang="en-US" dirty="0" err="1" smtClean="0"/>
                        <a:t>Jumlah</a:t>
                      </a:r>
                      <a:r>
                        <a:rPr lang="en-US" dirty="0" smtClean="0"/>
                        <a:t> PV </a:t>
                      </a:r>
                      <a:r>
                        <a:rPr lang="en-US" dirty="0" err="1" smtClean="0"/>
                        <a:t>kas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bersih</a:t>
                      </a:r>
                      <a:r>
                        <a:rPr lang="en-US" dirty="0" smtClean="0"/>
                        <a:t>                  6009170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6324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Contoh:5. Profitability Index (PI)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000" dirty="0" err="1" smtClean="0"/>
              <a:t>Investasi</a:t>
            </a:r>
            <a:r>
              <a:rPr lang="en-US" sz="2000" dirty="0" smtClean="0"/>
              <a:t>  :  5.000.000.000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600" dirty="0" smtClean="0"/>
              <a:t>PI = Total PV </a:t>
            </a:r>
            <a:r>
              <a:rPr lang="en-US" sz="2600" dirty="0" err="1" smtClean="0"/>
              <a:t>kas</a:t>
            </a:r>
            <a:r>
              <a:rPr lang="en-US" sz="2600" dirty="0" smtClean="0"/>
              <a:t> </a:t>
            </a:r>
            <a:r>
              <a:rPr lang="en-US" sz="2600" dirty="0" err="1" smtClean="0"/>
              <a:t>bersih</a:t>
            </a:r>
            <a:r>
              <a:rPr lang="en-US" sz="2600" dirty="0" smtClean="0"/>
              <a:t>/PV </a:t>
            </a:r>
            <a:r>
              <a:rPr lang="en-US" sz="2600" dirty="0" err="1" smtClean="0"/>
              <a:t>investasi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>
                <a:effectLst/>
              </a:rPr>
              <a:t>PI = 6.009.170.000/5.000.000.000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>
                <a:effectLst/>
              </a:rPr>
              <a:t>PI = 1,2 kali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000" dirty="0" err="1" smtClean="0"/>
              <a:t>Jika</a:t>
            </a:r>
            <a:r>
              <a:rPr lang="en-US" sz="2000" dirty="0" smtClean="0"/>
              <a:t> PI &gt; 1,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proyek</a:t>
            </a:r>
            <a:r>
              <a:rPr lang="en-US" sz="2000" dirty="0" smtClean="0"/>
              <a:t> </a:t>
            </a:r>
            <a:r>
              <a:rPr lang="en-US" sz="2000" dirty="0" err="1" smtClean="0"/>
              <a:t>diterima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000" dirty="0" err="1" smtClean="0"/>
              <a:t>Jika</a:t>
            </a:r>
            <a:r>
              <a:rPr lang="en-US" sz="2000" dirty="0" smtClean="0"/>
              <a:t> PI &lt; 1,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proyek</a:t>
            </a:r>
            <a:r>
              <a:rPr lang="en-US" sz="2000" dirty="0" smtClean="0"/>
              <a:t> </a:t>
            </a:r>
            <a:r>
              <a:rPr lang="en-US" sz="2000" dirty="0" err="1" smtClean="0"/>
              <a:t>ditolak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200" dirty="0" err="1" smtClean="0"/>
              <a:t>Berdasarkan</a:t>
            </a:r>
            <a:r>
              <a:rPr lang="en-US" sz="2200" dirty="0" smtClean="0"/>
              <a:t> </a:t>
            </a:r>
            <a:r>
              <a:rPr lang="en-US" sz="2200" dirty="0" err="1" smtClean="0"/>
              <a:t>nilai</a:t>
            </a:r>
            <a:r>
              <a:rPr lang="en-US" sz="2200" dirty="0" smtClean="0"/>
              <a:t> PI yang &gt; 1, </a:t>
            </a:r>
            <a:r>
              <a:rPr lang="en-US" sz="2200" dirty="0" err="1" smtClean="0"/>
              <a:t>maka</a:t>
            </a:r>
            <a:r>
              <a:rPr lang="en-US" sz="2200" dirty="0" smtClean="0"/>
              <a:t> </a:t>
            </a:r>
            <a:r>
              <a:rPr lang="en-US" sz="2200" dirty="0" err="1" smtClean="0"/>
              <a:t>proyek</a:t>
            </a:r>
            <a:r>
              <a:rPr lang="en-US" sz="2200" dirty="0" smtClean="0"/>
              <a:t> </a:t>
            </a:r>
            <a:r>
              <a:rPr lang="en-US" sz="2200" dirty="0" err="1" smtClean="0"/>
              <a:t>diterima</a:t>
            </a:r>
            <a:endParaRPr lang="en-US" sz="2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219200"/>
                <a:gridCol w="1524000"/>
                <a:gridCol w="1219200"/>
                <a:gridCol w="1066800"/>
                <a:gridCol w="2209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Tahun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Penyusutan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Proceed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DF 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PV </a:t>
                      </a:r>
                      <a:r>
                        <a:rPr lang="en-US" dirty="0" err="1" smtClean="0"/>
                        <a:t>kas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besih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950000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1750000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0.833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1457750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0.694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1319360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1250000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2050000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0.579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1186340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0.482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1061060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1650000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2450000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0.402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984660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6"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                                 </a:t>
                      </a:r>
                      <a:r>
                        <a:rPr lang="en-US" dirty="0" err="1" smtClean="0"/>
                        <a:t>Jumlah</a:t>
                      </a:r>
                      <a:r>
                        <a:rPr lang="en-US" dirty="0" smtClean="0"/>
                        <a:t> PV </a:t>
                      </a:r>
                      <a:r>
                        <a:rPr lang="en-US" dirty="0" err="1" smtClean="0"/>
                        <a:t>kas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bersih</a:t>
                      </a:r>
                      <a:r>
                        <a:rPr lang="en-US" dirty="0" smtClean="0"/>
                        <a:t>                    6009170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629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effectLst/>
              </a:rPr>
              <a:t>Contoh:6.Internal</a:t>
            </a:r>
            <a:r>
              <a:rPr lang="en-US" sz="3600" dirty="0" smtClean="0"/>
              <a:t> Rate Of Return(IRR)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990600"/>
          <a:ext cx="4953000" cy="2698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219200"/>
                <a:gridCol w="1066800"/>
                <a:gridCol w="1676400"/>
              </a:tblGrid>
              <a:tr h="45720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Tahun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Proceed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DF 28%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PV </a:t>
                      </a:r>
                      <a:r>
                        <a:rPr lang="en-US" dirty="0" err="1" smtClean="0"/>
                        <a:t>kas</a:t>
                      </a:r>
                      <a:r>
                        <a:rPr lang="en-US" baseline="0" dirty="0" err="1" smtClean="0"/>
                        <a:t>bersih</a:t>
                      </a:r>
                      <a:endParaRPr lang="en-US" dirty="0"/>
                    </a:p>
                  </a:txBody>
                  <a:tcPr/>
                </a:tc>
              </a:tr>
              <a:tr h="373626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1750000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0,781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1366750</a:t>
                      </a:r>
                      <a:endParaRPr lang="en-US" dirty="0"/>
                    </a:p>
                  </a:txBody>
                  <a:tcPr/>
                </a:tc>
              </a:tr>
              <a:tr h="373626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0,610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1159000</a:t>
                      </a:r>
                      <a:endParaRPr lang="en-US" dirty="0"/>
                    </a:p>
                  </a:txBody>
                  <a:tcPr/>
                </a:tc>
              </a:tr>
              <a:tr h="373626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2050000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0,477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977850</a:t>
                      </a:r>
                      <a:endParaRPr lang="en-US" dirty="0"/>
                    </a:p>
                  </a:txBody>
                  <a:tcPr/>
                </a:tc>
              </a:tr>
              <a:tr h="373626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0,373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820600</a:t>
                      </a:r>
                      <a:endParaRPr lang="en-US" dirty="0"/>
                    </a:p>
                  </a:txBody>
                  <a:tcPr/>
                </a:tc>
              </a:tr>
              <a:tr h="373626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2450000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0,291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712950</a:t>
                      </a:r>
                      <a:endParaRPr lang="en-US" dirty="0"/>
                    </a:p>
                  </a:txBody>
                  <a:tcPr/>
                </a:tc>
              </a:tr>
              <a:tr h="373626"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                </a:t>
                      </a:r>
                      <a:r>
                        <a:rPr lang="en-US" dirty="0" err="1" smtClean="0"/>
                        <a:t>Jumlah</a:t>
                      </a:r>
                      <a:r>
                        <a:rPr lang="en-US" dirty="0" smtClean="0"/>
                        <a:t> PV </a:t>
                      </a:r>
                      <a:r>
                        <a:rPr lang="en-US" dirty="0" err="1" smtClean="0"/>
                        <a:t>kas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bersih</a:t>
                      </a:r>
                      <a:r>
                        <a:rPr lang="en-US" dirty="0" smtClean="0"/>
                        <a:t>             5037150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3911600"/>
          <a:ext cx="4953000" cy="2717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219200"/>
                <a:gridCol w="1066800"/>
                <a:gridCol w="1752600"/>
              </a:tblGrid>
              <a:tr h="38825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Tahun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Proceed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DF 29%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PV </a:t>
                      </a:r>
                      <a:r>
                        <a:rPr lang="en-US" dirty="0" err="1" smtClean="0"/>
                        <a:t>kas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bersih</a:t>
                      </a:r>
                      <a:endParaRPr lang="en-US" dirty="0"/>
                    </a:p>
                  </a:txBody>
                  <a:tcPr/>
                </a:tc>
              </a:tr>
              <a:tr h="388257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1750000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0,775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1356250</a:t>
                      </a:r>
                      <a:endParaRPr lang="en-US" dirty="0"/>
                    </a:p>
                  </a:txBody>
                  <a:tcPr/>
                </a:tc>
              </a:tr>
              <a:tr h="388257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0,601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1141900</a:t>
                      </a:r>
                      <a:endParaRPr lang="en-US" dirty="0"/>
                    </a:p>
                  </a:txBody>
                  <a:tcPr/>
                </a:tc>
              </a:tr>
              <a:tr h="388257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2050000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0,466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955300</a:t>
                      </a:r>
                      <a:endParaRPr lang="en-US" dirty="0"/>
                    </a:p>
                  </a:txBody>
                  <a:tcPr/>
                </a:tc>
              </a:tr>
              <a:tr h="388257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0,361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794200</a:t>
                      </a:r>
                      <a:endParaRPr lang="en-US" dirty="0"/>
                    </a:p>
                  </a:txBody>
                  <a:tcPr/>
                </a:tc>
              </a:tr>
              <a:tr h="388257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2450000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0,280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686000</a:t>
                      </a:r>
                      <a:endParaRPr lang="en-US" dirty="0"/>
                    </a:p>
                  </a:txBody>
                  <a:tcPr/>
                </a:tc>
              </a:tr>
              <a:tr h="388257"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               </a:t>
                      </a:r>
                      <a:r>
                        <a:rPr lang="en-US" dirty="0" err="1" smtClean="0"/>
                        <a:t>Jumlah</a:t>
                      </a:r>
                      <a:r>
                        <a:rPr lang="en-US" dirty="0" smtClean="0"/>
                        <a:t> PV </a:t>
                      </a:r>
                      <a:r>
                        <a:rPr lang="en-US" dirty="0" err="1" smtClean="0"/>
                        <a:t>kas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bersih</a:t>
                      </a:r>
                      <a:r>
                        <a:rPr lang="en-US" dirty="0" smtClean="0"/>
                        <a:t>              4933650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334000" y="1600200"/>
            <a:ext cx="3581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Kutub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NPV </a:t>
            </a:r>
            <a:r>
              <a:rPr lang="en-US" dirty="0" err="1" smtClean="0"/>
              <a:t>Positif</a:t>
            </a:r>
            <a:endParaRPr lang="en-US" dirty="0" smtClean="0"/>
          </a:p>
          <a:p>
            <a:r>
              <a:rPr lang="en-US" dirty="0" smtClean="0"/>
              <a:t>NPV = 5.037.150 – 5.000.000.000</a:t>
            </a:r>
          </a:p>
          <a:p>
            <a:r>
              <a:rPr lang="en-US" dirty="0" smtClean="0"/>
              <a:t>NPV = 37.150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0" y="4572000"/>
            <a:ext cx="3581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Kutub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NPV </a:t>
            </a:r>
            <a:r>
              <a:rPr lang="en-US" dirty="0" err="1" smtClean="0"/>
              <a:t>Negatif</a:t>
            </a:r>
            <a:endParaRPr lang="en-US" dirty="0" smtClean="0"/>
          </a:p>
          <a:p>
            <a:r>
              <a:rPr lang="en-US" dirty="0" smtClean="0"/>
              <a:t>NPV = 4.933.650 – 5.000.000.000</a:t>
            </a:r>
          </a:p>
          <a:p>
            <a:r>
              <a:rPr lang="en-US" dirty="0" smtClean="0"/>
              <a:t>NPV = -66.350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 smtClean="0"/>
              <a:t>Lanjutan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2581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IRR = </a:t>
            </a:r>
            <a:r>
              <a:rPr lang="en-US" sz="2400" dirty="0" err="1" smtClean="0"/>
              <a:t>i</a:t>
            </a:r>
            <a:r>
              <a:rPr lang="en-US" sz="2400" dirty="0" smtClean="0">
                <a:latin typeface="Calibri"/>
              </a:rPr>
              <a:t>₁ +        </a:t>
            </a:r>
            <a:r>
              <a:rPr lang="en-US" sz="2400" u="sng" dirty="0" smtClean="0">
                <a:latin typeface="Calibri"/>
              </a:rPr>
              <a:t>Total PV </a:t>
            </a:r>
            <a:r>
              <a:rPr lang="en-US" sz="2400" u="sng" dirty="0" err="1" smtClean="0">
                <a:latin typeface="Calibri"/>
              </a:rPr>
              <a:t>positif</a:t>
            </a:r>
            <a:r>
              <a:rPr lang="en-US" sz="2400" u="sng" dirty="0" smtClean="0">
                <a:latin typeface="Calibri"/>
              </a:rPr>
              <a:t> – </a:t>
            </a:r>
            <a:r>
              <a:rPr lang="en-US" sz="2400" u="sng" dirty="0" err="1" smtClean="0">
                <a:latin typeface="Calibri"/>
              </a:rPr>
              <a:t>Investasi</a:t>
            </a:r>
            <a:r>
              <a:rPr lang="en-US" sz="2400" u="sng" dirty="0" smtClean="0">
                <a:latin typeface="Calibri"/>
              </a:rPr>
              <a:t> </a:t>
            </a:r>
            <a:r>
              <a:rPr lang="en-US" sz="2400" dirty="0" smtClean="0">
                <a:latin typeface="Calibri"/>
              </a:rPr>
              <a:t>       x (</a:t>
            </a:r>
            <a:r>
              <a:rPr lang="en-US" sz="2400" dirty="0" err="1" smtClean="0">
                <a:latin typeface="Calibri"/>
              </a:rPr>
              <a:t>i</a:t>
            </a:r>
            <a:r>
              <a:rPr lang="en-US" sz="2400" dirty="0" smtClean="0">
                <a:latin typeface="Calibri"/>
              </a:rPr>
              <a:t>₂-</a:t>
            </a:r>
            <a:r>
              <a:rPr lang="en-US" sz="2400" dirty="0" err="1" smtClean="0">
                <a:latin typeface="Calibri"/>
              </a:rPr>
              <a:t>i</a:t>
            </a:r>
            <a:r>
              <a:rPr lang="en-US" sz="2400" dirty="0" smtClean="0">
                <a:latin typeface="Calibri"/>
              </a:rPr>
              <a:t>₁)</a:t>
            </a:r>
            <a:endParaRPr lang="en-US" sz="2400" u="sng" dirty="0" smtClean="0"/>
          </a:p>
          <a:p>
            <a:pPr>
              <a:buNone/>
            </a:pPr>
            <a:r>
              <a:rPr lang="en-US" sz="2400" dirty="0" smtClean="0">
                <a:latin typeface="Calibri"/>
              </a:rPr>
              <a:t>                   Total PV </a:t>
            </a:r>
            <a:r>
              <a:rPr lang="en-US" sz="2400" dirty="0" err="1" smtClean="0">
                <a:latin typeface="Calibri"/>
              </a:rPr>
              <a:t>positif</a:t>
            </a:r>
            <a:r>
              <a:rPr lang="en-US" sz="2400" dirty="0" smtClean="0">
                <a:latin typeface="Calibri"/>
              </a:rPr>
              <a:t> – Total PV </a:t>
            </a:r>
            <a:r>
              <a:rPr lang="en-US" sz="2400" dirty="0" err="1" smtClean="0">
                <a:latin typeface="Calibri"/>
              </a:rPr>
              <a:t>negatif</a:t>
            </a:r>
            <a:r>
              <a:rPr lang="en-US" sz="2400" dirty="0" smtClean="0">
                <a:latin typeface="Calibri"/>
              </a:rPr>
              <a:t> </a:t>
            </a:r>
          </a:p>
          <a:p>
            <a:pPr>
              <a:buNone/>
            </a:pPr>
            <a:r>
              <a:rPr lang="en-US" sz="2400" dirty="0" smtClean="0">
                <a:latin typeface="Calibri"/>
              </a:rPr>
              <a:t>IRR = 28% + </a:t>
            </a:r>
            <a:r>
              <a:rPr lang="en-US" sz="2400" u="sng" dirty="0" smtClean="0">
                <a:latin typeface="Calibri"/>
              </a:rPr>
              <a:t>5.037.150.000 – 5.000.000.000  </a:t>
            </a:r>
            <a:r>
              <a:rPr lang="en-US" sz="2400" dirty="0" smtClean="0">
                <a:latin typeface="Calibri"/>
              </a:rPr>
              <a:t>x (29%-28%)</a:t>
            </a:r>
            <a:endParaRPr lang="en-US" sz="2400" u="sng" dirty="0" smtClean="0">
              <a:latin typeface="Calibri"/>
            </a:endParaRPr>
          </a:p>
          <a:p>
            <a:pPr>
              <a:buNone/>
            </a:pPr>
            <a:r>
              <a:rPr lang="en-US" sz="2400" dirty="0" smtClean="0">
                <a:latin typeface="Calibri"/>
              </a:rPr>
              <a:t>		         5.037.150.000 – 4.933.350.000</a:t>
            </a:r>
          </a:p>
          <a:p>
            <a:pPr>
              <a:buNone/>
            </a:pPr>
            <a:r>
              <a:rPr lang="en-US" sz="2400" dirty="0" smtClean="0">
                <a:latin typeface="Calibri"/>
              </a:rPr>
              <a:t>IRR = 28,4%</a:t>
            </a:r>
          </a:p>
          <a:p>
            <a:pPr>
              <a:buNone/>
            </a:pPr>
            <a:endParaRPr lang="en-US" sz="2400" dirty="0" smtClean="0">
              <a:latin typeface="Calibri"/>
            </a:endParaRPr>
          </a:p>
          <a:p>
            <a:pPr>
              <a:buNone/>
            </a:pPr>
            <a:r>
              <a:rPr lang="en-US" sz="2400" dirty="0" err="1" smtClean="0">
                <a:latin typeface="Calibri"/>
              </a:rPr>
              <a:t>Jika</a:t>
            </a:r>
            <a:r>
              <a:rPr lang="en-US" sz="2400" dirty="0" smtClean="0">
                <a:latin typeface="Calibri"/>
              </a:rPr>
              <a:t> IRR &gt; </a:t>
            </a:r>
            <a:r>
              <a:rPr lang="en-US" sz="2400" dirty="0" err="1" smtClean="0">
                <a:latin typeface="Calibri"/>
              </a:rPr>
              <a:t>dari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 err="1" smtClean="0">
                <a:latin typeface="Calibri"/>
              </a:rPr>
              <a:t>bunga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 err="1" smtClean="0">
                <a:latin typeface="Calibri"/>
              </a:rPr>
              <a:t>pinjaman</a:t>
            </a:r>
            <a:r>
              <a:rPr lang="en-US" sz="2400" dirty="0" smtClean="0">
                <a:latin typeface="Calibri"/>
              </a:rPr>
              <a:t>, </a:t>
            </a:r>
            <a:r>
              <a:rPr lang="en-US" sz="2400" dirty="0" err="1" smtClean="0">
                <a:latin typeface="Calibri"/>
              </a:rPr>
              <a:t>maka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 err="1" smtClean="0">
                <a:latin typeface="Calibri"/>
              </a:rPr>
              <a:t>proyek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 err="1" smtClean="0">
                <a:latin typeface="Calibri"/>
              </a:rPr>
              <a:t>diterima</a:t>
            </a:r>
            <a:endParaRPr lang="en-US" sz="2400" dirty="0" smtClean="0">
              <a:latin typeface="Calibri"/>
            </a:endParaRPr>
          </a:p>
          <a:p>
            <a:pPr>
              <a:buNone/>
            </a:pPr>
            <a:r>
              <a:rPr lang="en-US" sz="2400" dirty="0" err="1" smtClean="0">
                <a:latin typeface="Calibri"/>
              </a:rPr>
              <a:t>Jika</a:t>
            </a:r>
            <a:r>
              <a:rPr lang="en-US" sz="2400" dirty="0" smtClean="0">
                <a:latin typeface="Calibri"/>
              </a:rPr>
              <a:t> IRR &lt; </a:t>
            </a:r>
            <a:r>
              <a:rPr lang="en-US" sz="2400" dirty="0" err="1" smtClean="0">
                <a:latin typeface="Calibri"/>
              </a:rPr>
              <a:t>dari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 err="1" smtClean="0">
                <a:latin typeface="Calibri"/>
              </a:rPr>
              <a:t>bunga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 err="1" smtClean="0">
                <a:latin typeface="Calibri"/>
              </a:rPr>
              <a:t>pinjaman</a:t>
            </a:r>
            <a:r>
              <a:rPr lang="en-US" sz="2400" dirty="0" smtClean="0">
                <a:latin typeface="Calibri"/>
              </a:rPr>
              <a:t>, </a:t>
            </a:r>
            <a:r>
              <a:rPr lang="en-US" sz="2400" dirty="0" err="1" smtClean="0">
                <a:latin typeface="Calibri"/>
              </a:rPr>
              <a:t>maka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 err="1" smtClean="0">
                <a:latin typeface="Calibri"/>
              </a:rPr>
              <a:t>proyek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 err="1" smtClean="0">
                <a:latin typeface="Calibri"/>
              </a:rPr>
              <a:t>ditolak</a:t>
            </a:r>
            <a:endParaRPr lang="en-US" sz="2400" dirty="0" smtClean="0">
              <a:latin typeface="Calibri"/>
            </a:endParaRPr>
          </a:p>
          <a:p>
            <a:pPr>
              <a:buNone/>
            </a:pPr>
            <a:endParaRPr lang="en-US" sz="2400" dirty="0" smtClean="0">
              <a:latin typeface="Calibri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Calibri"/>
              </a:rPr>
              <a:t>Kesimpulan</a:t>
            </a:r>
            <a:r>
              <a:rPr lang="en-US" sz="2400" dirty="0" smtClean="0">
                <a:latin typeface="Calibri"/>
              </a:rPr>
              <a:t> : </a:t>
            </a:r>
            <a:r>
              <a:rPr lang="en-US" sz="2400" dirty="0" err="1" smtClean="0">
                <a:latin typeface="Calibri"/>
              </a:rPr>
              <a:t>Berdasarkan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 err="1" smtClean="0">
                <a:latin typeface="Calibri"/>
              </a:rPr>
              <a:t>nilai</a:t>
            </a:r>
            <a:r>
              <a:rPr lang="en-US" sz="2400" dirty="0" smtClean="0">
                <a:latin typeface="Calibri"/>
              </a:rPr>
              <a:t> IRR </a:t>
            </a:r>
            <a:r>
              <a:rPr lang="en-US" sz="2400" dirty="0" err="1" smtClean="0">
                <a:latin typeface="Calibri"/>
              </a:rPr>
              <a:t>yg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 err="1" smtClean="0">
                <a:latin typeface="Calibri"/>
              </a:rPr>
              <a:t>diperoleh</a:t>
            </a:r>
            <a:r>
              <a:rPr lang="en-US" sz="2400" dirty="0" smtClean="0">
                <a:latin typeface="Calibri"/>
              </a:rPr>
              <a:t>, </a:t>
            </a:r>
            <a:r>
              <a:rPr lang="en-US" sz="2400" dirty="0" err="1" smtClean="0">
                <a:latin typeface="Calibri"/>
              </a:rPr>
              <a:t>maka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 err="1" smtClean="0">
                <a:latin typeface="Calibri"/>
              </a:rPr>
              <a:t>proyek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 err="1" smtClean="0">
                <a:latin typeface="Calibri"/>
              </a:rPr>
              <a:t>diterima</a:t>
            </a:r>
            <a:r>
              <a:rPr lang="en-US" sz="2400" dirty="0" smtClean="0">
                <a:latin typeface="Calibri"/>
              </a:rPr>
              <a:t>, </a:t>
            </a:r>
            <a:r>
              <a:rPr lang="en-US" sz="2400" dirty="0" err="1" smtClean="0">
                <a:latin typeface="Calibri"/>
              </a:rPr>
              <a:t>karena</a:t>
            </a:r>
            <a:r>
              <a:rPr lang="en-US" sz="2400" dirty="0" smtClean="0">
                <a:latin typeface="Calibri"/>
              </a:rPr>
              <a:t> IRR &gt; </a:t>
            </a:r>
            <a:r>
              <a:rPr lang="en-US" sz="2400" dirty="0" err="1" smtClean="0">
                <a:latin typeface="Calibri"/>
              </a:rPr>
              <a:t>bunga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 err="1" smtClean="0">
                <a:latin typeface="Calibri"/>
              </a:rPr>
              <a:t>pinjaman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 err="1" smtClean="0">
                <a:latin typeface="Calibri"/>
              </a:rPr>
              <a:t>atau</a:t>
            </a:r>
            <a:r>
              <a:rPr lang="en-US" sz="2400" dirty="0" smtClean="0">
                <a:latin typeface="Calibri"/>
              </a:rPr>
              <a:t> 28,4% &gt; 20%</a:t>
            </a:r>
          </a:p>
          <a:p>
            <a:pPr>
              <a:buNone/>
            </a:pPr>
            <a:endParaRPr lang="en-US" sz="2400" dirty="0" smtClean="0">
              <a:latin typeface="Calibri"/>
            </a:endParaRPr>
          </a:p>
          <a:p>
            <a:pPr>
              <a:buNone/>
            </a:pPr>
            <a:endParaRPr lang="en-US" sz="2400" dirty="0" smtClean="0"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/>
              <a:t>P</a:t>
            </a:r>
            <a:r>
              <a:rPr lang="en-US" dirty="0" err="1" smtClean="0"/>
              <a:t>engantar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000" dirty="0" err="1" smtClean="0"/>
              <a:t>Aspek</a:t>
            </a:r>
            <a:r>
              <a:rPr lang="en-US" sz="2000" dirty="0" smtClean="0"/>
              <a:t> </a:t>
            </a:r>
            <a:r>
              <a:rPr lang="en-US" sz="2000" dirty="0" err="1" smtClean="0"/>
              <a:t>keuangan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aspek</a:t>
            </a:r>
            <a:r>
              <a:rPr lang="en-US" sz="2000" dirty="0" smtClean="0"/>
              <a:t> </a:t>
            </a:r>
            <a:r>
              <a:rPr lang="en-US" sz="2000" dirty="0" err="1" smtClean="0"/>
              <a:t>yg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menilai</a:t>
            </a:r>
            <a:r>
              <a:rPr lang="en-US" sz="2000" dirty="0" smtClean="0"/>
              <a:t> </a:t>
            </a:r>
            <a:r>
              <a:rPr lang="en-US" sz="2000" dirty="0" err="1" smtClean="0"/>
              <a:t>keuangan</a:t>
            </a:r>
            <a:r>
              <a:rPr lang="en-US" sz="2000" dirty="0" smtClean="0"/>
              <a:t> </a:t>
            </a:r>
            <a:r>
              <a:rPr lang="en-US" sz="2000" dirty="0" err="1" smtClean="0"/>
              <a:t>perusahaan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keseluruhan</a:t>
            </a: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 smtClean="0"/>
              <a:t>Menentukan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rencana</a:t>
            </a:r>
            <a:r>
              <a:rPr lang="en-US" sz="2000" dirty="0" smtClean="0"/>
              <a:t> </a:t>
            </a:r>
            <a:r>
              <a:rPr lang="en-US" sz="2000" dirty="0" err="1" smtClean="0"/>
              <a:t>investasi</a:t>
            </a:r>
            <a:r>
              <a:rPr lang="en-US" sz="2000" dirty="0" smtClean="0"/>
              <a:t> </a:t>
            </a:r>
            <a:r>
              <a:rPr lang="en-US" sz="2000" dirty="0" err="1" smtClean="0"/>
              <a:t>melalui</a:t>
            </a:r>
            <a:r>
              <a:rPr lang="en-US" sz="2000" dirty="0" smtClean="0"/>
              <a:t> </a:t>
            </a:r>
            <a:r>
              <a:rPr lang="en-US" sz="2000" dirty="0" err="1" smtClean="0"/>
              <a:t>perhitungan</a:t>
            </a:r>
            <a:r>
              <a:rPr lang="en-US" sz="2000" dirty="0" smtClean="0"/>
              <a:t> </a:t>
            </a:r>
            <a:r>
              <a:rPr lang="en-US" sz="2000" dirty="0" err="1" smtClean="0"/>
              <a:t>biaya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manfaat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diharapkan</a:t>
            </a:r>
            <a:r>
              <a:rPr lang="en-US" sz="2000" dirty="0" smtClean="0"/>
              <a:t>,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membandingkan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pengeluaran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pendapatan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ketersediaan</a:t>
            </a:r>
            <a:r>
              <a:rPr lang="en-US" sz="2000" dirty="0" smtClean="0"/>
              <a:t> </a:t>
            </a:r>
            <a:r>
              <a:rPr lang="en-US" sz="2000" dirty="0" err="1" smtClean="0"/>
              <a:t>dana</a:t>
            </a:r>
            <a:r>
              <a:rPr lang="en-US" sz="2000" dirty="0" smtClean="0"/>
              <a:t>, </a:t>
            </a:r>
            <a:r>
              <a:rPr lang="en-US" sz="2000" dirty="0" err="1" smtClean="0"/>
              <a:t>biaya</a:t>
            </a:r>
            <a:r>
              <a:rPr lang="en-US" sz="2000" dirty="0" smtClean="0"/>
              <a:t> modal, </a:t>
            </a:r>
            <a:r>
              <a:rPr lang="en-US" sz="2000" dirty="0" err="1" smtClean="0"/>
              <a:t>kemampuan</a:t>
            </a:r>
            <a:r>
              <a:rPr lang="en-US" sz="2000" dirty="0" smtClean="0"/>
              <a:t> </a:t>
            </a:r>
            <a:r>
              <a:rPr lang="en-US" sz="2000" dirty="0" err="1" smtClean="0"/>
              <a:t>proyek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membayar</a:t>
            </a:r>
            <a:r>
              <a:rPr lang="en-US" sz="2000" dirty="0" smtClean="0"/>
              <a:t> </a:t>
            </a:r>
            <a:r>
              <a:rPr lang="en-US" sz="2000" dirty="0" err="1" smtClean="0"/>
              <a:t>kembali</a:t>
            </a:r>
            <a:r>
              <a:rPr lang="en-US" sz="2000" dirty="0" smtClean="0"/>
              <a:t> </a:t>
            </a:r>
            <a:r>
              <a:rPr lang="en-US" sz="2000" dirty="0" err="1" smtClean="0"/>
              <a:t>dana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 </a:t>
            </a:r>
            <a:r>
              <a:rPr lang="en-US" sz="2000" dirty="0" err="1" smtClean="0"/>
              <a:t>yg</a:t>
            </a:r>
            <a:r>
              <a:rPr lang="en-US" sz="2000" dirty="0" smtClean="0"/>
              <a:t>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ditentukan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menilai</a:t>
            </a:r>
            <a:r>
              <a:rPr lang="en-US" sz="2000" dirty="0" smtClean="0"/>
              <a:t> </a:t>
            </a:r>
            <a:r>
              <a:rPr lang="en-US" sz="2000" dirty="0" err="1" smtClean="0"/>
              <a:t>apakah</a:t>
            </a:r>
            <a:r>
              <a:rPr lang="en-US" sz="2000" dirty="0" smtClean="0"/>
              <a:t> </a:t>
            </a:r>
            <a:r>
              <a:rPr lang="en-US" sz="2000" dirty="0" err="1" smtClean="0"/>
              <a:t>bisnis</a:t>
            </a:r>
            <a:r>
              <a:rPr lang="en-US" sz="2000" dirty="0" smtClean="0"/>
              <a:t>/</a:t>
            </a:r>
            <a:r>
              <a:rPr lang="en-US" sz="2000" dirty="0" err="1" smtClean="0"/>
              <a:t>usaha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berkembang</a:t>
            </a:r>
            <a:r>
              <a:rPr lang="en-US" sz="2000" dirty="0" smtClean="0"/>
              <a:t> </a:t>
            </a:r>
            <a:r>
              <a:rPr lang="en-US" sz="2000" dirty="0" err="1" smtClean="0"/>
              <a:t>terus</a:t>
            </a: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usulan</a:t>
            </a:r>
            <a:r>
              <a:rPr lang="en-US" sz="2000" dirty="0" smtClean="0"/>
              <a:t> </a:t>
            </a:r>
            <a:r>
              <a:rPr lang="en-US" sz="2000" dirty="0" err="1" smtClean="0"/>
              <a:t>rencana</a:t>
            </a:r>
            <a:r>
              <a:rPr lang="en-US" sz="2000" dirty="0" smtClean="0"/>
              <a:t> </a:t>
            </a:r>
            <a:r>
              <a:rPr lang="en-US" sz="2000" dirty="0" err="1" smtClean="0"/>
              <a:t>bisnis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dilengkapi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perhitungan</a:t>
            </a:r>
            <a:r>
              <a:rPr lang="en-US" sz="2000" dirty="0" smtClean="0"/>
              <a:t> </a:t>
            </a:r>
            <a:r>
              <a:rPr lang="en-US" sz="2000" dirty="0" err="1" smtClean="0"/>
              <a:t>aspek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,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sulit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pengukuran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keberhasilan</a:t>
            </a:r>
            <a:r>
              <a:rPr lang="en-US" sz="2000" dirty="0" smtClean="0"/>
              <a:t> </a:t>
            </a:r>
            <a:r>
              <a:rPr lang="en-US" sz="2000" dirty="0" err="1" smtClean="0"/>
              <a:t>usaha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 smtClean="0"/>
              <a:t>Proyeksi</a:t>
            </a:r>
            <a:r>
              <a:rPr lang="en-US" sz="4000" dirty="0" smtClean="0"/>
              <a:t> </a:t>
            </a:r>
            <a:r>
              <a:rPr lang="en-US" sz="4000" dirty="0" err="1" smtClean="0"/>
              <a:t>Laporan</a:t>
            </a:r>
            <a:r>
              <a:rPr lang="en-US" sz="4000" dirty="0" smtClean="0"/>
              <a:t> </a:t>
            </a:r>
            <a:r>
              <a:rPr lang="en-US" sz="4000" dirty="0" err="1" smtClean="0"/>
              <a:t>keuangan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7117"/>
          </a:xfrm>
        </p:spPr>
        <p:txBody>
          <a:bodyPr/>
          <a:lstStyle/>
          <a:p>
            <a:r>
              <a:rPr lang="en-US" dirty="0" err="1" smtClean="0"/>
              <a:t>Proyeksi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kelayakan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endParaRPr lang="en-US" dirty="0" smtClean="0"/>
          </a:p>
          <a:p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dimaksud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B0F0"/>
                </a:solidFill>
              </a:rPr>
              <a:t>laporan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harga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pokok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penjualan,laporan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rugi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laba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dan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neraca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37064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 smtClean="0">
                <a:effectLst/>
              </a:rPr>
              <a:t>Analisis</a:t>
            </a:r>
            <a:r>
              <a:rPr lang="en-US" sz="4000" dirty="0" smtClean="0">
                <a:effectLst/>
              </a:rPr>
              <a:t> </a:t>
            </a:r>
            <a:r>
              <a:rPr lang="en-US" sz="4000" dirty="0" err="1" smtClean="0">
                <a:effectLst/>
              </a:rPr>
              <a:t>laporan</a:t>
            </a:r>
            <a:r>
              <a:rPr lang="en-US" sz="4000" dirty="0" smtClean="0">
                <a:effectLst/>
              </a:rPr>
              <a:t> </a:t>
            </a:r>
            <a:r>
              <a:rPr lang="en-US" sz="4000" dirty="0" err="1" smtClean="0">
                <a:effectLst/>
              </a:rPr>
              <a:t>keuangan</a:t>
            </a:r>
            <a:endParaRPr lang="en-US" sz="4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31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 ratio-ratio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dimasa</a:t>
            </a:r>
            <a:r>
              <a:rPr lang="en-US" dirty="0" smtClean="0"/>
              <a:t> </a:t>
            </a:r>
            <a:r>
              <a:rPr lang="en-US" dirty="0" err="1" smtClean="0"/>
              <a:t>lalu</a:t>
            </a:r>
            <a:r>
              <a:rPr lang="en-US" dirty="0" smtClean="0"/>
              <a:t>,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kemungkinannya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 smtClean="0">
                <a:effectLst/>
              </a:rPr>
              <a:t>Analisis</a:t>
            </a:r>
            <a:r>
              <a:rPr lang="en-US" sz="4000" dirty="0" smtClean="0">
                <a:effectLst/>
              </a:rPr>
              <a:t> </a:t>
            </a:r>
            <a:r>
              <a:rPr lang="en-US" sz="4000" dirty="0" err="1" smtClean="0">
                <a:effectLst/>
              </a:rPr>
              <a:t>laporan</a:t>
            </a:r>
            <a:r>
              <a:rPr lang="en-US" sz="4000" dirty="0" smtClean="0">
                <a:effectLst/>
              </a:rPr>
              <a:t> </a:t>
            </a:r>
            <a:r>
              <a:rPr lang="en-US" sz="4000" dirty="0" err="1" smtClean="0">
                <a:effectLst/>
              </a:rPr>
              <a:t>keuangan</a:t>
            </a:r>
            <a:endParaRPr lang="en-US" sz="4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943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200" dirty="0" err="1" smtClean="0"/>
              <a:t>Menilai</a:t>
            </a:r>
            <a:r>
              <a:rPr lang="en-US" sz="2200" dirty="0" smtClean="0"/>
              <a:t> </a:t>
            </a:r>
            <a:r>
              <a:rPr lang="en-US" sz="2200" dirty="0" err="1" smtClean="0"/>
              <a:t>tingkat</a:t>
            </a:r>
            <a:r>
              <a:rPr lang="en-US" sz="2200" dirty="0" smtClean="0"/>
              <a:t> </a:t>
            </a:r>
            <a:r>
              <a:rPr lang="en-US" sz="2200" dirty="0" err="1" smtClean="0"/>
              <a:t>likuiditas</a:t>
            </a:r>
            <a:r>
              <a:rPr lang="en-US" sz="2200" dirty="0" smtClean="0"/>
              <a:t> 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 err="1" smtClean="0"/>
              <a:t>Indikator</a:t>
            </a:r>
            <a:r>
              <a:rPr lang="en-US" sz="2200" dirty="0" smtClean="0"/>
              <a:t> </a:t>
            </a:r>
            <a:r>
              <a:rPr lang="en-US" sz="2200" dirty="0" err="1" smtClean="0"/>
              <a:t>mengenai</a:t>
            </a:r>
            <a:r>
              <a:rPr lang="en-US" sz="2200" dirty="0" smtClean="0"/>
              <a:t> </a:t>
            </a:r>
            <a:r>
              <a:rPr lang="en-US" sz="2200" dirty="0" err="1" smtClean="0"/>
              <a:t>kemampuan</a:t>
            </a:r>
            <a:r>
              <a:rPr lang="en-US" sz="2200" dirty="0" smtClean="0"/>
              <a:t> </a:t>
            </a:r>
            <a:r>
              <a:rPr lang="en-US" sz="2200" dirty="0" err="1" smtClean="0"/>
              <a:t>perusahaan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membayar</a:t>
            </a:r>
            <a:r>
              <a:rPr lang="en-US" sz="2200" dirty="0" smtClean="0"/>
              <a:t> </a:t>
            </a:r>
            <a:r>
              <a:rPr lang="en-US" sz="2200" dirty="0" err="1" smtClean="0"/>
              <a:t>semua</a:t>
            </a:r>
            <a:r>
              <a:rPr lang="en-US" sz="2200" dirty="0" smtClean="0"/>
              <a:t> </a:t>
            </a:r>
            <a:r>
              <a:rPr lang="en-US" sz="2200" dirty="0" err="1" smtClean="0"/>
              <a:t>kewajiban</a:t>
            </a:r>
            <a:r>
              <a:rPr lang="en-US" sz="2200" dirty="0" smtClean="0"/>
              <a:t> </a:t>
            </a:r>
            <a:r>
              <a:rPr lang="en-US" sz="2200" dirty="0" err="1" smtClean="0"/>
              <a:t>finansial</a:t>
            </a:r>
            <a:r>
              <a:rPr lang="en-US" sz="2200" dirty="0" smtClean="0"/>
              <a:t> </a:t>
            </a:r>
            <a:r>
              <a:rPr lang="en-US" sz="2200" dirty="0" err="1" smtClean="0"/>
              <a:t>jangka</a:t>
            </a:r>
            <a:r>
              <a:rPr lang="en-US" sz="2200" dirty="0" smtClean="0"/>
              <a:t> </a:t>
            </a:r>
            <a:r>
              <a:rPr lang="en-US" sz="2200" dirty="0" err="1" smtClean="0"/>
              <a:t>pendek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saat</a:t>
            </a:r>
            <a:r>
              <a:rPr lang="en-US" sz="2200" dirty="0" smtClean="0"/>
              <a:t> </a:t>
            </a:r>
            <a:r>
              <a:rPr lang="en-US" sz="2200" dirty="0" err="1" smtClean="0"/>
              <a:t>jatuh</a:t>
            </a:r>
            <a:r>
              <a:rPr lang="en-US" sz="2200" dirty="0" smtClean="0"/>
              <a:t> tempo </a:t>
            </a:r>
            <a:r>
              <a:rPr lang="en-US" sz="2200" dirty="0" err="1" smtClean="0"/>
              <a:t>dgn</a:t>
            </a:r>
            <a:r>
              <a:rPr lang="en-US" sz="2200" dirty="0" smtClean="0"/>
              <a:t> </a:t>
            </a:r>
            <a:r>
              <a:rPr lang="en-US" sz="2200" dirty="0" err="1" smtClean="0"/>
              <a:t>menggunakan</a:t>
            </a:r>
            <a:r>
              <a:rPr lang="en-US" sz="2200" dirty="0" smtClean="0"/>
              <a:t> </a:t>
            </a:r>
            <a:r>
              <a:rPr lang="en-US" sz="2200" dirty="0" err="1" smtClean="0"/>
              <a:t>aktiva</a:t>
            </a:r>
            <a:r>
              <a:rPr lang="en-US" sz="2200" dirty="0" smtClean="0"/>
              <a:t> </a:t>
            </a:r>
            <a:r>
              <a:rPr lang="en-US" sz="2200" dirty="0" err="1" smtClean="0"/>
              <a:t>lancar</a:t>
            </a:r>
            <a:r>
              <a:rPr lang="en-US" sz="2200" dirty="0" smtClean="0"/>
              <a:t> </a:t>
            </a:r>
            <a:r>
              <a:rPr lang="en-US" sz="2200" dirty="0" err="1" smtClean="0"/>
              <a:t>yg</a:t>
            </a:r>
            <a:r>
              <a:rPr lang="en-US" sz="2200" dirty="0" smtClean="0"/>
              <a:t> </a:t>
            </a:r>
            <a:r>
              <a:rPr lang="en-US" sz="2200" dirty="0" err="1" smtClean="0"/>
              <a:t>tersedia</a:t>
            </a:r>
            <a:r>
              <a:rPr lang="en-US" sz="2200" dirty="0" smtClean="0"/>
              <a:t>.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 err="1" smtClean="0"/>
              <a:t>Likuiditas</a:t>
            </a:r>
            <a:r>
              <a:rPr lang="en-US" sz="2200" dirty="0" smtClean="0"/>
              <a:t> </a:t>
            </a:r>
            <a:r>
              <a:rPr lang="en-US" sz="2200" dirty="0" err="1" smtClean="0"/>
              <a:t>tdk</a:t>
            </a:r>
            <a:r>
              <a:rPr lang="en-US" sz="2200" dirty="0" smtClean="0"/>
              <a:t> </a:t>
            </a:r>
            <a:r>
              <a:rPr lang="en-US" sz="2200" dirty="0" err="1" smtClean="0"/>
              <a:t>hanya</a:t>
            </a:r>
            <a:r>
              <a:rPr lang="en-US" sz="2200" dirty="0" smtClean="0"/>
              <a:t> </a:t>
            </a:r>
            <a:r>
              <a:rPr lang="en-US" sz="2200" dirty="0" err="1" smtClean="0"/>
              <a:t>berkenaan</a:t>
            </a:r>
            <a:r>
              <a:rPr lang="en-US" sz="2200" dirty="0" smtClean="0"/>
              <a:t> </a:t>
            </a:r>
            <a:r>
              <a:rPr lang="en-US" sz="2200" dirty="0" err="1" smtClean="0"/>
              <a:t>dgn</a:t>
            </a:r>
            <a:r>
              <a:rPr lang="en-US" sz="2200" dirty="0" smtClean="0"/>
              <a:t> </a:t>
            </a:r>
            <a:r>
              <a:rPr lang="en-US" sz="2200" dirty="0" err="1" smtClean="0"/>
              <a:t>keadaan</a:t>
            </a:r>
            <a:r>
              <a:rPr lang="en-US" sz="2200" dirty="0" smtClean="0"/>
              <a:t> </a:t>
            </a:r>
            <a:r>
              <a:rPr lang="en-US" sz="2200" dirty="0" err="1" smtClean="0"/>
              <a:t>keseluruhan</a:t>
            </a:r>
            <a:r>
              <a:rPr lang="en-US" sz="2200" dirty="0" smtClean="0"/>
              <a:t> </a:t>
            </a:r>
            <a:r>
              <a:rPr lang="en-US" sz="2200" dirty="0" err="1" smtClean="0"/>
              <a:t>keuangan</a:t>
            </a:r>
            <a:r>
              <a:rPr lang="en-US" sz="2200" dirty="0" smtClean="0"/>
              <a:t> </a:t>
            </a:r>
            <a:r>
              <a:rPr lang="en-US" sz="2200" dirty="0" err="1" smtClean="0"/>
              <a:t>perusahaan</a:t>
            </a:r>
            <a:r>
              <a:rPr lang="en-US" sz="2200" dirty="0" smtClean="0"/>
              <a:t>, </a:t>
            </a:r>
            <a:r>
              <a:rPr lang="en-US" sz="2200" dirty="0" err="1" smtClean="0"/>
              <a:t>tetapi</a:t>
            </a:r>
            <a:r>
              <a:rPr lang="en-US" sz="2200" dirty="0" smtClean="0"/>
              <a:t> </a:t>
            </a:r>
            <a:r>
              <a:rPr lang="en-US" sz="2200" dirty="0" err="1" smtClean="0"/>
              <a:t>juga</a:t>
            </a:r>
            <a:r>
              <a:rPr lang="en-US" sz="2200" dirty="0" smtClean="0"/>
              <a:t> </a:t>
            </a:r>
            <a:r>
              <a:rPr lang="en-US" sz="2200" dirty="0" err="1" smtClean="0"/>
              <a:t>berkaitan</a:t>
            </a:r>
            <a:r>
              <a:rPr lang="en-US" sz="2200" dirty="0" smtClean="0"/>
              <a:t> </a:t>
            </a:r>
            <a:r>
              <a:rPr lang="en-US" sz="2200" dirty="0" err="1" smtClean="0"/>
              <a:t>dgn</a:t>
            </a:r>
            <a:r>
              <a:rPr lang="en-US" sz="2200" dirty="0" smtClean="0"/>
              <a:t> </a:t>
            </a:r>
            <a:r>
              <a:rPr lang="en-US" sz="2200" dirty="0" err="1" smtClean="0"/>
              <a:t>kemampuannya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mengubah</a:t>
            </a:r>
            <a:r>
              <a:rPr lang="en-US" sz="2200" dirty="0" smtClean="0"/>
              <a:t> </a:t>
            </a:r>
            <a:r>
              <a:rPr lang="en-US" sz="2200" dirty="0" err="1" smtClean="0"/>
              <a:t>aktiva</a:t>
            </a:r>
            <a:r>
              <a:rPr lang="en-US" sz="2200" dirty="0" smtClean="0"/>
              <a:t> </a:t>
            </a:r>
            <a:r>
              <a:rPr lang="en-US" sz="2200" dirty="0" err="1" smtClean="0"/>
              <a:t>lancar</a:t>
            </a:r>
            <a:r>
              <a:rPr lang="en-US" sz="2200" dirty="0" smtClean="0"/>
              <a:t> </a:t>
            </a:r>
            <a:r>
              <a:rPr lang="en-US" sz="2200" dirty="0" err="1" smtClean="0"/>
              <a:t>menjadi</a:t>
            </a:r>
            <a:r>
              <a:rPr lang="en-US" sz="2200" dirty="0" smtClean="0"/>
              <a:t> </a:t>
            </a:r>
            <a:r>
              <a:rPr lang="en-US" sz="2200" dirty="0" err="1" smtClean="0"/>
              <a:t>uang</a:t>
            </a:r>
            <a:r>
              <a:rPr lang="en-US" sz="2200" dirty="0" smtClean="0"/>
              <a:t> </a:t>
            </a:r>
            <a:r>
              <a:rPr lang="en-US" sz="2200" dirty="0" err="1" smtClean="0"/>
              <a:t>kas</a:t>
            </a:r>
            <a:endParaRPr lang="en-US" sz="2200" dirty="0" smtClean="0"/>
          </a:p>
          <a:p>
            <a:pPr>
              <a:buNone/>
            </a:pPr>
            <a:endParaRPr lang="en-US" sz="1100" dirty="0" smtClean="0"/>
          </a:p>
          <a:p>
            <a:pPr>
              <a:buFont typeface="Wingdings" pitchFamily="2" charset="2"/>
              <a:buChar char="v"/>
            </a:pPr>
            <a:r>
              <a:rPr lang="en-US" sz="2200" dirty="0" err="1" smtClean="0"/>
              <a:t>Menilai</a:t>
            </a:r>
            <a:r>
              <a:rPr lang="en-US" sz="2200" dirty="0" smtClean="0"/>
              <a:t> </a:t>
            </a:r>
            <a:r>
              <a:rPr lang="en-US" sz="2200" dirty="0" err="1" smtClean="0"/>
              <a:t>tingkat</a:t>
            </a:r>
            <a:r>
              <a:rPr lang="en-US" sz="2200" dirty="0" smtClean="0"/>
              <a:t> </a:t>
            </a:r>
            <a:r>
              <a:rPr lang="en-US" sz="2200" dirty="0" err="1" smtClean="0"/>
              <a:t>rentabilitas</a:t>
            </a:r>
            <a:r>
              <a:rPr lang="en-US" sz="2200" dirty="0" smtClean="0"/>
              <a:t> 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 err="1" smtClean="0"/>
              <a:t>Kemampuan</a:t>
            </a:r>
            <a:r>
              <a:rPr lang="en-US" sz="2200" dirty="0" smtClean="0"/>
              <a:t> </a:t>
            </a:r>
            <a:r>
              <a:rPr lang="en-US" sz="2200" dirty="0" err="1" smtClean="0"/>
              <a:t>perusahaan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mengahasilkan</a:t>
            </a:r>
            <a:r>
              <a:rPr lang="en-US" sz="2200" dirty="0" smtClean="0"/>
              <a:t>  </a:t>
            </a:r>
            <a:r>
              <a:rPr lang="en-US" sz="2200" dirty="0" err="1" smtClean="0"/>
              <a:t>laba</a:t>
            </a:r>
            <a:r>
              <a:rPr lang="en-US" sz="2200" dirty="0" smtClean="0"/>
              <a:t>/</a:t>
            </a:r>
            <a:r>
              <a:rPr lang="en-US" sz="2200" dirty="0" err="1" smtClean="0"/>
              <a:t>keuntungan</a:t>
            </a:r>
            <a:r>
              <a:rPr lang="en-US" sz="2200" dirty="0" smtClean="0"/>
              <a:t> </a:t>
            </a:r>
            <a:r>
              <a:rPr lang="en-US" sz="2200" dirty="0" err="1" smtClean="0"/>
              <a:t>perusahaan</a:t>
            </a:r>
            <a:r>
              <a:rPr lang="en-US" sz="2200" dirty="0" smtClean="0"/>
              <a:t>. </a:t>
            </a:r>
            <a:r>
              <a:rPr lang="en-US" sz="2200" dirty="0" err="1" smtClean="0"/>
              <a:t>Pengukuran</a:t>
            </a:r>
            <a:r>
              <a:rPr lang="en-US" sz="2200" dirty="0" smtClean="0"/>
              <a:t> </a:t>
            </a:r>
            <a:r>
              <a:rPr lang="en-US" sz="2200" dirty="0" err="1" smtClean="0"/>
              <a:t>dihubungkan</a:t>
            </a:r>
            <a:r>
              <a:rPr lang="en-US" sz="2200" dirty="0" smtClean="0"/>
              <a:t> </a:t>
            </a:r>
            <a:r>
              <a:rPr lang="en-US" sz="2200" dirty="0" err="1" smtClean="0"/>
              <a:t>dgn</a:t>
            </a:r>
            <a:r>
              <a:rPr lang="en-US" sz="2200" dirty="0" smtClean="0"/>
              <a:t> volume </a:t>
            </a:r>
            <a:r>
              <a:rPr lang="en-US" sz="2200" dirty="0" err="1" smtClean="0"/>
              <a:t>penjualan</a:t>
            </a:r>
            <a:r>
              <a:rPr lang="en-US" sz="2200" dirty="0" smtClean="0"/>
              <a:t>, total </a:t>
            </a:r>
            <a:r>
              <a:rPr lang="en-US" sz="2200" dirty="0" err="1" smtClean="0"/>
              <a:t>aktiva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modal </a:t>
            </a:r>
            <a:r>
              <a:rPr lang="en-US" sz="2200" dirty="0" err="1" smtClean="0"/>
              <a:t>sendiri</a:t>
            </a:r>
            <a:endParaRPr lang="en-US" sz="2200" dirty="0" smtClean="0"/>
          </a:p>
          <a:p>
            <a:pPr>
              <a:buNone/>
            </a:pPr>
            <a:endParaRPr lang="en-US" sz="1100" dirty="0" smtClean="0"/>
          </a:p>
          <a:p>
            <a:pPr>
              <a:buFont typeface="Wingdings" pitchFamily="2" charset="2"/>
              <a:buChar char="v"/>
            </a:pPr>
            <a:r>
              <a:rPr lang="en-US" sz="2200" dirty="0" err="1" smtClean="0"/>
              <a:t>Menilai</a:t>
            </a:r>
            <a:r>
              <a:rPr lang="en-US" sz="2200" dirty="0" smtClean="0"/>
              <a:t> </a:t>
            </a:r>
            <a:r>
              <a:rPr lang="en-US" sz="2200" dirty="0" err="1" smtClean="0"/>
              <a:t>tingkat</a:t>
            </a:r>
            <a:r>
              <a:rPr lang="en-US" sz="2200" dirty="0" smtClean="0"/>
              <a:t> </a:t>
            </a:r>
            <a:r>
              <a:rPr lang="en-US" sz="2200" dirty="0" err="1" smtClean="0"/>
              <a:t>solvabilitas</a:t>
            </a:r>
            <a:r>
              <a:rPr lang="en-US" sz="1600" dirty="0" smtClean="0"/>
              <a:t> 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 err="1" smtClean="0"/>
              <a:t>Solvabilitas</a:t>
            </a:r>
            <a:r>
              <a:rPr lang="en-US" sz="2200" dirty="0" smtClean="0"/>
              <a:t>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dirty="0" err="1" smtClean="0"/>
              <a:t>kemampuan</a:t>
            </a:r>
            <a:r>
              <a:rPr lang="en-US" sz="2200" dirty="0" smtClean="0"/>
              <a:t> </a:t>
            </a:r>
            <a:r>
              <a:rPr lang="en-US" sz="2200" dirty="0" err="1" smtClean="0"/>
              <a:t>perusahaan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membayar</a:t>
            </a:r>
            <a:r>
              <a:rPr lang="en-US" sz="2200" dirty="0" smtClean="0"/>
              <a:t> </a:t>
            </a:r>
            <a:r>
              <a:rPr lang="en-US" sz="2200" dirty="0" err="1" smtClean="0"/>
              <a:t>hutang-hutangnya</a:t>
            </a:r>
            <a:r>
              <a:rPr lang="en-US" sz="2200" dirty="0" smtClean="0"/>
              <a:t> </a:t>
            </a:r>
            <a:r>
              <a:rPr lang="en-US" sz="2200" dirty="0" err="1" smtClean="0"/>
              <a:t>ketika</a:t>
            </a:r>
            <a:r>
              <a:rPr lang="en-US" sz="2200" dirty="0" smtClean="0"/>
              <a:t> </a:t>
            </a:r>
            <a:r>
              <a:rPr lang="en-US" sz="2200" dirty="0" err="1" smtClean="0"/>
              <a:t>perusahaan</a:t>
            </a:r>
            <a:r>
              <a:rPr lang="en-US" sz="2200" dirty="0" smtClean="0"/>
              <a:t> </a:t>
            </a:r>
            <a:r>
              <a:rPr lang="en-US" sz="2200" dirty="0" err="1" smtClean="0"/>
              <a:t>tersebut</a:t>
            </a:r>
            <a:r>
              <a:rPr lang="en-US" sz="2200" dirty="0" smtClean="0"/>
              <a:t> </a:t>
            </a:r>
            <a:r>
              <a:rPr lang="en-US" sz="2200" dirty="0" err="1" smtClean="0"/>
              <a:t>likuid</a:t>
            </a:r>
            <a:endParaRPr lang="en-US" sz="22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>
                <a:effectLst/>
              </a:rPr>
              <a:t>Jenis-jenis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rasio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keuangan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638800"/>
          </a:xfrm>
        </p:spPr>
        <p:txBody>
          <a:bodyPr>
            <a:normAutofit lnSpcReduction="10000"/>
          </a:bodyPr>
          <a:lstStyle/>
          <a:p>
            <a:pPr marL="284163" indent="-284163">
              <a:buNone/>
            </a:pPr>
            <a:r>
              <a:rPr lang="en-US" sz="2200" dirty="0" smtClean="0"/>
              <a:t>a. </a:t>
            </a:r>
            <a:r>
              <a:rPr lang="en-US" sz="2200" dirty="0" err="1" smtClean="0"/>
              <a:t>Rasio</a:t>
            </a:r>
            <a:r>
              <a:rPr lang="en-US" sz="2200" dirty="0" smtClean="0"/>
              <a:t> </a:t>
            </a:r>
            <a:r>
              <a:rPr lang="en-US" sz="2200" dirty="0" err="1" smtClean="0"/>
              <a:t>likuiditas</a:t>
            </a:r>
            <a:r>
              <a:rPr lang="en-US" sz="2200" dirty="0" smtClean="0"/>
              <a:t> </a:t>
            </a:r>
            <a:r>
              <a:rPr lang="en-US" sz="2200" dirty="0" err="1" smtClean="0"/>
              <a:t>yaitu</a:t>
            </a:r>
            <a:r>
              <a:rPr lang="en-US" sz="2200" dirty="0" smtClean="0"/>
              <a:t> </a:t>
            </a:r>
            <a:r>
              <a:rPr lang="en-US" sz="2200" dirty="0" err="1" smtClean="0"/>
              <a:t>rasio</a:t>
            </a:r>
            <a:r>
              <a:rPr lang="en-US" sz="2200" dirty="0" smtClean="0"/>
              <a:t> </a:t>
            </a:r>
            <a:r>
              <a:rPr lang="en-US" sz="2200" dirty="0" err="1" smtClean="0"/>
              <a:t>yg</a:t>
            </a:r>
            <a:r>
              <a:rPr lang="en-US" sz="2200" dirty="0" smtClean="0"/>
              <a:t> </a:t>
            </a:r>
            <a:r>
              <a:rPr lang="en-US" sz="2200" dirty="0" err="1" smtClean="0"/>
              <a:t>menunjukkan</a:t>
            </a:r>
            <a:r>
              <a:rPr lang="en-US" sz="2200" dirty="0" smtClean="0"/>
              <a:t> </a:t>
            </a:r>
            <a:r>
              <a:rPr lang="en-US" sz="2200" dirty="0" err="1" smtClean="0"/>
              <a:t>hubungan</a:t>
            </a:r>
            <a:r>
              <a:rPr lang="en-US" sz="2200" dirty="0" smtClean="0"/>
              <a:t> </a:t>
            </a:r>
            <a:r>
              <a:rPr lang="en-US" sz="2200" dirty="0" err="1" smtClean="0"/>
              <a:t>antara</a:t>
            </a:r>
            <a:r>
              <a:rPr lang="en-US" sz="2200" dirty="0" smtClean="0"/>
              <a:t> </a:t>
            </a:r>
            <a:r>
              <a:rPr lang="en-US" sz="2200" dirty="0" err="1" smtClean="0"/>
              <a:t>kas</a:t>
            </a:r>
            <a:r>
              <a:rPr lang="en-US" sz="2200" dirty="0" smtClean="0"/>
              <a:t> </a:t>
            </a:r>
            <a:r>
              <a:rPr lang="en-US" sz="2200" dirty="0" err="1" smtClean="0"/>
              <a:t>perusahaan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aktiva</a:t>
            </a:r>
            <a:r>
              <a:rPr lang="en-US" sz="2200" dirty="0" smtClean="0"/>
              <a:t> </a:t>
            </a:r>
            <a:r>
              <a:rPr lang="en-US" sz="2200" dirty="0" err="1" smtClean="0"/>
              <a:t>lancar</a:t>
            </a:r>
            <a:r>
              <a:rPr lang="en-US" sz="2200" dirty="0" smtClean="0"/>
              <a:t> </a:t>
            </a:r>
            <a:r>
              <a:rPr lang="en-US" sz="2200" dirty="0" err="1" smtClean="0"/>
              <a:t>lainnya</a:t>
            </a:r>
            <a:r>
              <a:rPr lang="en-US" sz="2200" dirty="0" smtClean="0"/>
              <a:t> </a:t>
            </a:r>
            <a:r>
              <a:rPr lang="en-US" sz="2200" dirty="0" err="1" smtClean="0"/>
              <a:t>dngn</a:t>
            </a:r>
            <a:r>
              <a:rPr lang="en-US" sz="2200" dirty="0" smtClean="0"/>
              <a:t> </a:t>
            </a:r>
            <a:r>
              <a:rPr lang="en-US" sz="2200" dirty="0" err="1" smtClean="0"/>
              <a:t>hutang</a:t>
            </a:r>
            <a:r>
              <a:rPr lang="en-US" sz="2200" dirty="0" smtClean="0"/>
              <a:t> </a:t>
            </a:r>
            <a:r>
              <a:rPr lang="en-US" sz="2200" dirty="0" err="1" smtClean="0"/>
              <a:t>lanca</a:t>
            </a:r>
            <a:r>
              <a:rPr lang="en-US" sz="2200" dirty="0" smtClean="0"/>
              <a:t>. </a:t>
            </a:r>
            <a:r>
              <a:rPr lang="en-US" sz="2200" dirty="0" err="1" smtClean="0"/>
              <a:t>Rasio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 </a:t>
            </a:r>
            <a:r>
              <a:rPr lang="en-US" sz="2200" dirty="0" err="1" smtClean="0"/>
              <a:t>digunakan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mengukur</a:t>
            </a:r>
            <a:r>
              <a:rPr lang="en-US" sz="2200" dirty="0" smtClean="0"/>
              <a:t> </a:t>
            </a:r>
            <a:r>
              <a:rPr lang="en-US" sz="2200" dirty="0" err="1" smtClean="0"/>
              <a:t>kemampuan</a:t>
            </a:r>
            <a:r>
              <a:rPr lang="en-US" sz="2200" dirty="0" smtClean="0"/>
              <a:t> </a:t>
            </a:r>
            <a:r>
              <a:rPr lang="en-US" sz="2200" dirty="0" err="1" smtClean="0"/>
              <a:t>perusahaan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membayar</a:t>
            </a:r>
            <a:r>
              <a:rPr lang="en-US" sz="2200" dirty="0" smtClean="0"/>
              <a:t> </a:t>
            </a:r>
            <a:r>
              <a:rPr lang="en-US" sz="2200" dirty="0" err="1" smtClean="0"/>
              <a:t>kewajiban</a:t>
            </a:r>
            <a:r>
              <a:rPr lang="en-US" sz="2200" dirty="0" smtClean="0"/>
              <a:t> </a:t>
            </a:r>
            <a:r>
              <a:rPr lang="en-US" sz="2200" dirty="0" err="1" smtClean="0"/>
              <a:t>jangka</a:t>
            </a:r>
            <a:r>
              <a:rPr lang="en-US" sz="2200" dirty="0" smtClean="0"/>
              <a:t> </a:t>
            </a:r>
            <a:r>
              <a:rPr lang="en-US" sz="2200" dirty="0" err="1" smtClean="0"/>
              <a:t>pendek</a:t>
            </a:r>
            <a:endParaRPr lang="en-US" sz="2200" dirty="0" smtClean="0"/>
          </a:p>
          <a:p>
            <a:pPr marL="457200" indent="-457200">
              <a:buAutoNum type="alphaLcPeriod"/>
            </a:pPr>
            <a:endParaRPr lang="en-US" sz="2200" dirty="0" smtClean="0"/>
          </a:p>
          <a:p>
            <a:pPr marL="284163" indent="-284163">
              <a:buNone/>
            </a:pPr>
            <a:r>
              <a:rPr lang="en-US" sz="2200" dirty="0" smtClean="0"/>
              <a:t>b. </a:t>
            </a:r>
            <a:r>
              <a:rPr lang="en-US" sz="2200" dirty="0" err="1" smtClean="0"/>
              <a:t>Rasio</a:t>
            </a:r>
            <a:r>
              <a:rPr lang="en-US" sz="2200" dirty="0" smtClean="0"/>
              <a:t> </a:t>
            </a:r>
            <a:r>
              <a:rPr lang="en-US" sz="2200" dirty="0" err="1" smtClean="0"/>
              <a:t>aktivitas</a:t>
            </a:r>
            <a:r>
              <a:rPr lang="en-US" sz="2200" dirty="0" smtClean="0"/>
              <a:t> </a:t>
            </a:r>
            <a:r>
              <a:rPr lang="en-US" sz="2200" dirty="0" err="1" smtClean="0"/>
              <a:t>yaitu</a:t>
            </a:r>
            <a:r>
              <a:rPr lang="en-US" sz="2200" dirty="0" smtClean="0"/>
              <a:t> </a:t>
            </a:r>
            <a:r>
              <a:rPr lang="en-US" sz="2200" dirty="0" err="1" smtClean="0"/>
              <a:t>rasio</a:t>
            </a:r>
            <a:r>
              <a:rPr lang="en-US" sz="2200" dirty="0" smtClean="0"/>
              <a:t> </a:t>
            </a:r>
            <a:r>
              <a:rPr lang="en-US" sz="2200" dirty="0" err="1" smtClean="0"/>
              <a:t>yg</a:t>
            </a:r>
            <a:r>
              <a:rPr lang="en-US" sz="2200" dirty="0" smtClean="0"/>
              <a:t> </a:t>
            </a:r>
            <a:r>
              <a:rPr lang="en-US" sz="2200" dirty="0" err="1" smtClean="0"/>
              <a:t>mengukur</a:t>
            </a:r>
            <a:r>
              <a:rPr lang="en-US" sz="2200" dirty="0" smtClean="0"/>
              <a:t> </a:t>
            </a:r>
            <a:r>
              <a:rPr lang="en-US" sz="2200" dirty="0" err="1" smtClean="0"/>
              <a:t>efisiensi</a:t>
            </a:r>
            <a:r>
              <a:rPr lang="en-US" sz="2200" dirty="0" smtClean="0"/>
              <a:t> </a:t>
            </a:r>
            <a:r>
              <a:rPr lang="en-US" sz="2200" dirty="0" err="1" smtClean="0"/>
              <a:t>perusahaan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menggunakan</a:t>
            </a:r>
            <a:r>
              <a:rPr lang="en-US" sz="2200" dirty="0" smtClean="0"/>
              <a:t> </a:t>
            </a:r>
            <a:r>
              <a:rPr lang="en-US" sz="2200" dirty="0" err="1" smtClean="0"/>
              <a:t>aset-asetnya</a:t>
            </a:r>
            <a:endParaRPr lang="en-US" sz="2200" dirty="0" smtClean="0"/>
          </a:p>
          <a:p>
            <a:pPr marL="284163" indent="-284163">
              <a:buNone/>
            </a:pPr>
            <a:endParaRPr lang="en-US" sz="2200" dirty="0" smtClean="0"/>
          </a:p>
          <a:p>
            <a:pPr marL="284163" indent="-284163">
              <a:buNone/>
            </a:pPr>
            <a:r>
              <a:rPr lang="en-US" sz="2200" dirty="0" smtClean="0"/>
              <a:t>c. </a:t>
            </a:r>
            <a:r>
              <a:rPr lang="en-US" sz="2200" dirty="0" err="1" smtClean="0"/>
              <a:t>Rasio</a:t>
            </a:r>
            <a:r>
              <a:rPr lang="en-US" sz="2200" dirty="0" smtClean="0"/>
              <a:t> Leverage (</a:t>
            </a:r>
            <a:r>
              <a:rPr lang="en-US" sz="2200" dirty="0" err="1" smtClean="0"/>
              <a:t>Solvabilitas</a:t>
            </a:r>
            <a:r>
              <a:rPr lang="en-US" sz="2200" dirty="0" smtClean="0"/>
              <a:t> /</a:t>
            </a:r>
            <a:r>
              <a:rPr lang="en-US" sz="2200" dirty="0" err="1" smtClean="0"/>
              <a:t>hutang</a:t>
            </a:r>
            <a:r>
              <a:rPr lang="en-US" sz="2200" dirty="0" smtClean="0"/>
              <a:t>) </a:t>
            </a:r>
            <a:r>
              <a:rPr lang="en-US" sz="2200" dirty="0" err="1" smtClean="0"/>
              <a:t>yaitu</a:t>
            </a:r>
            <a:r>
              <a:rPr lang="en-US" sz="2200" dirty="0" smtClean="0"/>
              <a:t> </a:t>
            </a:r>
            <a:r>
              <a:rPr lang="en-US" sz="2200" dirty="0" err="1" smtClean="0"/>
              <a:t>rasio</a:t>
            </a:r>
            <a:r>
              <a:rPr lang="en-US" sz="2200" dirty="0" smtClean="0"/>
              <a:t> </a:t>
            </a:r>
            <a:r>
              <a:rPr lang="en-US" sz="2200" dirty="0" err="1" smtClean="0"/>
              <a:t>yg</a:t>
            </a:r>
            <a:r>
              <a:rPr lang="en-US" sz="2200" dirty="0" smtClean="0"/>
              <a:t> </a:t>
            </a:r>
            <a:r>
              <a:rPr lang="en-US" sz="2200" dirty="0" err="1" smtClean="0"/>
              <a:t>mengukur</a:t>
            </a:r>
            <a:r>
              <a:rPr lang="en-US" sz="2200" dirty="0" smtClean="0"/>
              <a:t> </a:t>
            </a:r>
            <a:r>
              <a:rPr lang="en-US" sz="2200" dirty="0" err="1" smtClean="0"/>
              <a:t>seberapa</a:t>
            </a:r>
            <a:r>
              <a:rPr lang="en-US" sz="2200" dirty="0" smtClean="0"/>
              <a:t> </a:t>
            </a:r>
            <a:r>
              <a:rPr lang="en-US" sz="2200" dirty="0" err="1" smtClean="0"/>
              <a:t>banyak</a:t>
            </a:r>
            <a:r>
              <a:rPr lang="en-US" sz="2200" dirty="0" smtClean="0"/>
              <a:t> </a:t>
            </a:r>
            <a:r>
              <a:rPr lang="en-US" sz="2200" dirty="0" err="1" smtClean="0"/>
              <a:t>perusahaan</a:t>
            </a:r>
            <a:r>
              <a:rPr lang="en-US" sz="2200" dirty="0" smtClean="0"/>
              <a:t> </a:t>
            </a:r>
            <a:r>
              <a:rPr lang="en-US" sz="2200" dirty="0" err="1" smtClean="0"/>
              <a:t>menggunakan</a:t>
            </a:r>
            <a:r>
              <a:rPr lang="en-US" sz="2200" dirty="0" smtClean="0"/>
              <a:t> </a:t>
            </a:r>
            <a:r>
              <a:rPr lang="en-US" sz="2200" dirty="0" err="1" smtClean="0"/>
              <a:t>dana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hutang</a:t>
            </a:r>
            <a:endParaRPr lang="en-US" sz="2200" dirty="0" smtClean="0"/>
          </a:p>
          <a:p>
            <a:pPr marL="284163" indent="-284163">
              <a:buNone/>
            </a:pPr>
            <a:endParaRPr lang="en-US" sz="2200" dirty="0" smtClean="0"/>
          </a:p>
          <a:p>
            <a:pPr marL="284163" indent="-284163">
              <a:buNone/>
            </a:pPr>
            <a:r>
              <a:rPr lang="en-US" sz="2200" dirty="0" smtClean="0"/>
              <a:t>d. </a:t>
            </a:r>
            <a:r>
              <a:rPr lang="en-US" sz="2200" dirty="0" err="1" smtClean="0"/>
              <a:t>Rasio</a:t>
            </a:r>
            <a:r>
              <a:rPr lang="en-US" sz="2200" dirty="0" smtClean="0"/>
              <a:t> </a:t>
            </a:r>
            <a:r>
              <a:rPr lang="en-US" sz="2200" dirty="0" err="1" smtClean="0"/>
              <a:t>keuntungan</a:t>
            </a:r>
            <a:r>
              <a:rPr lang="en-US" sz="2200" dirty="0" smtClean="0"/>
              <a:t> </a:t>
            </a:r>
            <a:r>
              <a:rPr lang="en-US" sz="2200" dirty="0" err="1" smtClean="0"/>
              <a:t>yaitu</a:t>
            </a:r>
            <a:r>
              <a:rPr lang="en-US" sz="2200" dirty="0" smtClean="0"/>
              <a:t> </a:t>
            </a:r>
            <a:r>
              <a:rPr lang="en-US" sz="2200" dirty="0" err="1" smtClean="0"/>
              <a:t>rasio</a:t>
            </a:r>
            <a:r>
              <a:rPr lang="en-US" sz="2200" dirty="0" smtClean="0"/>
              <a:t> </a:t>
            </a:r>
            <a:r>
              <a:rPr lang="en-US" sz="2200" dirty="0" err="1" smtClean="0"/>
              <a:t>yg</a:t>
            </a:r>
            <a:r>
              <a:rPr lang="en-US" sz="2200" dirty="0" smtClean="0"/>
              <a:t> </a:t>
            </a:r>
            <a:r>
              <a:rPr lang="en-US" sz="2200" dirty="0" err="1" smtClean="0"/>
              <a:t>menunjukkan</a:t>
            </a:r>
            <a:r>
              <a:rPr lang="en-US" sz="2200" dirty="0" smtClean="0"/>
              <a:t> </a:t>
            </a:r>
            <a:r>
              <a:rPr lang="en-US" sz="2200" dirty="0" err="1" smtClean="0"/>
              <a:t>kemampuan</a:t>
            </a:r>
            <a:r>
              <a:rPr lang="en-US" sz="2200" dirty="0" smtClean="0"/>
              <a:t> </a:t>
            </a:r>
            <a:r>
              <a:rPr lang="en-US" sz="2200" dirty="0" err="1" smtClean="0"/>
              <a:t>perusahaan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memperoleh</a:t>
            </a:r>
            <a:r>
              <a:rPr lang="en-US" sz="2200" dirty="0" smtClean="0"/>
              <a:t> </a:t>
            </a:r>
            <a:r>
              <a:rPr lang="en-US" sz="2200" dirty="0" err="1" smtClean="0"/>
              <a:t>keuntungan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penggunaan</a:t>
            </a:r>
            <a:r>
              <a:rPr lang="en-US" sz="2200" dirty="0" smtClean="0"/>
              <a:t> </a:t>
            </a:r>
            <a:r>
              <a:rPr lang="en-US" sz="2200" dirty="0" err="1" smtClean="0"/>
              <a:t>modalnya</a:t>
            </a:r>
            <a:endParaRPr lang="en-US" sz="2200" dirty="0" smtClean="0"/>
          </a:p>
          <a:p>
            <a:pPr marL="284163" indent="-284163">
              <a:buNone/>
            </a:pPr>
            <a:endParaRPr lang="en-US" sz="2200" dirty="0" smtClean="0"/>
          </a:p>
          <a:p>
            <a:pPr marL="284163" indent="-284163">
              <a:buNone/>
            </a:pPr>
            <a:r>
              <a:rPr lang="en-US" sz="2200" dirty="0" smtClean="0"/>
              <a:t>e. </a:t>
            </a:r>
            <a:r>
              <a:rPr lang="en-US" sz="2200" dirty="0" err="1" smtClean="0"/>
              <a:t>Rasio</a:t>
            </a:r>
            <a:r>
              <a:rPr lang="en-US" sz="2200" dirty="0" smtClean="0"/>
              <a:t> </a:t>
            </a:r>
            <a:r>
              <a:rPr lang="en-US" sz="2200" dirty="0" err="1" smtClean="0"/>
              <a:t>pasar</a:t>
            </a:r>
            <a:r>
              <a:rPr lang="en-US" sz="2200" dirty="0" smtClean="0"/>
              <a:t> </a:t>
            </a:r>
            <a:r>
              <a:rPr lang="en-US" sz="2200" dirty="0" err="1" smtClean="0"/>
              <a:t>yaitu</a:t>
            </a:r>
            <a:r>
              <a:rPr lang="en-US" sz="2200" dirty="0" smtClean="0"/>
              <a:t> </a:t>
            </a:r>
            <a:r>
              <a:rPr lang="en-US" sz="2200" dirty="0" err="1" smtClean="0"/>
              <a:t>rasio</a:t>
            </a:r>
            <a:r>
              <a:rPr lang="en-US" sz="2200" dirty="0" smtClean="0"/>
              <a:t> </a:t>
            </a:r>
            <a:r>
              <a:rPr lang="en-US" sz="2200" dirty="0" err="1" smtClean="0"/>
              <a:t>yg</a:t>
            </a:r>
            <a:r>
              <a:rPr lang="en-US" sz="2200" dirty="0" smtClean="0"/>
              <a:t> </a:t>
            </a:r>
            <a:r>
              <a:rPr lang="en-US" sz="2200" dirty="0" err="1" smtClean="0"/>
              <a:t>mengukur</a:t>
            </a:r>
            <a:r>
              <a:rPr lang="en-US" sz="2200" dirty="0" smtClean="0"/>
              <a:t> </a:t>
            </a:r>
            <a:r>
              <a:rPr lang="en-US" sz="2200" dirty="0" err="1" smtClean="0"/>
              <a:t>harga</a:t>
            </a:r>
            <a:r>
              <a:rPr lang="en-US" sz="2200" dirty="0" smtClean="0"/>
              <a:t> </a:t>
            </a:r>
            <a:r>
              <a:rPr lang="en-US" sz="2200" dirty="0" err="1" smtClean="0"/>
              <a:t>pasar</a:t>
            </a:r>
            <a:r>
              <a:rPr lang="en-US" sz="2200" dirty="0" smtClean="0"/>
              <a:t> </a:t>
            </a:r>
            <a:r>
              <a:rPr lang="en-US" sz="2200" dirty="0" err="1" smtClean="0"/>
              <a:t>relatif</a:t>
            </a:r>
            <a:r>
              <a:rPr lang="en-US" sz="2200" dirty="0" smtClean="0"/>
              <a:t> </a:t>
            </a:r>
            <a:r>
              <a:rPr lang="en-US" sz="2200" dirty="0" err="1" smtClean="0"/>
              <a:t>terhadap</a:t>
            </a:r>
            <a:r>
              <a:rPr lang="en-US" sz="2200" dirty="0" smtClean="0"/>
              <a:t> </a:t>
            </a:r>
            <a:r>
              <a:rPr lang="en-US" sz="2200" dirty="0" err="1" smtClean="0"/>
              <a:t>nilai</a:t>
            </a:r>
            <a:r>
              <a:rPr lang="en-US" sz="2200" dirty="0" smtClean="0"/>
              <a:t> </a:t>
            </a:r>
            <a:r>
              <a:rPr lang="en-US" sz="2200" dirty="0" err="1" smtClean="0"/>
              <a:t>buku</a:t>
            </a:r>
            <a:endParaRPr lang="en-US" sz="2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Cari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neraca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1. </a:t>
            </a:r>
            <a:r>
              <a:rPr lang="en-US" sz="4000" dirty="0" err="1" smtClean="0"/>
              <a:t>Rasio</a:t>
            </a:r>
            <a:r>
              <a:rPr lang="en-US" sz="4000" dirty="0" smtClean="0"/>
              <a:t> </a:t>
            </a:r>
            <a:r>
              <a:rPr lang="en-US" sz="4000" dirty="0" err="1" smtClean="0"/>
              <a:t>Likuiditas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a. </a:t>
            </a:r>
            <a:r>
              <a:rPr lang="en-US" sz="2400" dirty="0" smtClean="0"/>
              <a:t>Current Ratio </a:t>
            </a:r>
          </a:p>
          <a:p>
            <a:pPr>
              <a:buNone/>
            </a:pPr>
            <a:r>
              <a:rPr lang="en-US" sz="2400" dirty="0" smtClean="0"/>
              <a:t>	 </a:t>
            </a:r>
            <a:r>
              <a:rPr lang="en-US" sz="2400" dirty="0" err="1" smtClean="0"/>
              <a:t>Aktiva</a:t>
            </a:r>
            <a:r>
              <a:rPr lang="en-US" sz="2400" dirty="0" smtClean="0"/>
              <a:t> </a:t>
            </a:r>
            <a:r>
              <a:rPr lang="en-US" sz="2400" dirty="0" err="1" smtClean="0"/>
              <a:t>lancar</a:t>
            </a:r>
            <a:r>
              <a:rPr lang="en-US" sz="2400" dirty="0" smtClean="0"/>
              <a:t>/</a:t>
            </a:r>
            <a:r>
              <a:rPr lang="en-US" sz="2400" dirty="0" err="1" smtClean="0"/>
              <a:t>hutang</a:t>
            </a:r>
            <a:r>
              <a:rPr lang="en-US" sz="2400" dirty="0" smtClean="0"/>
              <a:t> </a:t>
            </a:r>
            <a:r>
              <a:rPr lang="en-US" sz="2400" dirty="0" err="1" smtClean="0"/>
              <a:t>lancarx</a:t>
            </a:r>
            <a:r>
              <a:rPr lang="en-US" sz="2400" dirty="0" smtClean="0"/>
              <a:t> 100%</a:t>
            </a:r>
          </a:p>
          <a:p>
            <a:pPr>
              <a:buNone/>
            </a:pPr>
            <a:r>
              <a:rPr lang="en-US" sz="2400" dirty="0" smtClean="0"/>
              <a:t>	 </a:t>
            </a:r>
            <a:r>
              <a:rPr lang="en-US" sz="2400" dirty="0" err="1" smtClean="0"/>
              <a:t>kewajiban</a:t>
            </a:r>
            <a:r>
              <a:rPr lang="en-US" sz="2400" dirty="0" smtClean="0"/>
              <a:t> </a:t>
            </a:r>
            <a:r>
              <a:rPr lang="en-US" sz="2400" dirty="0" err="1" smtClean="0"/>
              <a:t>jangka</a:t>
            </a:r>
            <a:r>
              <a:rPr lang="en-US" sz="2400" dirty="0" smtClean="0"/>
              <a:t> </a:t>
            </a:r>
            <a:r>
              <a:rPr lang="en-US" sz="2400" dirty="0" err="1" smtClean="0"/>
              <a:t>pendek</a:t>
            </a:r>
            <a:r>
              <a:rPr lang="en-US" sz="2400" dirty="0" smtClean="0"/>
              <a:t> </a:t>
            </a:r>
            <a:r>
              <a:rPr lang="en-US" sz="2400" dirty="0" err="1" smtClean="0"/>
              <a:t>sebesar</a:t>
            </a:r>
            <a:r>
              <a:rPr lang="en-US" sz="2400" dirty="0" smtClean="0"/>
              <a:t> </a:t>
            </a:r>
            <a:r>
              <a:rPr lang="en-US" sz="2400" dirty="0" err="1" smtClean="0"/>
              <a:t>Rp.x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 </a:t>
            </a:r>
            <a:r>
              <a:rPr lang="en-US" sz="2400" dirty="0" err="1" smtClean="0"/>
              <a:t>ditanggung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dijamin</a:t>
            </a:r>
            <a:r>
              <a:rPr lang="en-US" sz="2400" dirty="0" smtClean="0"/>
              <a:t> </a:t>
            </a:r>
            <a:r>
              <a:rPr lang="en-US" sz="2400" dirty="0" err="1" smtClean="0"/>
              <a:t>dgn</a:t>
            </a:r>
            <a:r>
              <a:rPr lang="en-US" sz="2400" dirty="0" smtClean="0"/>
              <a:t> </a:t>
            </a:r>
            <a:r>
              <a:rPr lang="en-US" sz="2400" dirty="0" err="1" smtClean="0"/>
              <a:t>aktiva</a:t>
            </a:r>
            <a:r>
              <a:rPr lang="en-US" sz="2400" dirty="0" smtClean="0"/>
              <a:t> </a:t>
            </a:r>
            <a:r>
              <a:rPr lang="en-US" sz="2400" dirty="0" err="1" smtClean="0"/>
              <a:t>lancar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    </a:t>
            </a:r>
            <a:r>
              <a:rPr lang="en-US" sz="2400" dirty="0" err="1" smtClean="0"/>
              <a:t>sebesar</a:t>
            </a:r>
            <a:r>
              <a:rPr lang="en-US" sz="2400" dirty="0" smtClean="0"/>
              <a:t> </a:t>
            </a:r>
            <a:r>
              <a:rPr lang="en-US" sz="2400" dirty="0" err="1" smtClean="0"/>
              <a:t>Rp.x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%</a:t>
            </a:r>
          </a:p>
          <a:p>
            <a:pPr>
              <a:buNone/>
            </a:pPr>
            <a:r>
              <a:rPr lang="en-US" sz="2400" dirty="0" smtClean="0"/>
              <a:t>	 standard = 200% </a:t>
            </a:r>
            <a:r>
              <a:rPr lang="en-US" sz="2400" dirty="0" err="1" smtClean="0"/>
              <a:t>dianggap</a:t>
            </a:r>
            <a:r>
              <a:rPr lang="en-US" sz="2400" dirty="0" smtClean="0"/>
              <a:t> </a:t>
            </a:r>
            <a:r>
              <a:rPr lang="en-US" sz="2400" dirty="0" err="1" smtClean="0"/>
              <a:t>baik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b. Quick Ratio</a:t>
            </a:r>
          </a:p>
          <a:p>
            <a:pPr>
              <a:buNone/>
            </a:pPr>
            <a:r>
              <a:rPr lang="en-US" sz="2400" dirty="0" smtClean="0"/>
              <a:t>	 </a:t>
            </a:r>
            <a:r>
              <a:rPr lang="en-US" sz="2400" dirty="0" err="1" smtClean="0"/>
              <a:t>Aktiva</a:t>
            </a:r>
            <a:r>
              <a:rPr lang="en-US" sz="2400" dirty="0" smtClean="0"/>
              <a:t> </a:t>
            </a:r>
            <a:r>
              <a:rPr lang="en-US" sz="2400" dirty="0" err="1" smtClean="0"/>
              <a:t>lancar</a:t>
            </a:r>
            <a:r>
              <a:rPr lang="en-US" sz="2400" dirty="0" smtClean="0"/>
              <a:t> – </a:t>
            </a:r>
            <a:r>
              <a:rPr lang="en-US" sz="2400" dirty="0" err="1" smtClean="0"/>
              <a:t>persediaan</a:t>
            </a:r>
            <a:r>
              <a:rPr lang="en-US" sz="2400" dirty="0" smtClean="0"/>
              <a:t>/</a:t>
            </a:r>
            <a:r>
              <a:rPr lang="en-US" sz="2400" dirty="0" err="1" smtClean="0"/>
              <a:t>hutang</a:t>
            </a:r>
            <a:r>
              <a:rPr lang="en-US" sz="2400" dirty="0" smtClean="0"/>
              <a:t> </a:t>
            </a:r>
            <a:r>
              <a:rPr lang="en-US" sz="2400" dirty="0" err="1" smtClean="0"/>
              <a:t>lancar</a:t>
            </a:r>
            <a:r>
              <a:rPr lang="en-US" sz="2400" dirty="0" smtClean="0"/>
              <a:t> x 100%</a:t>
            </a:r>
          </a:p>
          <a:p>
            <a:pPr>
              <a:buNone/>
            </a:pPr>
            <a:r>
              <a:rPr lang="en-US" sz="2400" dirty="0" smtClean="0"/>
              <a:t>	 </a:t>
            </a:r>
            <a:r>
              <a:rPr lang="en-US" sz="2400" dirty="0" err="1" smtClean="0"/>
              <a:t>kewajiban</a:t>
            </a:r>
            <a:r>
              <a:rPr lang="en-US" sz="2400" dirty="0" smtClean="0"/>
              <a:t> </a:t>
            </a:r>
            <a:r>
              <a:rPr lang="en-US" sz="2400" dirty="0" err="1" smtClean="0"/>
              <a:t>jangka</a:t>
            </a:r>
            <a:r>
              <a:rPr lang="en-US" sz="2400" dirty="0" smtClean="0"/>
              <a:t> </a:t>
            </a:r>
            <a:r>
              <a:rPr lang="en-US" sz="2400" dirty="0" err="1" smtClean="0"/>
              <a:t>pendek</a:t>
            </a:r>
            <a:r>
              <a:rPr lang="en-US" sz="2400" dirty="0" smtClean="0"/>
              <a:t> </a:t>
            </a:r>
            <a:r>
              <a:rPr lang="en-US" sz="2400" dirty="0" err="1" smtClean="0"/>
              <a:t>sebesar</a:t>
            </a:r>
            <a:r>
              <a:rPr lang="en-US" sz="2400" dirty="0" smtClean="0"/>
              <a:t> </a:t>
            </a:r>
            <a:r>
              <a:rPr lang="en-US" sz="2400" dirty="0" err="1" smtClean="0"/>
              <a:t>Rp.x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 </a:t>
            </a:r>
            <a:r>
              <a:rPr lang="en-US" sz="2400" dirty="0" err="1" smtClean="0"/>
              <a:t>ditanggung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dijamin</a:t>
            </a:r>
            <a:r>
              <a:rPr lang="en-US" sz="2400" dirty="0" smtClean="0"/>
              <a:t> </a:t>
            </a:r>
            <a:r>
              <a:rPr lang="en-US" sz="2400" dirty="0" err="1" smtClean="0"/>
              <a:t>dgn</a:t>
            </a:r>
            <a:r>
              <a:rPr lang="en-US" sz="2400" dirty="0" smtClean="0"/>
              <a:t> </a:t>
            </a:r>
            <a:r>
              <a:rPr lang="en-US" sz="2400" dirty="0" err="1" smtClean="0"/>
              <a:t>aktiva</a:t>
            </a:r>
            <a:r>
              <a:rPr lang="en-US" sz="2400" dirty="0" smtClean="0"/>
              <a:t> </a:t>
            </a:r>
            <a:r>
              <a:rPr lang="en-US" sz="2400" dirty="0" err="1" smtClean="0"/>
              <a:t>lancar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 </a:t>
            </a:r>
            <a:r>
              <a:rPr lang="en-US" sz="2400" dirty="0" err="1" smtClean="0"/>
              <a:t>selain</a:t>
            </a:r>
            <a:r>
              <a:rPr lang="en-US" sz="2400" dirty="0" smtClean="0"/>
              <a:t> </a:t>
            </a:r>
            <a:r>
              <a:rPr lang="en-US" sz="2400" dirty="0" err="1" smtClean="0"/>
              <a:t>persediaan</a:t>
            </a:r>
            <a:r>
              <a:rPr lang="en-US" sz="2400" dirty="0" smtClean="0"/>
              <a:t> </a:t>
            </a:r>
            <a:r>
              <a:rPr lang="en-US" sz="2400" dirty="0" err="1" smtClean="0"/>
              <a:t>sebesar</a:t>
            </a:r>
            <a:r>
              <a:rPr lang="en-US" sz="2400" dirty="0" smtClean="0"/>
              <a:t> </a:t>
            </a:r>
            <a:r>
              <a:rPr lang="en-US" sz="2400" dirty="0" err="1" smtClean="0"/>
              <a:t>Rp.x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%</a:t>
            </a:r>
          </a:p>
          <a:p>
            <a:pPr>
              <a:buNone/>
            </a:pPr>
            <a:r>
              <a:rPr lang="en-US" sz="2400" dirty="0" smtClean="0"/>
              <a:t>    Standard = paling </a:t>
            </a:r>
            <a:r>
              <a:rPr lang="en-US" sz="2400" dirty="0" err="1" smtClean="0"/>
              <a:t>rendah</a:t>
            </a:r>
            <a:r>
              <a:rPr lang="en-US" sz="2400" dirty="0" smtClean="0"/>
              <a:t> 100%</a:t>
            </a:r>
            <a:endParaRPr 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effectLst/>
              </a:rPr>
              <a:t>2. </a:t>
            </a:r>
            <a:r>
              <a:rPr lang="en-US" sz="3200" dirty="0" err="1" smtClean="0">
                <a:effectLst/>
              </a:rPr>
              <a:t>Rasio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Aktivitas</a:t>
            </a:r>
            <a:r>
              <a:rPr lang="en-US" sz="3200" dirty="0" smtClean="0">
                <a:effectLst/>
              </a:rPr>
              <a:t> (</a:t>
            </a:r>
            <a:r>
              <a:rPr lang="en-US" sz="3200" dirty="0" err="1" smtClean="0">
                <a:effectLst/>
              </a:rPr>
              <a:t>efisiensi</a:t>
            </a:r>
            <a:r>
              <a:rPr lang="en-US" sz="3200" dirty="0" smtClean="0">
                <a:effectLst/>
              </a:rPr>
              <a:t>)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5791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200" dirty="0" err="1" smtClean="0"/>
              <a:t>Perputaran</a:t>
            </a:r>
            <a:r>
              <a:rPr lang="en-US" sz="2200" dirty="0" smtClean="0"/>
              <a:t> </a:t>
            </a:r>
            <a:r>
              <a:rPr lang="en-US" sz="2200" dirty="0" err="1" smtClean="0"/>
              <a:t>piutang</a:t>
            </a:r>
            <a:r>
              <a:rPr lang="en-US" sz="2200" dirty="0" smtClean="0"/>
              <a:t> (Turnover Receivable)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 err="1" smtClean="0"/>
              <a:t>merupakan</a:t>
            </a:r>
            <a:r>
              <a:rPr lang="en-US" sz="2200" dirty="0" smtClean="0"/>
              <a:t> </a:t>
            </a:r>
            <a:r>
              <a:rPr lang="en-US" sz="2200" dirty="0" err="1" smtClean="0"/>
              <a:t>rasio</a:t>
            </a:r>
            <a:r>
              <a:rPr lang="en-US" sz="2200" dirty="0" smtClean="0"/>
              <a:t> </a:t>
            </a:r>
            <a:r>
              <a:rPr lang="en-US" sz="2200" dirty="0" err="1" smtClean="0"/>
              <a:t>yg</a:t>
            </a:r>
            <a:r>
              <a:rPr lang="en-US" sz="2200" dirty="0" smtClean="0"/>
              <a:t> </a:t>
            </a:r>
            <a:r>
              <a:rPr lang="en-US" sz="2200" dirty="0" err="1" smtClean="0"/>
              <a:t>digunakan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mengukur</a:t>
            </a:r>
            <a:r>
              <a:rPr lang="en-US" sz="2200" dirty="0" smtClean="0"/>
              <a:t> </a:t>
            </a:r>
            <a:r>
              <a:rPr lang="en-US" sz="2200" dirty="0" err="1" smtClean="0"/>
              <a:t>berapa</a:t>
            </a:r>
            <a:r>
              <a:rPr lang="en-US" sz="2200" dirty="0" smtClean="0"/>
              <a:t> lam </a:t>
            </a:r>
            <a:r>
              <a:rPr lang="en-US" sz="2200" dirty="0" err="1" smtClean="0"/>
              <a:t>penagihan</a:t>
            </a:r>
            <a:r>
              <a:rPr lang="en-US" sz="2200" dirty="0" smtClean="0"/>
              <a:t> </a:t>
            </a:r>
            <a:r>
              <a:rPr lang="en-US" sz="2200" dirty="0" err="1" smtClean="0"/>
              <a:t>piutang</a:t>
            </a:r>
            <a:r>
              <a:rPr lang="en-US" sz="2200" dirty="0" smtClean="0"/>
              <a:t> </a:t>
            </a:r>
            <a:r>
              <a:rPr lang="en-US" sz="2200" dirty="0" err="1" smtClean="0"/>
              <a:t>selama</a:t>
            </a:r>
            <a:r>
              <a:rPr lang="en-US" sz="2200" dirty="0" smtClean="0"/>
              <a:t> </a:t>
            </a:r>
            <a:r>
              <a:rPr lang="en-US" sz="2200" dirty="0" err="1" smtClean="0"/>
              <a:t>satu</a:t>
            </a:r>
            <a:r>
              <a:rPr lang="en-US" sz="2200" dirty="0" smtClean="0"/>
              <a:t> </a:t>
            </a:r>
            <a:r>
              <a:rPr lang="en-US" sz="2200" dirty="0" err="1" smtClean="0"/>
              <a:t>periode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 err="1" smtClean="0"/>
              <a:t>Perputaran</a:t>
            </a:r>
            <a:r>
              <a:rPr lang="en-US" sz="2200" dirty="0" smtClean="0"/>
              <a:t> </a:t>
            </a:r>
            <a:r>
              <a:rPr lang="en-US" sz="2200" dirty="0" err="1" smtClean="0"/>
              <a:t>piutang</a:t>
            </a:r>
            <a:r>
              <a:rPr lang="en-US" sz="2200" dirty="0" smtClean="0"/>
              <a:t>=</a:t>
            </a:r>
            <a:r>
              <a:rPr lang="en-US" sz="2200" dirty="0" err="1" smtClean="0"/>
              <a:t>penjualan</a:t>
            </a:r>
            <a:r>
              <a:rPr lang="en-US" sz="2200" dirty="0" smtClean="0"/>
              <a:t> </a:t>
            </a:r>
            <a:r>
              <a:rPr lang="en-US" sz="2200" dirty="0" err="1" smtClean="0"/>
              <a:t>kredit</a:t>
            </a:r>
            <a:r>
              <a:rPr lang="en-US" sz="2200" dirty="0" smtClean="0"/>
              <a:t>/rata-rata </a:t>
            </a:r>
            <a:r>
              <a:rPr lang="en-US" sz="2200" dirty="0" err="1" smtClean="0"/>
              <a:t>piutang</a:t>
            </a:r>
            <a:endParaRPr lang="en-US" sz="2200" dirty="0" smtClean="0"/>
          </a:p>
          <a:p>
            <a:pPr>
              <a:buFont typeface="Wingdings" pitchFamily="2" charset="2"/>
              <a:buChar char="v"/>
            </a:pPr>
            <a:r>
              <a:rPr lang="en-US" sz="2200" dirty="0" err="1" smtClean="0"/>
              <a:t>Perputaran</a:t>
            </a:r>
            <a:r>
              <a:rPr lang="en-US" sz="2200" dirty="0" smtClean="0"/>
              <a:t> </a:t>
            </a:r>
            <a:r>
              <a:rPr lang="en-US" sz="2200" dirty="0" err="1" smtClean="0"/>
              <a:t>persediaan</a:t>
            </a:r>
            <a:r>
              <a:rPr lang="en-US" sz="2200" dirty="0" smtClean="0"/>
              <a:t> (Inventory Turnover)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 err="1" smtClean="0"/>
              <a:t>merupakan</a:t>
            </a:r>
            <a:r>
              <a:rPr lang="en-US" sz="2200" dirty="0" smtClean="0"/>
              <a:t> </a:t>
            </a:r>
            <a:r>
              <a:rPr lang="en-US" sz="2200" dirty="0" err="1" smtClean="0"/>
              <a:t>rasio</a:t>
            </a:r>
            <a:r>
              <a:rPr lang="en-US" sz="2200" dirty="0" smtClean="0"/>
              <a:t> </a:t>
            </a:r>
            <a:r>
              <a:rPr lang="en-US" sz="2200" dirty="0" err="1" smtClean="0"/>
              <a:t>yg</a:t>
            </a:r>
            <a:r>
              <a:rPr lang="en-US" sz="2200" dirty="0" smtClean="0"/>
              <a:t> </a:t>
            </a:r>
            <a:r>
              <a:rPr lang="en-US" sz="2200" dirty="0" err="1" smtClean="0"/>
              <a:t>digunakan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mengukur</a:t>
            </a:r>
            <a:r>
              <a:rPr lang="en-US" sz="2200" dirty="0" smtClean="0"/>
              <a:t> </a:t>
            </a:r>
            <a:r>
              <a:rPr lang="en-US" sz="2200" dirty="0" err="1" smtClean="0"/>
              <a:t>berapa</a:t>
            </a:r>
            <a:r>
              <a:rPr lang="en-US" sz="2200" dirty="0" smtClean="0"/>
              <a:t> kali </a:t>
            </a:r>
            <a:r>
              <a:rPr lang="en-US" sz="2200" dirty="0" err="1" smtClean="0"/>
              <a:t>dana</a:t>
            </a:r>
            <a:r>
              <a:rPr lang="en-US" sz="2200" dirty="0" smtClean="0"/>
              <a:t> </a:t>
            </a:r>
            <a:r>
              <a:rPr lang="en-US" sz="2200" dirty="0" err="1" smtClean="0"/>
              <a:t>yg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tanam</a:t>
            </a:r>
            <a:r>
              <a:rPr lang="en-US" sz="2200" dirty="0" smtClean="0"/>
              <a:t> </a:t>
            </a:r>
            <a:r>
              <a:rPr lang="en-US" sz="2200" dirty="0" err="1" smtClean="0"/>
              <a:t>dlm</a:t>
            </a:r>
            <a:r>
              <a:rPr lang="en-US" sz="2200" dirty="0" smtClean="0"/>
              <a:t> inventory </a:t>
            </a:r>
            <a:r>
              <a:rPr lang="en-US" sz="2200" dirty="0" err="1" smtClean="0"/>
              <a:t>berputar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satu</a:t>
            </a:r>
            <a:r>
              <a:rPr lang="en-US" sz="2200" dirty="0" smtClean="0"/>
              <a:t> </a:t>
            </a:r>
            <a:r>
              <a:rPr lang="en-US" sz="2200" dirty="0" err="1" smtClean="0"/>
              <a:t>periode</a:t>
            </a:r>
            <a:endParaRPr lang="en-US" sz="2200" dirty="0" smtClean="0"/>
          </a:p>
          <a:p>
            <a:pPr>
              <a:buFont typeface="Wingdings" pitchFamily="2" charset="2"/>
              <a:buChar char="v"/>
            </a:pPr>
            <a:r>
              <a:rPr lang="en-US" sz="2200" dirty="0" smtClean="0"/>
              <a:t>Fixed Assets Turnover 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 err="1" smtClean="0"/>
              <a:t>merupakanrasio</a:t>
            </a:r>
            <a:r>
              <a:rPr lang="en-US" sz="2200" dirty="0" smtClean="0"/>
              <a:t> </a:t>
            </a:r>
            <a:r>
              <a:rPr lang="en-US" sz="2200" dirty="0" err="1" smtClean="0"/>
              <a:t>yg</a:t>
            </a:r>
            <a:r>
              <a:rPr lang="en-US" sz="2200" dirty="0" smtClean="0"/>
              <a:t> </a:t>
            </a:r>
            <a:r>
              <a:rPr lang="en-US" sz="2200" dirty="0" err="1" smtClean="0"/>
              <a:t>digunakan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mengukur</a:t>
            </a:r>
            <a:r>
              <a:rPr lang="en-US" sz="2200" dirty="0" smtClean="0"/>
              <a:t> </a:t>
            </a:r>
            <a:r>
              <a:rPr lang="en-US" sz="2200" dirty="0" err="1" smtClean="0"/>
              <a:t>berapa</a:t>
            </a:r>
            <a:r>
              <a:rPr lang="en-US" sz="2200" dirty="0" smtClean="0"/>
              <a:t> kali </a:t>
            </a:r>
            <a:r>
              <a:rPr lang="en-US" sz="2200" dirty="0" err="1" smtClean="0"/>
              <a:t>dana</a:t>
            </a:r>
            <a:r>
              <a:rPr lang="en-US" sz="2200" dirty="0" smtClean="0"/>
              <a:t> </a:t>
            </a:r>
            <a:r>
              <a:rPr lang="en-US" sz="2200" dirty="0" err="1" smtClean="0"/>
              <a:t>yg</a:t>
            </a:r>
            <a:r>
              <a:rPr lang="en-US" sz="2200" dirty="0" smtClean="0"/>
              <a:t> </a:t>
            </a:r>
            <a:r>
              <a:rPr lang="en-US" sz="2200" dirty="0" err="1" smtClean="0"/>
              <a:t>ditanamkan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aktiva</a:t>
            </a:r>
            <a:r>
              <a:rPr lang="en-US" sz="2200" dirty="0" smtClean="0"/>
              <a:t> </a:t>
            </a:r>
            <a:r>
              <a:rPr lang="en-US" sz="2200" dirty="0" err="1" smtClean="0"/>
              <a:t>tetap</a:t>
            </a:r>
            <a:r>
              <a:rPr lang="en-US" sz="2200" dirty="0" smtClean="0"/>
              <a:t> </a:t>
            </a:r>
            <a:r>
              <a:rPr lang="en-US" sz="2200" dirty="0" err="1" smtClean="0"/>
              <a:t>berputar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satu</a:t>
            </a:r>
            <a:r>
              <a:rPr lang="en-US" sz="2200" dirty="0" smtClean="0"/>
              <a:t> </a:t>
            </a:r>
            <a:r>
              <a:rPr lang="en-US" sz="2200" dirty="0" err="1" smtClean="0"/>
              <a:t>periode</a:t>
            </a:r>
            <a:endParaRPr lang="en-US" sz="2200" dirty="0" smtClean="0"/>
          </a:p>
          <a:p>
            <a:pPr>
              <a:buFont typeface="Wingdings" pitchFamily="2" charset="2"/>
              <a:buChar char="v"/>
            </a:pPr>
            <a:r>
              <a:rPr lang="en-US" sz="2200" dirty="0" err="1" smtClean="0"/>
              <a:t>Perputaran</a:t>
            </a:r>
            <a:r>
              <a:rPr lang="en-US" sz="2200" dirty="0" smtClean="0"/>
              <a:t> </a:t>
            </a:r>
            <a:r>
              <a:rPr lang="en-US" sz="2200" dirty="0" err="1" smtClean="0"/>
              <a:t>Aktiva</a:t>
            </a:r>
            <a:r>
              <a:rPr lang="en-US" sz="2200" dirty="0" smtClean="0"/>
              <a:t> </a:t>
            </a:r>
            <a:r>
              <a:rPr lang="en-US" sz="2200" dirty="0" err="1" smtClean="0"/>
              <a:t>Tetap</a:t>
            </a:r>
            <a:r>
              <a:rPr lang="en-US" sz="2200" dirty="0" smtClean="0"/>
              <a:t> ( Total Asset Turnover )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 err="1" smtClean="0"/>
              <a:t>Penjualan</a:t>
            </a:r>
            <a:r>
              <a:rPr lang="en-US" sz="2200" dirty="0" smtClean="0"/>
              <a:t> </a:t>
            </a:r>
            <a:r>
              <a:rPr lang="en-US" sz="2200" dirty="0" err="1" smtClean="0"/>
              <a:t>bersih</a:t>
            </a:r>
            <a:r>
              <a:rPr lang="en-US" sz="2200" dirty="0" smtClean="0"/>
              <a:t>/Total </a:t>
            </a:r>
            <a:r>
              <a:rPr lang="en-US" sz="2200" dirty="0" err="1" smtClean="0"/>
              <a:t>aktiva</a:t>
            </a:r>
            <a:endParaRPr lang="en-US" sz="2200" dirty="0" smtClean="0"/>
          </a:p>
          <a:p>
            <a:pPr>
              <a:buFont typeface="Wingdings" pitchFamily="2" charset="2"/>
              <a:buChar char="v"/>
            </a:pPr>
            <a:r>
              <a:rPr lang="en-US" sz="2200" dirty="0" smtClean="0"/>
              <a:t>Working Capital Turnover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berapa</a:t>
            </a:r>
            <a:r>
              <a:rPr lang="en-US" sz="2400" dirty="0" smtClean="0"/>
              <a:t> </a:t>
            </a:r>
            <a:r>
              <a:rPr lang="en-US" sz="2400" dirty="0" err="1" smtClean="0"/>
              <a:t>penjualan</a:t>
            </a:r>
            <a:r>
              <a:rPr lang="en-US" sz="2400" dirty="0" smtClean="0"/>
              <a:t>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dicapai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modal </a:t>
            </a:r>
            <a:r>
              <a:rPr lang="en-US" sz="2400" dirty="0" err="1" smtClean="0"/>
              <a:t>kerja</a:t>
            </a:r>
            <a:r>
              <a:rPr lang="en-US" sz="2400" dirty="0" smtClean="0"/>
              <a:t>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endParaRPr lang="en-US" sz="2400" dirty="0" smtClean="0"/>
          </a:p>
          <a:p>
            <a:pPr>
              <a:buFont typeface="Wingdings" pitchFamily="2" charset="2"/>
              <a:buChar char="v"/>
            </a:pPr>
            <a:endParaRPr lang="en-US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effectLst/>
              </a:rPr>
              <a:t>3. </a:t>
            </a:r>
            <a:r>
              <a:rPr lang="en-US" sz="3600" dirty="0" err="1" smtClean="0">
                <a:effectLst/>
              </a:rPr>
              <a:t>Rasio</a:t>
            </a:r>
            <a:r>
              <a:rPr lang="en-US" sz="3600" dirty="0" smtClean="0">
                <a:effectLst/>
              </a:rPr>
              <a:t> Leverage/</a:t>
            </a:r>
            <a:r>
              <a:rPr lang="en-US" sz="3600" dirty="0" err="1" smtClean="0">
                <a:effectLst/>
              </a:rPr>
              <a:t>Solvabilitas</a:t>
            </a:r>
            <a:r>
              <a:rPr lang="en-US" sz="3600" dirty="0" smtClean="0">
                <a:effectLst/>
              </a:rPr>
              <a:t> (</a:t>
            </a:r>
            <a:r>
              <a:rPr lang="en-US" sz="3600" dirty="0" err="1" smtClean="0">
                <a:effectLst/>
              </a:rPr>
              <a:t>hutang</a:t>
            </a:r>
            <a:r>
              <a:rPr lang="en-US" sz="3600" dirty="0" smtClean="0">
                <a:effectLst/>
              </a:rPr>
              <a:t>)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Debt to Asset Ratio (debt ratio) (</a:t>
            </a:r>
            <a:r>
              <a:rPr lang="en-US" sz="2400" dirty="0" err="1" smtClean="0"/>
              <a:t>seberapa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persen</a:t>
            </a:r>
            <a:r>
              <a:rPr lang="en-US" sz="2400" dirty="0" smtClean="0"/>
              <a:t> asset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dibelanjai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hutang</a:t>
            </a:r>
            <a:r>
              <a:rPr lang="en-US" sz="2400" dirty="0" smtClean="0"/>
              <a:t>)</a:t>
            </a:r>
          </a:p>
          <a:p>
            <a:pPr>
              <a:buNone/>
            </a:pPr>
            <a:r>
              <a:rPr lang="en-US" sz="2400" dirty="0" smtClean="0"/>
              <a:t>    Total </a:t>
            </a:r>
            <a:r>
              <a:rPr lang="en-US" sz="2400" dirty="0" err="1" smtClean="0"/>
              <a:t>Hutang</a:t>
            </a:r>
            <a:r>
              <a:rPr lang="en-US" sz="2400" dirty="0" smtClean="0"/>
              <a:t>/Total </a:t>
            </a:r>
            <a:r>
              <a:rPr lang="en-US" sz="2400" dirty="0" err="1" smtClean="0"/>
              <a:t>Aktiva</a:t>
            </a:r>
            <a:endParaRPr lang="en-US" sz="2400" dirty="0" smtClean="0"/>
          </a:p>
          <a:p>
            <a:pPr>
              <a:buNone/>
            </a:pPr>
            <a:endParaRPr lang="en-US" sz="1400" dirty="0" smtClean="0"/>
          </a:p>
          <a:p>
            <a:r>
              <a:rPr lang="en-US" sz="2400" dirty="0" smtClean="0"/>
              <a:t>Debt to Equity Ratio</a:t>
            </a:r>
          </a:p>
          <a:p>
            <a:pPr>
              <a:buNone/>
            </a:pPr>
            <a:r>
              <a:rPr lang="en-US" sz="2400" dirty="0" smtClean="0"/>
              <a:t>	Total </a:t>
            </a:r>
            <a:r>
              <a:rPr lang="en-US" sz="2400" dirty="0" err="1" smtClean="0"/>
              <a:t>hutang</a:t>
            </a:r>
            <a:r>
              <a:rPr lang="en-US" sz="2400" dirty="0" smtClean="0"/>
              <a:t>/modal </a:t>
            </a:r>
            <a:r>
              <a:rPr lang="en-US" sz="2400" dirty="0" err="1" smtClean="0"/>
              <a:t>sendiri</a:t>
            </a:r>
            <a:endParaRPr lang="en-US" sz="2400" dirty="0" smtClean="0"/>
          </a:p>
          <a:p>
            <a:pPr>
              <a:buNone/>
            </a:pPr>
            <a:endParaRPr lang="en-US" sz="18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Long Term Debt Equity Ratio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Hutang</a:t>
            </a:r>
            <a:r>
              <a:rPr lang="en-US" sz="2400" dirty="0" smtClean="0"/>
              <a:t> </a:t>
            </a:r>
            <a:r>
              <a:rPr lang="en-US" sz="2400" dirty="0" err="1" smtClean="0"/>
              <a:t>jangka</a:t>
            </a:r>
            <a:r>
              <a:rPr lang="en-US" sz="2400" dirty="0" smtClean="0"/>
              <a:t> </a:t>
            </a:r>
            <a:r>
              <a:rPr lang="en-US" sz="2400" dirty="0" err="1" smtClean="0"/>
              <a:t>panjang</a:t>
            </a:r>
            <a:r>
              <a:rPr lang="en-US" sz="2400" dirty="0" smtClean="0"/>
              <a:t>/modal </a:t>
            </a:r>
            <a:r>
              <a:rPr lang="en-US" sz="2400" dirty="0" err="1" smtClean="0"/>
              <a:t>sendiri</a:t>
            </a:r>
            <a:endParaRPr lang="en-US" sz="2400" dirty="0" smtClean="0"/>
          </a:p>
          <a:p>
            <a:pPr>
              <a:buNone/>
            </a:pPr>
            <a:endParaRPr lang="en-US" sz="1800" dirty="0" smtClean="0"/>
          </a:p>
          <a:p>
            <a:r>
              <a:rPr lang="en-US" sz="2400" dirty="0" smtClean="0"/>
              <a:t>Current Liabilities to Net Worth 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Hutang</a:t>
            </a:r>
            <a:r>
              <a:rPr lang="en-US" sz="2400" dirty="0" smtClean="0"/>
              <a:t> </a:t>
            </a:r>
            <a:r>
              <a:rPr lang="en-US" sz="2400" dirty="0" err="1" smtClean="0"/>
              <a:t>lancar</a:t>
            </a:r>
            <a:r>
              <a:rPr lang="en-US" sz="2400" dirty="0" smtClean="0"/>
              <a:t>/modal </a:t>
            </a:r>
            <a:r>
              <a:rPr lang="en-US" sz="2400" dirty="0" err="1" smtClean="0"/>
              <a:t>sendiri</a:t>
            </a:r>
            <a:endParaRPr lang="en-US" sz="2400" dirty="0" smtClean="0"/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endParaRPr lang="en-US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effectLst/>
              </a:rPr>
              <a:t>4. </a:t>
            </a:r>
            <a:r>
              <a:rPr lang="en-US" sz="3200" dirty="0" err="1" smtClean="0">
                <a:effectLst/>
              </a:rPr>
              <a:t>Rasio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Keuntungan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15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Gross Profit Margin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Penjualan</a:t>
            </a:r>
            <a:r>
              <a:rPr lang="en-US" sz="2400" dirty="0" smtClean="0"/>
              <a:t> </a:t>
            </a:r>
            <a:r>
              <a:rPr lang="en-US" sz="2400" dirty="0" err="1" smtClean="0"/>
              <a:t>bersih-harga</a:t>
            </a:r>
            <a:r>
              <a:rPr lang="en-US" sz="2400" dirty="0" smtClean="0"/>
              <a:t> </a:t>
            </a:r>
            <a:r>
              <a:rPr lang="en-US" sz="2400" dirty="0" err="1" smtClean="0"/>
              <a:t>pokok</a:t>
            </a:r>
            <a:r>
              <a:rPr lang="en-US" sz="2400" dirty="0" smtClean="0"/>
              <a:t> </a:t>
            </a:r>
            <a:r>
              <a:rPr lang="en-US" sz="2400" dirty="0" err="1" smtClean="0"/>
              <a:t>penjualan</a:t>
            </a:r>
            <a:r>
              <a:rPr lang="en-US" sz="2400" dirty="0" smtClean="0"/>
              <a:t>/</a:t>
            </a:r>
            <a:r>
              <a:rPr lang="en-US" sz="2400" dirty="0" err="1" smtClean="0"/>
              <a:t>penjualan</a:t>
            </a:r>
            <a:r>
              <a:rPr lang="en-US" sz="2400" dirty="0" smtClean="0"/>
              <a:t> </a:t>
            </a:r>
            <a:r>
              <a:rPr lang="en-US" sz="2400" dirty="0" err="1" smtClean="0"/>
              <a:t>bersih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Net Profit Margin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Laba</a:t>
            </a:r>
            <a:r>
              <a:rPr lang="en-US" sz="2400" dirty="0" smtClean="0"/>
              <a:t> </a:t>
            </a:r>
            <a:r>
              <a:rPr lang="en-US" sz="2400" dirty="0" err="1" smtClean="0"/>
              <a:t>bersih</a:t>
            </a:r>
            <a:r>
              <a:rPr lang="en-US" sz="2400" dirty="0" smtClean="0"/>
              <a:t>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pajak</a:t>
            </a:r>
            <a:r>
              <a:rPr lang="en-US" sz="2400" dirty="0" smtClean="0"/>
              <a:t>/</a:t>
            </a:r>
            <a:r>
              <a:rPr lang="en-US" sz="2400" dirty="0" err="1" smtClean="0"/>
              <a:t>penjualan</a:t>
            </a:r>
            <a:r>
              <a:rPr lang="en-US" sz="2400" dirty="0" smtClean="0"/>
              <a:t> </a:t>
            </a:r>
            <a:r>
              <a:rPr lang="en-US" sz="2400" dirty="0" err="1" smtClean="0"/>
              <a:t>bersih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ROI Return On  </a:t>
            </a:r>
            <a:r>
              <a:rPr lang="en-US" sz="2400" dirty="0" err="1" smtClean="0"/>
              <a:t>Invesment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Laba</a:t>
            </a:r>
            <a:r>
              <a:rPr lang="en-US" sz="2400" dirty="0" smtClean="0"/>
              <a:t> </a:t>
            </a:r>
            <a:r>
              <a:rPr lang="en-US" sz="2400" dirty="0" err="1" smtClean="0"/>
              <a:t>bersih</a:t>
            </a:r>
            <a:r>
              <a:rPr lang="en-US" sz="2400" dirty="0" smtClean="0"/>
              <a:t>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pajak</a:t>
            </a:r>
            <a:r>
              <a:rPr lang="en-US" sz="2400" dirty="0" smtClean="0"/>
              <a:t>/total </a:t>
            </a:r>
            <a:r>
              <a:rPr lang="en-US" sz="2400" dirty="0" err="1" smtClean="0"/>
              <a:t>aktiva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Return On Equity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Laba</a:t>
            </a:r>
            <a:r>
              <a:rPr lang="en-US" sz="2400" dirty="0" smtClean="0"/>
              <a:t> </a:t>
            </a:r>
            <a:r>
              <a:rPr lang="en-US" sz="2400" dirty="0" err="1" smtClean="0"/>
              <a:t>bersih</a:t>
            </a:r>
            <a:r>
              <a:rPr lang="en-US" sz="2400" dirty="0" smtClean="0"/>
              <a:t>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pajak</a:t>
            </a:r>
            <a:r>
              <a:rPr lang="en-US" sz="2400" dirty="0" smtClean="0"/>
              <a:t>/total modal </a:t>
            </a:r>
            <a:r>
              <a:rPr lang="en-US" sz="2400" dirty="0" err="1" smtClean="0"/>
              <a:t>sendiri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endParaRPr lang="en-US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6615" y="775716"/>
            <a:ext cx="4803648" cy="47960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4975" y="790955"/>
            <a:ext cx="4746625" cy="4739640"/>
          </a:xfrm>
          <a:custGeom>
            <a:avLst/>
            <a:gdLst/>
            <a:ahLst/>
            <a:cxnLst/>
            <a:rect l="l" t="t" r="r" b="b"/>
            <a:pathLst>
              <a:path w="4746625" h="4739640">
                <a:moveTo>
                  <a:pt x="4295863" y="0"/>
                </a:moveTo>
                <a:lnTo>
                  <a:pt x="0" y="451485"/>
                </a:lnTo>
                <a:lnTo>
                  <a:pt x="450684" y="4739513"/>
                </a:lnTo>
                <a:lnTo>
                  <a:pt x="4746586" y="4288028"/>
                </a:lnTo>
                <a:lnTo>
                  <a:pt x="4295863" y="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4975" y="790955"/>
            <a:ext cx="4746625" cy="4739640"/>
          </a:xfrm>
          <a:custGeom>
            <a:avLst/>
            <a:gdLst/>
            <a:ahLst/>
            <a:cxnLst/>
            <a:rect l="l" t="t" r="r" b="b"/>
            <a:pathLst>
              <a:path w="4746625" h="4739640">
                <a:moveTo>
                  <a:pt x="0" y="451485"/>
                </a:moveTo>
                <a:lnTo>
                  <a:pt x="4295863" y="0"/>
                </a:lnTo>
                <a:lnTo>
                  <a:pt x="4746586" y="4288028"/>
                </a:lnTo>
                <a:lnTo>
                  <a:pt x="450684" y="4739513"/>
                </a:lnTo>
                <a:lnTo>
                  <a:pt x="0" y="451485"/>
                </a:lnTo>
              </a:path>
            </a:pathLst>
          </a:custGeom>
          <a:ln w="3175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5676" y="870203"/>
            <a:ext cx="4602480" cy="4594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6994" y="888491"/>
            <a:ext cx="4539615" cy="4445509"/>
          </a:xfrm>
          <a:custGeom>
            <a:avLst/>
            <a:gdLst/>
            <a:ahLst/>
            <a:cxnLst/>
            <a:rect l="l" t="t" r="r" b="b"/>
            <a:pathLst>
              <a:path w="4539615" h="4533900">
                <a:moveTo>
                  <a:pt x="4313605" y="0"/>
                </a:moveTo>
                <a:lnTo>
                  <a:pt x="0" y="226060"/>
                </a:lnTo>
                <a:lnTo>
                  <a:pt x="225729" y="4533392"/>
                </a:lnTo>
                <a:lnTo>
                  <a:pt x="4539411" y="4307332"/>
                </a:lnTo>
                <a:lnTo>
                  <a:pt x="4313605" y="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6994" y="888491"/>
            <a:ext cx="4539615" cy="4533900"/>
          </a:xfrm>
          <a:custGeom>
            <a:avLst/>
            <a:gdLst/>
            <a:ahLst/>
            <a:cxnLst/>
            <a:rect l="l" t="t" r="r" b="b"/>
            <a:pathLst>
              <a:path w="4539615" h="4533900">
                <a:moveTo>
                  <a:pt x="0" y="226060"/>
                </a:moveTo>
                <a:lnTo>
                  <a:pt x="4313605" y="0"/>
                </a:lnTo>
                <a:lnTo>
                  <a:pt x="4539411" y="4307332"/>
                </a:lnTo>
                <a:lnTo>
                  <a:pt x="225729" y="4533392"/>
                </a:lnTo>
                <a:lnTo>
                  <a:pt x="0" y="226060"/>
                </a:lnTo>
                <a:close/>
              </a:path>
            </a:pathLst>
          </a:custGeom>
          <a:ln w="3175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35727" y="1921891"/>
            <a:ext cx="1115695" cy="2819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22214" y="2006219"/>
            <a:ext cx="66040" cy="100965"/>
          </a:xfrm>
          <a:custGeom>
            <a:avLst/>
            <a:gdLst/>
            <a:ahLst/>
            <a:cxnLst/>
            <a:rect l="l" t="t" r="r" b="b"/>
            <a:pathLst>
              <a:path w="66039" h="100964">
                <a:moveTo>
                  <a:pt x="32765" y="0"/>
                </a:moveTo>
                <a:lnTo>
                  <a:pt x="0" y="100583"/>
                </a:lnTo>
                <a:lnTo>
                  <a:pt x="65532" y="100583"/>
                </a:lnTo>
                <a:lnTo>
                  <a:pt x="32765" y="0"/>
                </a:lnTo>
                <a:close/>
              </a:path>
            </a:pathLst>
          </a:custGeom>
          <a:ln w="3175">
            <a:solidFill>
              <a:srgbClr val="4646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46013" y="1966848"/>
            <a:ext cx="84836" cy="911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39078" y="1926589"/>
            <a:ext cx="212725" cy="273050"/>
          </a:xfrm>
          <a:custGeom>
            <a:avLst/>
            <a:gdLst/>
            <a:ahLst/>
            <a:cxnLst/>
            <a:rect l="l" t="t" r="r" b="b"/>
            <a:pathLst>
              <a:path w="212725" h="273050">
                <a:moveTo>
                  <a:pt x="0" y="0"/>
                </a:moveTo>
                <a:lnTo>
                  <a:pt x="48260" y="0"/>
                </a:lnTo>
                <a:lnTo>
                  <a:pt x="48260" y="130429"/>
                </a:lnTo>
                <a:lnTo>
                  <a:pt x="140970" y="0"/>
                </a:lnTo>
                <a:lnTo>
                  <a:pt x="196088" y="0"/>
                </a:lnTo>
                <a:lnTo>
                  <a:pt x="110617" y="119125"/>
                </a:lnTo>
                <a:lnTo>
                  <a:pt x="212344" y="272542"/>
                </a:lnTo>
                <a:lnTo>
                  <a:pt x="154559" y="272542"/>
                </a:lnTo>
                <a:lnTo>
                  <a:pt x="78612" y="156463"/>
                </a:lnTo>
                <a:lnTo>
                  <a:pt x="48260" y="197993"/>
                </a:lnTo>
                <a:lnTo>
                  <a:pt x="48260" y="272542"/>
                </a:lnTo>
                <a:lnTo>
                  <a:pt x="0" y="27254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4646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22670" y="1926589"/>
            <a:ext cx="173990" cy="273050"/>
          </a:xfrm>
          <a:custGeom>
            <a:avLst/>
            <a:gdLst/>
            <a:ahLst/>
            <a:cxnLst/>
            <a:rect l="l" t="t" r="r" b="b"/>
            <a:pathLst>
              <a:path w="173989" h="273050">
                <a:moveTo>
                  <a:pt x="0" y="0"/>
                </a:moveTo>
                <a:lnTo>
                  <a:pt x="173862" y="0"/>
                </a:lnTo>
                <a:lnTo>
                  <a:pt x="173862" y="42925"/>
                </a:lnTo>
                <a:lnTo>
                  <a:pt x="48259" y="42925"/>
                </a:lnTo>
                <a:lnTo>
                  <a:pt x="48259" y="106807"/>
                </a:lnTo>
                <a:lnTo>
                  <a:pt x="138302" y="106807"/>
                </a:lnTo>
                <a:lnTo>
                  <a:pt x="138302" y="147955"/>
                </a:lnTo>
                <a:lnTo>
                  <a:pt x="48259" y="147955"/>
                </a:lnTo>
                <a:lnTo>
                  <a:pt x="48259" y="229615"/>
                </a:lnTo>
                <a:lnTo>
                  <a:pt x="171830" y="229615"/>
                </a:lnTo>
                <a:lnTo>
                  <a:pt x="171830" y="272542"/>
                </a:lnTo>
                <a:lnTo>
                  <a:pt x="0" y="27254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4646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98641" y="1924685"/>
            <a:ext cx="180975" cy="274955"/>
          </a:xfrm>
          <a:custGeom>
            <a:avLst/>
            <a:gdLst/>
            <a:ahLst/>
            <a:cxnLst/>
            <a:rect l="l" t="t" r="r" b="b"/>
            <a:pathLst>
              <a:path w="180975" h="274955">
                <a:moveTo>
                  <a:pt x="56515" y="0"/>
                </a:moveTo>
                <a:lnTo>
                  <a:pt x="112410" y="4953"/>
                </a:lnTo>
                <a:lnTo>
                  <a:pt x="150875" y="19812"/>
                </a:lnTo>
                <a:lnTo>
                  <a:pt x="178861" y="62067"/>
                </a:lnTo>
                <a:lnTo>
                  <a:pt x="180721" y="81661"/>
                </a:lnTo>
                <a:lnTo>
                  <a:pt x="173815" y="122739"/>
                </a:lnTo>
                <a:lnTo>
                  <a:pt x="153098" y="152066"/>
                </a:lnTo>
                <a:lnTo>
                  <a:pt x="118570" y="169654"/>
                </a:lnTo>
                <a:lnTo>
                  <a:pt x="70231" y="175513"/>
                </a:lnTo>
                <a:lnTo>
                  <a:pt x="64770" y="175513"/>
                </a:lnTo>
                <a:lnTo>
                  <a:pt x="57531" y="175005"/>
                </a:lnTo>
                <a:lnTo>
                  <a:pt x="48260" y="174116"/>
                </a:lnTo>
                <a:lnTo>
                  <a:pt x="48260" y="274447"/>
                </a:lnTo>
                <a:lnTo>
                  <a:pt x="0" y="274447"/>
                </a:lnTo>
                <a:lnTo>
                  <a:pt x="0" y="2031"/>
                </a:lnTo>
                <a:lnTo>
                  <a:pt x="21617" y="1178"/>
                </a:lnTo>
                <a:lnTo>
                  <a:pt x="38258" y="539"/>
                </a:lnTo>
                <a:lnTo>
                  <a:pt x="49899" y="138"/>
                </a:lnTo>
                <a:lnTo>
                  <a:pt x="56515" y="0"/>
                </a:lnTo>
                <a:close/>
              </a:path>
            </a:pathLst>
          </a:custGeom>
          <a:ln w="3175">
            <a:solidFill>
              <a:srgbClr val="4646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90489" y="1921891"/>
            <a:ext cx="165100" cy="281940"/>
          </a:xfrm>
          <a:custGeom>
            <a:avLst/>
            <a:gdLst/>
            <a:ahLst/>
            <a:cxnLst/>
            <a:rect l="l" t="t" r="r" b="b"/>
            <a:pathLst>
              <a:path w="165100" h="281939">
                <a:moveTo>
                  <a:pt x="83185" y="0"/>
                </a:moveTo>
                <a:lnTo>
                  <a:pt x="105235" y="1117"/>
                </a:lnTo>
                <a:lnTo>
                  <a:pt x="124142" y="4460"/>
                </a:lnTo>
                <a:lnTo>
                  <a:pt x="139906" y="10019"/>
                </a:lnTo>
                <a:lnTo>
                  <a:pt x="152526" y="17780"/>
                </a:lnTo>
                <a:lnTo>
                  <a:pt x="137795" y="59436"/>
                </a:lnTo>
                <a:lnTo>
                  <a:pt x="124936" y="51435"/>
                </a:lnTo>
                <a:lnTo>
                  <a:pt x="111696" y="45720"/>
                </a:lnTo>
                <a:lnTo>
                  <a:pt x="98075" y="42291"/>
                </a:lnTo>
                <a:lnTo>
                  <a:pt x="84074" y="41148"/>
                </a:lnTo>
                <a:lnTo>
                  <a:pt x="76168" y="41697"/>
                </a:lnTo>
                <a:lnTo>
                  <a:pt x="48895" y="63500"/>
                </a:lnTo>
                <a:lnTo>
                  <a:pt x="48895" y="73025"/>
                </a:lnTo>
                <a:lnTo>
                  <a:pt x="78148" y="109190"/>
                </a:lnTo>
                <a:lnTo>
                  <a:pt x="113581" y="128266"/>
                </a:lnTo>
                <a:lnTo>
                  <a:pt x="124396" y="134556"/>
                </a:lnTo>
                <a:lnTo>
                  <a:pt x="155176" y="165324"/>
                </a:lnTo>
                <a:lnTo>
                  <a:pt x="164973" y="205994"/>
                </a:lnTo>
                <a:lnTo>
                  <a:pt x="163351" y="221829"/>
                </a:lnTo>
                <a:lnTo>
                  <a:pt x="138937" y="260476"/>
                </a:lnTo>
                <a:lnTo>
                  <a:pt x="89646" y="280586"/>
                </a:lnTo>
                <a:lnTo>
                  <a:pt x="68834" y="281939"/>
                </a:lnTo>
                <a:lnTo>
                  <a:pt x="50238" y="280701"/>
                </a:lnTo>
                <a:lnTo>
                  <a:pt x="32559" y="276987"/>
                </a:lnTo>
                <a:lnTo>
                  <a:pt x="15809" y="270795"/>
                </a:lnTo>
                <a:lnTo>
                  <a:pt x="0" y="262128"/>
                </a:lnTo>
                <a:lnTo>
                  <a:pt x="17907" y="218821"/>
                </a:lnTo>
                <a:lnTo>
                  <a:pt x="32146" y="227635"/>
                </a:lnTo>
                <a:lnTo>
                  <a:pt x="46291" y="233902"/>
                </a:lnTo>
                <a:lnTo>
                  <a:pt x="60340" y="237644"/>
                </a:lnTo>
                <a:lnTo>
                  <a:pt x="74295" y="238887"/>
                </a:lnTo>
                <a:lnTo>
                  <a:pt x="92890" y="237029"/>
                </a:lnTo>
                <a:lnTo>
                  <a:pt x="106187" y="231457"/>
                </a:lnTo>
                <a:lnTo>
                  <a:pt x="114174" y="222170"/>
                </a:lnTo>
                <a:lnTo>
                  <a:pt x="116839" y="209169"/>
                </a:lnTo>
                <a:lnTo>
                  <a:pt x="116218" y="202287"/>
                </a:lnTo>
                <a:lnTo>
                  <a:pt x="91392" y="169148"/>
                </a:lnTo>
                <a:lnTo>
                  <a:pt x="50992" y="146647"/>
                </a:lnTo>
                <a:lnTo>
                  <a:pt x="39163" y="139842"/>
                </a:lnTo>
                <a:lnTo>
                  <a:pt x="9665" y="110982"/>
                </a:lnTo>
                <a:lnTo>
                  <a:pt x="508" y="73406"/>
                </a:lnTo>
                <a:lnTo>
                  <a:pt x="1960" y="58261"/>
                </a:lnTo>
                <a:lnTo>
                  <a:pt x="23749" y="20828"/>
                </a:lnTo>
                <a:lnTo>
                  <a:pt x="65825" y="1307"/>
                </a:lnTo>
                <a:lnTo>
                  <a:pt x="83185" y="0"/>
                </a:lnTo>
                <a:close/>
              </a:path>
            </a:pathLst>
          </a:custGeom>
          <a:ln w="3175">
            <a:solidFill>
              <a:srgbClr val="4646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41210" y="1922907"/>
            <a:ext cx="1208913" cy="2799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97318" y="2006219"/>
            <a:ext cx="66040" cy="100965"/>
          </a:xfrm>
          <a:custGeom>
            <a:avLst/>
            <a:gdLst/>
            <a:ahLst/>
            <a:cxnLst/>
            <a:rect l="l" t="t" r="r" b="b"/>
            <a:pathLst>
              <a:path w="66040" h="100964">
                <a:moveTo>
                  <a:pt x="32765" y="0"/>
                </a:moveTo>
                <a:lnTo>
                  <a:pt x="0" y="100583"/>
                </a:lnTo>
                <a:lnTo>
                  <a:pt x="65531" y="100583"/>
                </a:lnTo>
                <a:lnTo>
                  <a:pt x="32765" y="0"/>
                </a:lnTo>
                <a:close/>
              </a:path>
            </a:pathLst>
          </a:custGeom>
          <a:ln w="3175">
            <a:solidFill>
              <a:srgbClr val="4646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27697" y="2006219"/>
            <a:ext cx="66040" cy="100965"/>
          </a:xfrm>
          <a:custGeom>
            <a:avLst/>
            <a:gdLst/>
            <a:ahLst/>
            <a:cxnLst/>
            <a:rect l="l" t="t" r="r" b="b"/>
            <a:pathLst>
              <a:path w="66040" h="100964">
                <a:moveTo>
                  <a:pt x="32766" y="0"/>
                </a:moveTo>
                <a:lnTo>
                  <a:pt x="0" y="100583"/>
                </a:lnTo>
                <a:lnTo>
                  <a:pt x="65531" y="100583"/>
                </a:lnTo>
                <a:lnTo>
                  <a:pt x="32766" y="0"/>
                </a:lnTo>
                <a:close/>
              </a:path>
            </a:pathLst>
          </a:custGeom>
          <a:ln w="3175">
            <a:solidFill>
              <a:srgbClr val="4646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39889" y="1966848"/>
            <a:ext cx="105283" cy="1902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78673" y="1926589"/>
            <a:ext cx="171450" cy="273050"/>
          </a:xfrm>
          <a:custGeom>
            <a:avLst/>
            <a:gdLst/>
            <a:ahLst/>
            <a:cxnLst/>
            <a:rect l="l" t="t" r="r" b="b"/>
            <a:pathLst>
              <a:path w="171450" h="273050">
                <a:moveTo>
                  <a:pt x="0" y="0"/>
                </a:moveTo>
                <a:lnTo>
                  <a:pt x="48259" y="0"/>
                </a:lnTo>
                <a:lnTo>
                  <a:pt x="48259" y="229615"/>
                </a:lnTo>
                <a:lnTo>
                  <a:pt x="171450" y="229615"/>
                </a:lnTo>
                <a:lnTo>
                  <a:pt x="171450" y="272542"/>
                </a:lnTo>
                <a:lnTo>
                  <a:pt x="0" y="27254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4646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84796" y="1926589"/>
            <a:ext cx="278765" cy="276225"/>
          </a:xfrm>
          <a:custGeom>
            <a:avLst/>
            <a:gdLst/>
            <a:ahLst/>
            <a:cxnLst/>
            <a:rect l="l" t="t" r="r" b="b"/>
            <a:pathLst>
              <a:path w="278765" h="276225">
                <a:moveTo>
                  <a:pt x="54863" y="0"/>
                </a:moveTo>
                <a:lnTo>
                  <a:pt x="80518" y="0"/>
                </a:lnTo>
                <a:lnTo>
                  <a:pt x="139573" y="183642"/>
                </a:lnTo>
                <a:lnTo>
                  <a:pt x="197230" y="0"/>
                </a:lnTo>
                <a:lnTo>
                  <a:pt x="222757" y="0"/>
                </a:lnTo>
                <a:lnTo>
                  <a:pt x="278383" y="272669"/>
                </a:lnTo>
                <a:lnTo>
                  <a:pt x="231394" y="272669"/>
                </a:lnTo>
                <a:lnTo>
                  <a:pt x="203200" y="125730"/>
                </a:lnTo>
                <a:lnTo>
                  <a:pt x="148335" y="276225"/>
                </a:lnTo>
                <a:lnTo>
                  <a:pt x="130936" y="276225"/>
                </a:lnTo>
                <a:lnTo>
                  <a:pt x="76073" y="125730"/>
                </a:lnTo>
                <a:lnTo>
                  <a:pt x="46735" y="272669"/>
                </a:lnTo>
                <a:lnTo>
                  <a:pt x="0" y="272669"/>
                </a:lnTo>
                <a:lnTo>
                  <a:pt x="54863" y="0"/>
                </a:lnTo>
                <a:close/>
              </a:path>
            </a:pathLst>
          </a:custGeom>
          <a:ln w="3175">
            <a:solidFill>
              <a:srgbClr val="4646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92518" y="1924685"/>
            <a:ext cx="201930" cy="274955"/>
          </a:xfrm>
          <a:custGeom>
            <a:avLst/>
            <a:gdLst/>
            <a:ahLst/>
            <a:cxnLst/>
            <a:rect l="l" t="t" r="r" b="b"/>
            <a:pathLst>
              <a:path w="201929" h="274955">
                <a:moveTo>
                  <a:pt x="72643" y="0"/>
                </a:moveTo>
                <a:lnTo>
                  <a:pt x="126079" y="8747"/>
                </a:lnTo>
                <a:lnTo>
                  <a:pt x="167131" y="34925"/>
                </a:lnTo>
                <a:lnTo>
                  <a:pt x="193246" y="75501"/>
                </a:lnTo>
                <a:lnTo>
                  <a:pt x="201929" y="127507"/>
                </a:lnTo>
                <a:lnTo>
                  <a:pt x="196274" y="180389"/>
                </a:lnTo>
                <a:lnTo>
                  <a:pt x="179305" y="221530"/>
                </a:lnTo>
                <a:lnTo>
                  <a:pt x="151016" y="250924"/>
                </a:lnTo>
                <a:lnTo>
                  <a:pt x="111400" y="268565"/>
                </a:lnTo>
                <a:lnTo>
                  <a:pt x="60451" y="274447"/>
                </a:lnTo>
                <a:lnTo>
                  <a:pt x="0" y="274447"/>
                </a:lnTo>
                <a:lnTo>
                  <a:pt x="0" y="2031"/>
                </a:lnTo>
                <a:lnTo>
                  <a:pt x="26191" y="1178"/>
                </a:lnTo>
                <a:lnTo>
                  <a:pt x="47037" y="539"/>
                </a:lnTo>
                <a:lnTo>
                  <a:pt x="62525" y="138"/>
                </a:lnTo>
                <a:lnTo>
                  <a:pt x="72643" y="0"/>
                </a:lnTo>
                <a:close/>
              </a:path>
            </a:pathLst>
          </a:custGeom>
          <a:ln w="3175">
            <a:solidFill>
              <a:srgbClr val="4646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10831" y="1922907"/>
            <a:ext cx="239395" cy="276225"/>
          </a:xfrm>
          <a:custGeom>
            <a:avLst/>
            <a:gdLst/>
            <a:ahLst/>
            <a:cxnLst/>
            <a:rect l="l" t="t" r="r" b="b"/>
            <a:pathLst>
              <a:path w="239395" h="276225">
                <a:moveTo>
                  <a:pt x="108712" y="0"/>
                </a:moveTo>
                <a:lnTo>
                  <a:pt x="129921" y="0"/>
                </a:lnTo>
                <a:lnTo>
                  <a:pt x="239395" y="276225"/>
                </a:lnTo>
                <a:lnTo>
                  <a:pt x="186054" y="276225"/>
                </a:lnTo>
                <a:lnTo>
                  <a:pt x="166116" y="220979"/>
                </a:lnTo>
                <a:lnTo>
                  <a:pt x="72771" y="220979"/>
                </a:lnTo>
                <a:lnTo>
                  <a:pt x="53848" y="276225"/>
                </a:lnTo>
                <a:lnTo>
                  <a:pt x="0" y="276225"/>
                </a:lnTo>
                <a:lnTo>
                  <a:pt x="108712" y="0"/>
                </a:lnTo>
                <a:close/>
              </a:path>
            </a:pathLst>
          </a:custGeom>
          <a:ln w="3175">
            <a:solidFill>
              <a:srgbClr val="4646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41210" y="1922907"/>
            <a:ext cx="239395" cy="276225"/>
          </a:xfrm>
          <a:custGeom>
            <a:avLst/>
            <a:gdLst/>
            <a:ahLst/>
            <a:cxnLst/>
            <a:rect l="l" t="t" r="r" b="b"/>
            <a:pathLst>
              <a:path w="239395" h="276225">
                <a:moveTo>
                  <a:pt x="108712" y="0"/>
                </a:moveTo>
                <a:lnTo>
                  <a:pt x="129921" y="0"/>
                </a:lnTo>
                <a:lnTo>
                  <a:pt x="239395" y="276225"/>
                </a:lnTo>
                <a:lnTo>
                  <a:pt x="186055" y="276225"/>
                </a:lnTo>
                <a:lnTo>
                  <a:pt x="166116" y="220979"/>
                </a:lnTo>
                <a:lnTo>
                  <a:pt x="72771" y="220979"/>
                </a:lnTo>
                <a:lnTo>
                  <a:pt x="53848" y="276225"/>
                </a:lnTo>
                <a:lnTo>
                  <a:pt x="0" y="276225"/>
                </a:lnTo>
                <a:lnTo>
                  <a:pt x="108712" y="0"/>
                </a:lnTo>
                <a:close/>
              </a:path>
            </a:pathLst>
          </a:custGeom>
          <a:ln w="3175">
            <a:solidFill>
              <a:srgbClr val="4646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35727" y="2379091"/>
            <a:ext cx="1533778" cy="2819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17514" y="2463419"/>
            <a:ext cx="66040" cy="100965"/>
          </a:xfrm>
          <a:custGeom>
            <a:avLst/>
            <a:gdLst/>
            <a:ahLst/>
            <a:cxnLst/>
            <a:rect l="l" t="t" r="r" b="b"/>
            <a:pathLst>
              <a:path w="66039" h="100964">
                <a:moveTo>
                  <a:pt x="32765" y="0"/>
                </a:moveTo>
                <a:lnTo>
                  <a:pt x="0" y="100583"/>
                </a:lnTo>
                <a:lnTo>
                  <a:pt x="65532" y="100583"/>
                </a:lnTo>
                <a:lnTo>
                  <a:pt x="32765" y="0"/>
                </a:lnTo>
                <a:close/>
              </a:path>
            </a:pathLst>
          </a:custGeom>
          <a:ln w="3175">
            <a:solidFill>
              <a:srgbClr val="4646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22214" y="2463419"/>
            <a:ext cx="66040" cy="100965"/>
          </a:xfrm>
          <a:custGeom>
            <a:avLst/>
            <a:gdLst/>
            <a:ahLst/>
            <a:cxnLst/>
            <a:rect l="l" t="t" r="r" b="b"/>
            <a:pathLst>
              <a:path w="66039" h="100964">
                <a:moveTo>
                  <a:pt x="32765" y="0"/>
                </a:moveTo>
                <a:lnTo>
                  <a:pt x="0" y="100583"/>
                </a:lnTo>
                <a:lnTo>
                  <a:pt x="65532" y="100583"/>
                </a:lnTo>
                <a:lnTo>
                  <a:pt x="32765" y="0"/>
                </a:lnTo>
                <a:close/>
              </a:path>
            </a:pathLst>
          </a:custGeom>
          <a:ln w="3175">
            <a:solidFill>
              <a:srgbClr val="4646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11822" y="2383789"/>
            <a:ext cx="48895" cy="273050"/>
          </a:xfrm>
          <a:custGeom>
            <a:avLst/>
            <a:gdLst/>
            <a:ahLst/>
            <a:cxnLst/>
            <a:rect l="l" t="t" r="r" b="b"/>
            <a:pathLst>
              <a:path w="48895" h="273050">
                <a:moveTo>
                  <a:pt x="0" y="0"/>
                </a:moveTo>
                <a:lnTo>
                  <a:pt x="48386" y="0"/>
                </a:lnTo>
                <a:lnTo>
                  <a:pt x="48386" y="272542"/>
                </a:lnTo>
                <a:lnTo>
                  <a:pt x="0" y="27254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4646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10071" y="2383789"/>
            <a:ext cx="48895" cy="273050"/>
          </a:xfrm>
          <a:custGeom>
            <a:avLst/>
            <a:gdLst/>
            <a:ahLst/>
            <a:cxnLst/>
            <a:rect l="l" t="t" r="r" b="b"/>
            <a:pathLst>
              <a:path w="48895" h="273050">
                <a:moveTo>
                  <a:pt x="0" y="0"/>
                </a:moveTo>
                <a:lnTo>
                  <a:pt x="48387" y="0"/>
                </a:lnTo>
                <a:lnTo>
                  <a:pt x="48387" y="272542"/>
                </a:lnTo>
                <a:lnTo>
                  <a:pt x="0" y="27254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4646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98870" y="2383789"/>
            <a:ext cx="171450" cy="273050"/>
          </a:xfrm>
          <a:custGeom>
            <a:avLst/>
            <a:gdLst/>
            <a:ahLst/>
            <a:cxnLst/>
            <a:rect l="l" t="t" r="r" b="b"/>
            <a:pathLst>
              <a:path w="171450" h="273050">
                <a:moveTo>
                  <a:pt x="0" y="0"/>
                </a:moveTo>
                <a:lnTo>
                  <a:pt x="48259" y="0"/>
                </a:lnTo>
                <a:lnTo>
                  <a:pt x="48259" y="229615"/>
                </a:lnTo>
                <a:lnTo>
                  <a:pt x="171450" y="229615"/>
                </a:lnTo>
                <a:lnTo>
                  <a:pt x="171450" y="272542"/>
                </a:lnTo>
                <a:lnTo>
                  <a:pt x="0" y="27254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4646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03570" y="2383789"/>
            <a:ext cx="198755" cy="276225"/>
          </a:xfrm>
          <a:custGeom>
            <a:avLst/>
            <a:gdLst/>
            <a:ahLst/>
            <a:cxnLst/>
            <a:rect l="l" t="t" r="r" b="b"/>
            <a:pathLst>
              <a:path w="198754" h="276225">
                <a:moveTo>
                  <a:pt x="0" y="0"/>
                </a:moveTo>
                <a:lnTo>
                  <a:pt x="23240" y="0"/>
                </a:lnTo>
                <a:lnTo>
                  <a:pt x="151891" y="164464"/>
                </a:lnTo>
                <a:lnTo>
                  <a:pt x="151891" y="0"/>
                </a:lnTo>
                <a:lnTo>
                  <a:pt x="198500" y="0"/>
                </a:lnTo>
                <a:lnTo>
                  <a:pt x="198500" y="276225"/>
                </a:lnTo>
                <a:lnTo>
                  <a:pt x="178688" y="276225"/>
                </a:lnTo>
                <a:lnTo>
                  <a:pt x="46481" y="103759"/>
                </a:lnTo>
                <a:lnTo>
                  <a:pt x="46481" y="272669"/>
                </a:lnTo>
                <a:lnTo>
                  <a:pt x="0" y="27266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4646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31027" y="2380107"/>
            <a:ext cx="239395" cy="276225"/>
          </a:xfrm>
          <a:custGeom>
            <a:avLst/>
            <a:gdLst/>
            <a:ahLst/>
            <a:cxnLst/>
            <a:rect l="l" t="t" r="r" b="b"/>
            <a:pathLst>
              <a:path w="239395" h="276225">
                <a:moveTo>
                  <a:pt x="108712" y="0"/>
                </a:moveTo>
                <a:lnTo>
                  <a:pt x="129921" y="0"/>
                </a:lnTo>
                <a:lnTo>
                  <a:pt x="239395" y="276225"/>
                </a:lnTo>
                <a:lnTo>
                  <a:pt x="186055" y="276225"/>
                </a:lnTo>
                <a:lnTo>
                  <a:pt x="166115" y="220979"/>
                </a:lnTo>
                <a:lnTo>
                  <a:pt x="72771" y="220979"/>
                </a:lnTo>
                <a:lnTo>
                  <a:pt x="53848" y="276225"/>
                </a:lnTo>
                <a:lnTo>
                  <a:pt x="0" y="276225"/>
                </a:lnTo>
                <a:lnTo>
                  <a:pt x="108712" y="0"/>
                </a:lnTo>
                <a:close/>
              </a:path>
            </a:pathLst>
          </a:custGeom>
          <a:ln w="3175">
            <a:solidFill>
              <a:srgbClr val="4646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35727" y="2380107"/>
            <a:ext cx="239395" cy="276225"/>
          </a:xfrm>
          <a:custGeom>
            <a:avLst/>
            <a:gdLst/>
            <a:ahLst/>
            <a:cxnLst/>
            <a:rect l="l" t="t" r="r" b="b"/>
            <a:pathLst>
              <a:path w="239395" h="276225">
                <a:moveTo>
                  <a:pt x="108712" y="0"/>
                </a:moveTo>
                <a:lnTo>
                  <a:pt x="129921" y="0"/>
                </a:lnTo>
                <a:lnTo>
                  <a:pt x="239395" y="276225"/>
                </a:lnTo>
                <a:lnTo>
                  <a:pt x="186055" y="276225"/>
                </a:lnTo>
                <a:lnTo>
                  <a:pt x="166115" y="220979"/>
                </a:lnTo>
                <a:lnTo>
                  <a:pt x="72771" y="220979"/>
                </a:lnTo>
                <a:lnTo>
                  <a:pt x="53848" y="276225"/>
                </a:lnTo>
                <a:lnTo>
                  <a:pt x="0" y="276225"/>
                </a:lnTo>
                <a:lnTo>
                  <a:pt x="108712" y="0"/>
                </a:lnTo>
                <a:close/>
              </a:path>
            </a:pathLst>
          </a:custGeom>
          <a:ln w="3175">
            <a:solidFill>
              <a:srgbClr val="4646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04532" y="2379091"/>
            <a:ext cx="165100" cy="281940"/>
          </a:xfrm>
          <a:custGeom>
            <a:avLst/>
            <a:gdLst/>
            <a:ahLst/>
            <a:cxnLst/>
            <a:rect l="l" t="t" r="r" b="b"/>
            <a:pathLst>
              <a:path w="165100" h="281939">
                <a:moveTo>
                  <a:pt x="83185" y="0"/>
                </a:moveTo>
                <a:lnTo>
                  <a:pt x="105235" y="1117"/>
                </a:lnTo>
                <a:lnTo>
                  <a:pt x="124142" y="4460"/>
                </a:lnTo>
                <a:lnTo>
                  <a:pt x="139906" y="10019"/>
                </a:lnTo>
                <a:lnTo>
                  <a:pt x="152526" y="17780"/>
                </a:lnTo>
                <a:lnTo>
                  <a:pt x="137795" y="59436"/>
                </a:lnTo>
                <a:lnTo>
                  <a:pt x="124936" y="51435"/>
                </a:lnTo>
                <a:lnTo>
                  <a:pt x="111696" y="45720"/>
                </a:lnTo>
                <a:lnTo>
                  <a:pt x="98075" y="42291"/>
                </a:lnTo>
                <a:lnTo>
                  <a:pt x="84074" y="41148"/>
                </a:lnTo>
                <a:lnTo>
                  <a:pt x="76168" y="41697"/>
                </a:lnTo>
                <a:lnTo>
                  <a:pt x="48895" y="63500"/>
                </a:lnTo>
                <a:lnTo>
                  <a:pt x="48895" y="73025"/>
                </a:lnTo>
                <a:lnTo>
                  <a:pt x="78148" y="109190"/>
                </a:lnTo>
                <a:lnTo>
                  <a:pt x="113581" y="128266"/>
                </a:lnTo>
                <a:lnTo>
                  <a:pt x="124396" y="134556"/>
                </a:lnTo>
                <a:lnTo>
                  <a:pt x="155176" y="165324"/>
                </a:lnTo>
                <a:lnTo>
                  <a:pt x="164973" y="205994"/>
                </a:lnTo>
                <a:lnTo>
                  <a:pt x="163351" y="221829"/>
                </a:lnTo>
                <a:lnTo>
                  <a:pt x="138938" y="260476"/>
                </a:lnTo>
                <a:lnTo>
                  <a:pt x="89646" y="280586"/>
                </a:lnTo>
                <a:lnTo>
                  <a:pt x="68834" y="281939"/>
                </a:lnTo>
                <a:lnTo>
                  <a:pt x="50238" y="280701"/>
                </a:lnTo>
                <a:lnTo>
                  <a:pt x="32559" y="276987"/>
                </a:lnTo>
                <a:lnTo>
                  <a:pt x="15809" y="270795"/>
                </a:lnTo>
                <a:lnTo>
                  <a:pt x="0" y="262128"/>
                </a:lnTo>
                <a:lnTo>
                  <a:pt x="17907" y="218821"/>
                </a:lnTo>
                <a:lnTo>
                  <a:pt x="32146" y="227635"/>
                </a:lnTo>
                <a:lnTo>
                  <a:pt x="46291" y="233902"/>
                </a:lnTo>
                <a:lnTo>
                  <a:pt x="60340" y="237644"/>
                </a:lnTo>
                <a:lnTo>
                  <a:pt x="74295" y="238887"/>
                </a:lnTo>
                <a:lnTo>
                  <a:pt x="92890" y="237029"/>
                </a:lnTo>
                <a:lnTo>
                  <a:pt x="106187" y="231457"/>
                </a:lnTo>
                <a:lnTo>
                  <a:pt x="114174" y="222170"/>
                </a:lnTo>
                <a:lnTo>
                  <a:pt x="116840" y="209169"/>
                </a:lnTo>
                <a:lnTo>
                  <a:pt x="116218" y="202287"/>
                </a:lnTo>
                <a:lnTo>
                  <a:pt x="91392" y="169148"/>
                </a:lnTo>
                <a:lnTo>
                  <a:pt x="50992" y="146647"/>
                </a:lnTo>
                <a:lnTo>
                  <a:pt x="39163" y="139842"/>
                </a:lnTo>
                <a:lnTo>
                  <a:pt x="9665" y="110982"/>
                </a:lnTo>
                <a:lnTo>
                  <a:pt x="508" y="73406"/>
                </a:lnTo>
                <a:lnTo>
                  <a:pt x="1960" y="58261"/>
                </a:lnTo>
                <a:lnTo>
                  <a:pt x="23749" y="20828"/>
                </a:lnTo>
                <a:lnTo>
                  <a:pt x="65825" y="1307"/>
                </a:lnTo>
                <a:lnTo>
                  <a:pt x="83185" y="0"/>
                </a:lnTo>
                <a:close/>
              </a:path>
            </a:pathLst>
          </a:custGeom>
          <a:ln w="3175">
            <a:solidFill>
              <a:srgbClr val="4646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02781" y="2379091"/>
            <a:ext cx="165100" cy="281940"/>
          </a:xfrm>
          <a:custGeom>
            <a:avLst/>
            <a:gdLst/>
            <a:ahLst/>
            <a:cxnLst/>
            <a:rect l="l" t="t" r="r" b="b"/>
            <a:pathLst>
              <a:path w="165100" h="281939">
                <a:moveTo>
                  <a:pt x="83185" y="0"/>
                </a:moveTo>
                <a:lnTo>
                  <a:pt x="105235" y="1117"/>
                </a:lnTo>
                <a:lnTo>
                  <a:pt x="124142" y="4460"/>
                </a:lnTo>
                <a:lnTo>
                  <a:pt x="139906" y="10019"/>
                </a:lnTo>
                <a:lnTo>
                  <a:pt x="152526" y="17780"/>
                </a:lnTo>
                <a:lnTo>
                  <a:pt x="137795" y="59436"/>
                </a:lnTo>
                <a:lnTo>
                  <a:pt x="124936" y="51435"/>
                </a:lnTo>
                <a:lnTo>
                  <a:pt x="111696" y="45720"/>
                </a:lnTo>
                <a:lnTo>
                  <a:pt x="98075" y="42291"/>
                </a:lnTo>
                <a:lnTo>
                  <a:pt x="84074" y="41148"/>
                </a:lnTo>
                <a:lnTo>
                  <a:pt x="76168" y="41697"/>
                </a:lnTo>
                <a:lnTo>
                  <a:pt x="48895" y="63500"/>
                </a:lnTo>
                <a:lnTo>
                  <a:pt x="48895" y="73025"/>
                </a:lnTo>
                <a:lnTo>
                  <a:pt x="78148" y="109190"/>
                </a:lnTo>
                <a:lnTo>
                  <a:pt x="113581" y="128266"/>
                </a:lnTo>
                <a:lnTo>
                  <a:pt x="124396" y="134556"/>
                </a:lnTo>
                <a:lnTo>
                  <a:pt x="155176" y="165324"/>
                </a:lnTo>
                <a:lnTo>
                  <a:pt x="164973" y="205994"/>
                </a:lnTo>
                <a:lnTo>
                  <a:pt x="163351" y="221829"/>
                </a:lnTo>
                <a:lnTo>
                  <a:pt x="138938" y="260476"/>
                </a:lnTo>
                <a:lnTo>
                  <a:pt x="89646" y="280586"/>
                </a:lnTo>
                <a:lnTo>
                  <a:pt x="68834" y="281939"/>
                </a:lnTo>
                <a:lnTo>
                  <a:pt x="50238" y="280701"/>
                </a:lnTo>
                <a:lnTo>
                  <a:pt x="32559" y="276987"/>
                </a:lnTo>
                <a:lnTo>
                  <a:pt x="15809" y="270795"/>
                </a:lnTo>
                <a:lnTo>
                  <a:pt x="0" y="262128"/>
                </a:lnTo>
                <a:lnTo>
                  <a:pt x="17907" y="218821"/>
                </a:lnTo>
                <a:lnTo>
                  <a:pt x="32146" y="227635"/>
                </a:lnTo>
                <a:lnTo>
                  <a:pt x="46291" y="233902"/>
                </a:lnTo>
                <a:lnTo>
                  <a:pt x="60340" y="237644"/>
                </a:lnTo>
                <a:lnTo>
                  <a:pt x="74295" y="238887"/>
                </a:lnTo>
                <a:lnTo>
                  <a:pt x="92890" y="237029"/>
                </a:lnTo>
                <a:lnTo>
                  <a:pt x="106187" y="231457"/>
                </a:lnTo>
                <a:lnTo>
                  <a:pt x="114174" y="222170"/>
                </a:lnTo>
                <a:lnTo>
                  <a:pt x="116840" y="209169"/>
                </a:lnTo>
                <a:lnTo>
                  <a:pt x="116218" y="202287"/>
                </a:lnTo>
                <a:lnTo>
                  <a:pt x="91392" y="169148"/>
                </a:lnTo>
                <a:lnTo>
                  <a:pt x="50992" y="146647"/>
                </a:lnTo>
                <a:lnTo>
                  <a:pt x="39163" y="139842"/>
                </a:lnTo>
                <a:lnTo>
                  <a:pt x="9665" y="110982"/>
                </a:lnTo>
                <a:lnTo>
                  <a:pt x="508" y="73406"/>
                </a:lnTo>
                <a:lnTo>
                  <a:pt x="1960" y="58261"/>
                </a:lnTo>
                <a:lnTo>
                  <a:pt x="23749" y="20828"/>
                </a:lnTo>
                <a:lnTo>
                  <a:pt x="65825" y="1307"/>
                </a:lnTo>
                <a:lnTo>
                  <a:pt x="83185" y="0"/>
                </a:lnTo>
                <a:close/>
              </a:path>
            </a:pathLst>
          </a:custGeom>
          <a:ln w="3175">
            <a:solidFill>
              <a:srgbClr val="4646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462778" y="2837307"/>
            <a:ext cx="1983104" cy="2799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066026" y="2920619"/>
            <a:ext cx="66040" cy="100965"/>
          </a:xfrm>
          <a:custGeom>
            <a:avLst/>
            <a:gdLst/>
            <a:ahLst/>
            <a:cxnLst/>
            <a:rect l="l" t="t" r="r" b="b"/>
            <a:pathLst>
              <a:path w="66040" h="100964">
                <a:moveTo>
                  <a:pt x="32766" y="0"/>
                </a:moveTo>
                <a:lnTo>
                  <a:pt x="0" y="100583"/>
                </a:lnTo>
                <a:lnTo>
                  <a:pt x="65531" y="100583"/>
                </a:lnTo>
                <a:lnTo>
                  <a:pt x="32766" y="0"/>
                </a:lnTo>
                <a:close/>
              </a:path>
            </a:pathLst>
          </a:custGeom>
          <a:ln w="3175">
            <a:solidFill>
              <a:srgbClr val="4646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90538" y="2920619"/>
            <a:ext cx="66040" cy="100965"/>
          </a:xfrm>
          <a:custGeom>
            <a:avLst/>
            <a:gdLst/>
            <a:ahLst/>
            <a:cxnLst/>
            <a:rect l="l" t="t" r="r" b="b"/>
            <a:pathLst>
              <a:path w="66040" h="100964">
                <a:moveTo>
                  <a:pt x="32765" y="0"/>
                </a:moveTo>
                <a:lnTo>
                  <a:pt x="0" y="100583"/>
                </a:lnTo>
                <a:lnTo>
                  <a:pt x="65531" y="100583"/>
                </a:lnTo>
                <a:lnTo>
                  <a:pt x="32765" y="0"/>
                </a:lnTo>
                <a:close/>
              </a:path>
            </a:pathLst>
          </a:custGeom>
          <a:ln w="3175">
            <a:solidFill>
              <a:srgbClr val="4646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83629" y="2920619"/>
            <a:ext cx="66040" cy="100965"/>
          </a:xfrm>
          <a:custGeom>
            <a:avLst/>
            <a:gdLst/>
            <a:ahLst/>
            <a:cxnLst/>
            <a:rect l="l" t="t" r="r" b="b"/>
            <a:pathLst>
              <a:path w="66039" h="100964">
                <a:moveTo>
                  <a:pt x="32766" y="0"/>
                </a:moveTo>
                <a:lnTo>
                  <a:pt x="0" y="100583"/>
                </a:lnTo>
                <a:lnTo>
                  <a:pt x="65532" y="100583"/>
                </a:lnTo>
                <a:lnTo>
                  <a:pt x="32766" y="0"/>
                </a:lnTo>
                <a:close/>
              </a:path>
            </a:pathLst>
          </a:custGeom>
          <a:ln w="3175">
            <a:solidFill>
              <a:srgbClr val="4646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47381" y="2840989"/>
            <a:ext cx="198755" cy="276225"/>
          </a:xfrm>
          <a:custGeom>
            <a:avLst/>
            <a:gdLst/>
            <a:ahLst/>
            <a:cxnLst/>
            <a:rect l="l" t="t" r="r" b="b"/>
            <a:pathLst>
              <a:path w="198754" h="276225">
                <a:moveTo>
                  <a:pt x="0" y="0"/>
                </a:moveTo>
                <a:lnTo>
                  <a:pt x="23241" y="0"/>
                </a:lnTo>
                <a:lnTo>
                  <a:pt x="151892" y="164464"/>
                </a:lnTo>
                <a:lnTo>
                  <a:pt x="151892" y="0"/>
                </a:lnTo>
                <a:lnTo>
                  <a:pt x="198500" y="0"/>
                </a:lnTo>
                <a:lnTo>
                  <a:pt x="198500" y="276225"/>
                </a:lnTo>
                <a:lnTo>
                  <a:pt x="178689" y="276225"/>
                </a:lnTo>
                <a:lnTo>
                  <a:pt x="46482" y="103759"/>
                </a:lnTo>
                <a:lnTo>
                  <a:pt x="46482" y="272669"/>
                </a:lnTo>
                <a:lnTo>
                  <a:pt x="0" y="27266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4646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04407" y="2840989"/>
            <a:ext cx="231775" cy="273050"/>
          </a:xfrm>
          <a:custGeom>
            <a:avLst/>
            <a:gdLst/>
            <a:ahLst/>
            <a:cxnLst/>
            <a:rect l="l" t="t" r="r" b="b"/>
            <a:pathLst>
              <a:path w="231775" h="273050">
                <a:moveTo>
                  <a:pt x="0" y="0"/>
                </a:moveTo>
                <a:lnTo>
                  <a:pt x="51307" y="0"/>
                </a:lnTo>
                <a:lnTo>
                  <a:pt x="115950" y="116332"/>
                </a:lnTo>
                <a:lnTo>
                  <a:pt x="180720" y="0"/>
                </a:lnTo>
                <a:lnTo>
                  <a:pt x="231774" y="0"/>
                </a:lnTo>
                <a:lnTo>
                  <a:pt x="140334" y="160782"/>
                </a:lnTo>
                <a:lnTo>
                  <a:pt x="140334" y="272542"/>
                </a:lnTo>
                <a:lnTo>
                  <a:pt x="91947" y="272542"/>
                </a:lnTo>
                <a:lnTo>
                  <a:pt x="91947" y="1607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4646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13882" y="2840989"/>
            <a:ext cx="171450" cy="273050"/>
          </a:xfrm>
          <a:custGeom>
            <a:avLst/>
            <a:gdLst/>
            <a:ahLst/>
            <a:cxnLst/>
            <a:rect l="l" t="t" r="r" b="b"/>
            <a:pathLst>
              <a:path w="171450" h="273050">
                <a:moveTo>
                  <a:pt x="0" y="0"/>
                </a:moveTo>
                <a:lnTo>
                  <a:pt x="48259" y="0"/>
                </a:lnTo>
                <a:lnTo>
                  <a:pt x="48259" y="229615"/>
                </a:lnTo>
                <a:lnTo>
                  <a:pt x="171450" y="229615"/>
                </a:lnTo>
                <a:lnTo>
                  <a:pt x="171450" y="272542"/>
                </a:lnTo>
                <a:lnTo>
                  <a:pt x="0" y="27254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4646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697473" y="2840989"/>
            <a:ext cx="173990" cy="273050"/>
          </a:xfrm>
          <a:custGeom>
            <a:avLst/>
            <a:gdLst/>
            <a:ahLst/>
            <a:cxnLst/>
            <a:rect l="l" t="t" r="r" b="b"/>
            <a:pathLst>
              <a:path w="173989" h="273050">
                <a:moveTo>
                  <a:pt x="0" y="0"/>
                </a:moveTo>
                <a:lnTo>
                  <a:pt x="173862" y="0"/>
                </a:lnTo>
                <a:lnTo>
                  <a:pt x="173862" y="42925"/>
                </a:lnTo>
                <a:lnTo>
                  <a:pt x="48260" y="42925"/>
                </a:lnTo>
                <a:lnTo>
                  <a:pt x="48260" y="106807"/>
                </a:lnTo>
                <a:lnTo>
                  <a:pt x="138302" y="106807"/>
                </a:lnTo>
                <a:lnTo>
                  <a:pt x="138302" y="147955"/>
                </a:lnTo>
                <a:lnTo>
                  <a:pt x="48260" y="147955"/>
                </a:lnTo>
                <a:lnTo>
                  <a:pt x="48260" y="229615"/>
                </a:lnTo>
                <a:lnTo>
                  <a:pt x="171830" y="229615"/>
                </a:lnTo>
                <a:lnTo>
                  <a:pt x="171830" y="272542"/>
                </a:lnTo>
                <a:lnTo>
                  <a:pt x="0" y="27254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4646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62778" y="2840989"/>
            <a:ext cx="212725" cy="273050"/>
          </a:xfrm>
          <a:custGeom>
            <a:avLst/>
            <a:gdLst/>
            <a:ahLst/>
            <a:cxnLst/>
            <a:rect l="l" t="t" r="r" b="b"/>
            <a:pathLst>
              <a:path w="212725" h="273050">
                <a:moveTo>
                  <a:pt x="0" y="0"/>
                </a:moveTo>
                <a:lnTo>
                  <a:pt x="48260" y="0"/>
                </a:lnTo>
                <a:lnTo>
                  <a:pt x="48260" y="130429"/>
                </a:lnTo>
                <a:lnTo>
                  <a:pt x="140970" y="0"/>
                </a:lnTo>
                <a:lnTo>
                  <a:pt x="196087" y="0"/>
                </a:lnTo>
                <a:lnTo>
                  <a:pt x="110617" y="119125"/>
                </a:lnTo>
                <a:lnTo>
                  <a:pt x="212344" y="272542"/>
                </a:lnTo>
                <a:lnTo>
                  <a:pt x="154559" y="272542"/>
                </a:lnTo>
                <a:lnTo>
                  <a:pt x="78612" y="156463"/>
                </a:lnTo>
                <a:lnTo>
                  <a:pt x="48260" y="197993"/>
                </a:lnTo>
                <a:lnTo>
                  <a:pt x="48260" y="272542"/>
                </a:lnTo>
                <a:lnTo>
                  <a:pt x="0" y="27254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4646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71893" y="2837307"/>
            <a:ext cx="447040" cy="276225"/>
          </a:xfrm>
          <a:custGeom>
            <a:avLst/>
            <a:gdLst/>
            <a:ahLst/>
            <a:cxnLst/>
            <a:rect l="l" t="t" r="r" b="b"/>
            <a:pathLst>
              <a:path w="447040" h="276225">
                <a:moveTo>
                  <a:pt x="316356" y="0"/>
                </a:moveTo>
                <a:lnTo>
                  <a:pt x="337565" y="0"/>
                </a:lnTo>
                <a:lnTo>
                  <a:pt x="447039" y="276225"/>
                </a:lnTo>
                <a:lnTo>
                  <a:pt x="393700" y="276225"/>
                </a:lnTo>
                <a:lnTo>
                  <a:pt x="373760" y="220979"/>
                </a:lnTo>
                <a:lnTo>
                  <a:pt x="280415" y="220979"/>
                </a:lnTo>
                <a:lnTo>
                  <a:pt x="261492" y="276225"/>
                </a:lnTo>
                <a:lnTo>
                  <a:pt x="212344" y="276225"/>
                </a:lnTo>
                <a:lnTo>
                  <a:pt x="207645" y="276225"/>
                </a:lnTo>
                <a:lnTo>
                  <a:pt x="154558" y="276225"/>
                </a:lnTo>
                <a:lnTo>
                  <a:pt x="78612" y="160146"/>
                </a:lnTo>
                <a:lnTo>
                  <a:pt x="48259" y="201675"/>
                </a:lnTo>
                <a:lnTo>
                  <a:pt x="48259" y="276225"/>
                </a:lnTo>
                <a:lnTo>
                  <a:pt x="0" y="276225"/>
                </a:lnTo>
                <a:lnTo>
                  <a:pt x="0" y="3682"/>
                </a:lnTo>
                <a:lnTo>
                  <a:pt x="48259" y="3682"/>
                </a:lnTo>
                <a:lnTo>
                  <a:pt x="48259" y="134112"/>
                </a:lnTo>
                <a:lnTo>
                  <a:pt x="140970" y="3682"/>
                </a:lnTo>
                <a:lnTo>
                  <a:pt x="196087" y="3682"/>
                </a:lnTo>
                <a:lnTo>
                  <a:pt x="110616" y="122808"/>
                </a:lnTo>
                <a:lnTo>
                  <a:pt x="209423" y="271779"/>
                </a:lnTo>
                <a:lnTo>
                  <a:pt x="316356" y="0"/>
                </a:lnTo>
                <a:close/>
              </a:path>
            </a:pathLst>
          </a:custGeom>
          <a:ln w="3175">
            <a:solidFill>
              <a:srgbClr val="4646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504051" y="2837307"/>
            <a:ext cx="239395" cy="276225"/>
          </a:xfrm>
          <a:custGeom>
            <a:avLst/>
            <a:gdLst/>
            <a:ahLst/>
            <a:cxnLst/>
            <a:rect l="l" t="t" r="r" b="b"/>
            <a:pathLst>
              <a:path w="239395" h="276225">
                <a:moveTo>
                  <a:pt x="108712" y="0"/>
                </a:moveTo>
                <a:lnTo>
                  <a:pt x="129921" y="0"/>
                </a:lnTo>
                <a:lnTo>
                  <a:pt x="239395" y="276225"/>
                </a:lnTo>
                <a:lnTo>
                  <a:pt x="186054" y="276225"/>
                </a:lnTo>
                <a:lnTo>
                  <a:pt x="166116" y="220979"/>
                </a:lnTo>
                <a:lnTo>
                  <a:pt x="72771" y="220979"/>
                </a:lnTo>
                <a:lnTo>
                  <a:pt x="53848" y="276225"/>
                </a:lnTo>
                <a:lnTo>
                  <a:pt x="0" y="276225"/>
                </a:lnTo>
                <a:lnTo>
                  <a:pt x="108712" y="0"/>
                </a:lnTo>
                <a:close/>
              </a:path>
            </a:pathLst>
          </a:custGeom>
          <a:ln w="3175">
            <a:solidFill>
              <a:srgbClr val="4646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97142" y="2837307"/>
            <a:ext cx="239395" cy="276225"/>
          </a:xfrm>
          <a:custGeom>
            <a:avLst/>
            <a:gdLst/>
            <a:ahLst/>
            <a:cxnLst/>
            <a:rect l="l" t="t" r="r" b="b"/>
            <a:pathLst>
              <a:path w="239395" h="276225">
                <a:moveTo>
                  <a:pt x="108712" y="0"/>
                </a:moveTo>
                <a:lnTo>
                  <a:pt x="129921" y="0"/>
                </a:lnTo>
                <a:lnTo>
                  <a:pt x="239395" y="276225"/>
                </a:lnTo>
                <a:lnTo>
                  <a:pt x="186055" y="276225"/>
                </a:lnTo>
                <a:lnTo>
                  <a:pt x="166116" y="220979"/>
                </a:lnTo>
                <a:lnTo>
                  <a:pt x="72771" y="220979"/>
                </a:lnTo>
                <a:lnTo>
                  <a:pt x="53848" y="276225"/>
                </a:lnTo>
                <a:lnTo>
                  <a:pt x="0" y="276225"/>
                </a:lnTo>
                <a:lnTo>
                  <a:pt x="108712" y="0"/>
                </a:lnTo>
                <a:close/>
              </a:path>
            </a:pathLst>
          </a:custGeom>
          <a:ln w="3175">
            <a:solidFill>
              <a:srgbClr val="4646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25067" y="1408175"/>
            <a:ext cx="3582924" cy="48326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Rectangle 49"/>
          <p:cNvSpPr/>
          <p:nvPr/>
        </p:nvSpPr>
        <p:spPr>
          <a:xfrm>
            <a:off x="5410200" y="3733800"/>
            <a:ext cx="29718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MUKTI HAKIM STP, MP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388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5664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 smtClean="0"/>
              <a:t>Aspek</a:t>
            </a:r>
            <a:r>
              <a:rPr lang="en-US" sz="4000" dirty="0" smtClean="0"/>
              <a:t> </a:t>
            </a:r>
            <a:r>
              <a:rPr lang="en-US" sz="4000" dirty="0" err="1" smtClean="0"/>
              <a:t>keuangan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keseluruhan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hal-hal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:</a:t>
            </a:r>
          </a:p>
          <a:p>
            <a:pPr marL="342900" indent="-342900">
              <a:buAutoNum type="alphaLcPeriod"/>
            </a:pPr>
            <a:r>
              <a:rPr lang="en-US" dirty="0" err="1" smtClean="0"/>
              <a:t>Sumber-sumber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yang </a:t>
            </a:r>
            <a:r>
              <a:rPr lang="en-US" dirty="0" err="1" smtClean="0"/>
              <a:t>diperoleh</a:t>
            </a:r>
            <a:endParaRPr lang="en-US" dirty="0" smtClean="0"/>
          </a:p>
          <a:p>
            <a:pPr marL="342900" indent="-342900">
              <a:buAutoNum type="alphaLcPeriod"/>
            </a:pP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endParaRPr lang="en-US" dirty="0" smtClean="0"/>
          </a:p>
          <a:p>
            <a:pPr marL="342900" indent="-342900">
              <a:buAutoNum type="alphaLcPeriod"/>
            </a:pPr>
            <a:r>
              <a:rPr lang="en-US" dirty="0" err="1" smtClean="0"/>
              <a:t>Estimasi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,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umur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endParaRPr lang="en-US" dirty="0" smtClean="0"/>
          </a:p>
          <a:p>
            <a:pPr marL="342900" indent="-342900">
              <a:buAutoNum type="alphaLcPeriod"/>
            </a:pP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neraca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endParaRPr lang="en-US" dirty="0" smtClean="0"/>
          </a:p>
          <a:p>
            <a:pPr marL="342900" indent="-342900">
              <a:buAutoNum type="alphaLcPeriod"/>
            </a:pPr>
            <a:r>
              <a:rPr lang="en-US" dirty="0" err="1" smtClean="0"/>
              <a:t>Kriteria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</a:p>
          <a:p>
            <a:pPr marL="342900" indent="-342900">
              <a:buAutoNum type="alphaLcPeriod"/>
            </a:pPr>
            <a:r>
              <a:rPr lang="en-US" dirty="0" err="1" smtClean="0"/>
              <a:t>Rasio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2" y="604012"/>
            <a:ext cx="2743377" cy="357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99207" y="710945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9" y="0"/>
                </a:moveTo>
                <a:lnTo>
                  <a:pt x="0" y="127634"/>
                </a:lnTo>
                <a:lnTo>
                  <a:pt x="83057" y="127634"/>
                </a:lnTo>
                <a:lnTo>
                  <a:pt x="41529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8741" y="661162"/>
            <a:ext cx="106997" cy="115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80895" y="661034"/>
            <a:ext cx="101854" cy="1005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30092" y="609980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63" y="0"/>
                </a:lnTo>
                <a:lnTo>
                  <a:pt x="192658" y="208534"/>
                </a:lnTo>
                <a:lnTo>
                  <a:pt x="192658" y="0"/>
                </a:lnTo>
                <a:lnTo>
                  <a:pt x="251586" y="0"/>
                </a:lnTo>
                <a:lnTo>
                  <a:pt x="251586" y="350266"/>
                </a:lnTo>
                <a:lnTo>
                  <a:pt x="226694" y="350266"/>
                </a:lnTo>
                <a:lnTo>
                  <a:pt x="58927" y="131572"/>
                </a:lnTo>
                <a:lnTo>
                  <a:pt x="58927" y="345821"/>
                </a:lnTo>
                <a:lnTo>
                  <a:pt x="0" y="34582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0800" y="609980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1" y="0"/>
                </a:lnTo>
                <a:lnTo>
                  <a:pt x="61341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63267" y="609980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1" y="0"/>
                </a:lnTo>
                <a:lnTo>
                  <a:pt x="286131" y="54483"/>
                </a:lnTo>
                <a:lnTo>
                  <a:pt x="171322" y="54483"/>
                </a:lnTo>
                <a:lnTo>
                  <a:pt x="171322" y="345567"/>
                </a:lnTo>
                <a:lnTo>
                  <a:pt x="109981" y="345567"/>
                </a:lnTo>
                <a:lnTo>
                  <a:pt x="109981" y="54483"/>
                </a:lnTo>
                <a:lnTo>
                  <a:pt x="0" y="544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43836" y="609980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71" y="0"/>
                </a:lnTo>
                <a:lnTo>
                  <a:pt x="220471" y="54483"/>
                </a:lnTo>
                <a:lnTo>
                  <a:pt x="61340" y="54483"/>
                </a:lnTo>
                <a:lnTo>
                  <a:pt x="61340" y="135382"/>
                </a:lnTo>
                <a:lnTo>
                  <a:pt x="175513" y="135382"/>
                </a:lnTo>
                <a:lnTo>
                  <a:pt x="175513" y="187579"/>
                </a:lnTo>
                <a:lnTo>
                  <a:pt x="61340" y="187579"/>
                </a:lnTo>
                <a:lnTo>
                  <a:pt x="61340" y="291084"/>
                </a:lnTo>
                <a:lnTo>
                  <a:pt x="217931" y="291084"/>
                </a:lnTo>
                <a:lnTo>
                  <a:pt x="217931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96086" y="609980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4" h="350519">
                <a:moveTo>
                  <a:pt x="0" y="0"/>
                </a:moveTo>
                <a:lnTo>
                  <a:pt x="29489" y="0"/>
                </a:lnTo>
                <a:lnTo>
                  <a:pt x="192709" y="208534"/>
                </a:lnTo>
                <a:lnTo>
                  <a:pt x="192709" y="0"/>
                </a:lnTo>
                <a:lnTo>
                  <a:pt x="251637" y="0"/>
                </a:lnTo>
                <a:lnTo>
                  <a:pt x="251637" y="350266"/>
                </a:lnTo>
                <a:lnTo>
                  <a:pt x="226745" y="350266"/>
                </a:lnTo>
                <a:lnTo>
                  <a:pt x="58978" y="131572"/>
                </a:lnTo>
                <a:lnTo>
                  <a:pt x="58978" y="345821"/>
                </a:lnTo>
                <a:lnTo>
                  <a:pt x="0" y="34582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1766" y="609980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560" y="0"/>
                </a:lnTo>
                <a:lnTo>
                  <a:pt x="220560" y="54483"/>
                </a:lnTo>
                <a:lnTo>
                  <a:pt x="61328" y="54483"/>
                </a:lnTo>
                <a:lnTo>
                  <a:pt x="61328" y="135382"/>
                </a:lnTo>
                <a:lnTo>
                  <a:pt x="175501" y="135382"/>
                </a:lnTo>
                <a:lnTo>
                  <a:pt x="175501" y="187579"/>
                </a:lnTo>
                <a:lnTo>
                  <a:pt x="61328" y="187579"/>
                </a:lnTo>
                <a:lnTo>
                  <a:pt x="61328" y="291084"/>
                </a:lnTo>
                <a:lnTo>
                  <a:pt x="217970" y="291084"/>
                </a:lnTo>
                <a:lnTo>
                  <a:pt x="217970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8302" y="607568"/>
            <a:ext cx="229870" cy="347980"/>
          </a:xfrm>
          <a:custGeom>
            <a:avLst/>
            <a:gdLst/>
            <a:ahLst/>
            <a:cxnLst/>
            <a:rect l="l" t="t" r="r" b="b"/>
            <a:pathLst>
              <a:path w="229870" h="347980">
                <a:moveTo>
                  <a:pt x="71716" y="0"/>
                </a:moveTo>
                <a:lnTo>
                  <a:pt x="109895" y="1571"/>
                </a:lnTo>
                <a:lnTo>
                  <a:pt x="169750" y="14144"/>
                </a:lnTo>
                <a:lnTo>
                  <a:pt x="207993" y="39481"/>
                </a:lnTo>
                <a:lnTo>
                  <a:pt x="226920" y="78724"/>
                </a:lnTo>
                <a:lnTo>
                  <a:pt x="229285" y="103632"/>
                </a:lnTo>
                <a:lnTo>
                  <a:pt x="223681" y="146425"/>
                </a:lnTo>
                <a:lnTo>
                  <a:pt x="206869" y="179710"/>
                </a:lnTo>
                <a:lnTo>
                  <a:pt x="178846" y="203484"/>
                </a:lnTo>
                <a:lnTo>
                  <a:pt x="139612" y="217749"/>
                </a:lnTo>
                <a:lnTo>
                  <a:pt x="89166" y="222504"/>
                </a:lnTo>
                <a:lnTo>
                  <a:pt x="83534" y="222406"/>
                </a:lnTo>
                <a:lnTo>
                  <a:pt x="77019" y="222107"/>
                </a:lnTo>
                <a:lnTo>
                  <a:pt x="69617" y="221593"/>
                </a:lnTo>
                <a:lnTo>
                  <a:pt x="61328" y="220853"/>
                </a:lnTo>
                <a:lnTo>
                  <a:pt x="61328" y="347980"/>
                </a:lnTo>
                <a:lnTo>
                  <a:pt x="0" y="347980"/>
                </a:lnTo>
                <a:lnTo>
                  <a:pt x="0" y="2667"/>
                </a:lnTo>
                <a:lnTo>
                  <a:pt x="27484" y="1500"/>
                </a:lnTo>
                <a:lnTo>
                  <a:pt x="48598" y="666"/>
                </a:lnTo>
                <a:lnTo>
                  <a:pt x="63341" y="166"/>
                </a:lnTo>
                <a:lnTo>
                  <a:pt x="71716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18157" y="606425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7" y="0"/>
                </a:moveTo>
                <a:lnTo>
                  <a:pt x="153338" y="6359"/>
                </a:lnTo>
                <a:lnTo>
                  <a:pt x="194452" y="25447"/>
                </a:lnTo>
                <a:lnTo>
                  <a:pt x="219112" y="57275"/>
                </a:lnTo>
                <a:lnTo>
                  <a:pt x="227330" y="101853"/>
                </a:lnTo>
                <a:lnTo>
                  <a:pt x="226188" y="116855"/>
                </a:lnTo>
                <a:lnTo>
                  <a:pt x="209169" y="157861"/>
                </a:lnTo>
                <a:lnTo>
                  <a:pt x="176664" y="187328"/>
                </a:lnTo>
                <a:lnTo>
                  <a:pt x="163449" y="193421"/>
                </a:lnTo>
                <a:lnTo>
                  <a:pt x="265556" y="349123"/>
                </a:lnTo>
                <a:lnTo>
                  <a:pt x="194818" y="349123"/>
                </a:lnTo>
                <a:lnTo>
                  <a:pt x="102616" y="206375"/>
                </a:lnTo>
                <a:lnTo>
                  <a:pt x="94952" y="206206"/>
                </a:lnTo>
                <a:lnTo>
                  <a:pt x="85883" y="205882"/>
                </a:lnTo>
                <a:lnTo>
                  <a:pt x="75434" y="205392"/>
                </a:lnTo>
                <a:lnTo>
                  <a:pt x="63626" y="204724"/>
                </a:lnTo>
                <a:lnTo>
                  <a:pt x="63626" y="349123"/>
                </a:lnTo>
                <a:lnTo>
                  <a:pt x="0" y="349123"/>
                </a:lnTo>
                <a:lnTo>
                  <a:pt x="0" y="3555"/>
                </a:lnTo>
                <a:lnTo>
                  <a:pt x="4409" y="3438"/>
                </a:lnTo>
                <a:lnTo>
                  <a:pt x="12509" y="3095"/>
                </a:lnTo>
                <a:lnTo>
                  <a:pt x="24324" y="2538"/>
                </a:lnTo>
                <a:lnTo>
                  <a:pt x="39878" y="1777"/>
                </a:lnTo>
                <a:lnTo>
                  <a:pt x="56360" y="1017"/>
                </a:lnTo>
                <a:lnTo>
                  <a:pt x="71151" y="460"/>
                </a:lnTo>
                <a:lnTo>
                  <a:pt x="84276" y="117"/>
                </a:lnTo>
                <a:lnTo>
                  <a:pt x="95757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89479" y="605281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4" y="0"/>
                </a:moveTo>
                <a:lnTo>
                  <a:pt x="164719" y="0"/>
                </a:lnTo>
                <a:lnTo>
                  <a:pt x="303656" y="350265"/>
                </a:lnTo>
                <a:lnTo>
                  <a:pt x="235965" y="350265"/>
                </a:lnTo>
                <a:lnTo>
                  <a:pt x="210693" y="280162"/>
                </a:lnTo>
                <a:lnTo>
                  <a:pt x="92328" y="280162"/>
                </a:lnTo>
                <a:lnTo>
                  <a:pt x="68198" y="350265"/>
                </a:lnTo>
                <a:lnTo>
                  <a:pt x="0" y="350265"/>
                </a:lnTo>
                <a:lnTo>
                  <a:pt x="137794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02714" y="604012"/>
            <a:ext cx="287020" cy="357505"/>
          </a:xfrm>
          <a:custGeom>
            <a:avLst/>
            <a:gdLst/>
            <a:ahLst/>
            <a:cxnLst/>
            <a:rect l="l" t="t" r="r" b="b"/>
            <a:pathLst>
              <a:path w="287019" h="357505">
                <a:moveTo>
                  <a:pt x="175006" y="0"/>
                </a:moveTo>
                <a:lnTo>
                  <a:pt x="202340" y="2139"/>
                </a:lnTo>
                <a:lnTo>
                  <a:pt x="227568" y="8540"/>
                </a:lnTo>
                <a:lnTo>
                  <a:pt x="250676" y="19180"/>
                </a:lnTo>
                <a:lnTo>
                  <a:pt x="271653" y="34036"/>
                </a:lnTo>
                <a:lnTo>
                  <a:pt x="245998" y="83312"/>
                </a:lnTo>
                <a:lnTo>
                  <a:pt x="239831" y="78476"/>
                </a:lnTo>
                <a:lnTo>
                  <a:pt x="232187" y="73675"/>
                </a:lnTo>
                <a:lnTo>
                  <a:pt x="191420" y="56991"/>
                </a:lnTo>
                <a:lnTo>
                  <a:pt x="173609" y="54610"/>
                </a:lnTo>
                <a:lnTo>
                  <a:pt x="149437" y="56757"/>
                </a:lnTo>
                <a:lnTo>
                  <a:pt x="109190" y="74005"/>
                </a:lnTo>
                <a:lnTo>
                  <a:pt x="80182" y="107870"/>
                </a:lnTo>
                <a:lnTo>
                  <a:pt x="65462" y="154162"/>
                </a:lnTo>
                <a:lnTo>
                  <a:pt x="63626" y="181737"/>
                </a:lnTo>
                <a:lnTo>
                  <a:pt x="65436" y="207902"/>
                </a:lnTo>
                <a:lnTo>
                  <a:pt x="79914" y="251995"/>
                </a:lnTo>
                <a:lnTo>
                  <a:pt x="108295" y="284356"/>
                </a:lnTo>
                <a:lnTo>
                  <a:pt x="147625" y="300843"/>
                </a:lnTo>
                <a:lnTo>
                  <a:pt x="171196" y="302895"/>
                </a:lnTo>
                <a:lnTo>
                  <a:pt x="186862" y="301775"/>
                </a:lnTo>
                <a:lnTo>
                  <a:pt x="225171" y="284988"/>
                </a:lnTo>
                <a:lnTo>
                  <a:pt x="225171" y="217042"/>
                </a:lnTo>
                <a:lnTo>
                  <a:pt x="177291" y="217042"/>
                </a:lnTo>
                <a:lnTo>
                  <a:pt x="177291" y="164718"/>
                </a:lnTo>
                <a:lnTo>
                  <a:pt x="286511" y="164718"/>
                </a:lnTo>
                <a:lnTo>
                  <a:pt x="286511" y="319404"/>
                </a:lnTo>
                <a:lnTo>
                  <a:pt x="246578" y="341872"/>
                </a:lnTo>
                <a:lnTo>
                  <a:pt x="195611" y="354885"/>
                </a:lnTo>
                <a:lnTo>
                  <a:pt x="161290" y="357377"/>
                </a:lnTo>
                <a:lnTo>
                  <a:pt x="126069" y="354349"/>
                </a:lnTo>
                <a:lnTo>
                  <a:pt x="67153" y="330053"/>
                </a:lnTo>
                <a:lnTo>
                  <a:pt x="24431" y="282402"/>
                </a:lnTo>
                <a:lnTo>
                  <a:pt x="2714" y="218064"/>
                </a:lnTo>
                <a:lnTo>
                  <a:pt x="0" y="180086"/>
                </a:lnTo>
                <a:lnTo>
                  <a:pt x="2954" y="141960"/>
                </a:lnTo>
                <a:lnTo>
                  <a:pt x="26628" y="76948"/>
                </a:lnTo>
                <a:lnTo>
                  <a:pt x="73136" y="28182"/>
                </a:lnTo>
                <a:lnTo>
                  <a:pt x="136953" y="3139"/>
                </a:lnTo>
                <a:lnTo>
                  <a:pt x="175006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96436" y="605281"/>
            <a:ext cx="868807" cy="3549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82771" y="710945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8" y="0"/>
                </a:moveTo>
                <a:lnTo>
                  <a:pt x="0" y="127634"/>
                </a:lnTo>
                <a:lnTo>
                  <a:pt x="83057" y="127634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56889" y="661162"/>
            <a:ext cx="132841" cy="2407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13657" y="609980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63" y="0"/>
                </a:lnTo>
                <a:lnTo>
                  <a:pt x="192658" y="208534"/>
                </a:lnTo>
                <a:lnTo>
                  <a:pt x="192658" y="0"/>
                </a:lnTo>
                <a:lnTo>
                  <a:pt x="251587" y="0"/>
                </a:lnTo>
                <a:lnTo>
                  <a:pt x="251587" y="350266"/>
                </a:lnTo>
                <a:lnTo>
                  <a:pt x="226694" y="350266"/>
                </a:lnTo>
                <a:lnTo>
                  <a:pt x="58927" y="131572"/>
                </a:lnTo>
                <a:lnTo>
                  <a:pt x="58927" y="345821"/>
                </a:lnTo>
                <a:lnTo>
                  <a:pt x="0" y="34582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96436" y="607568"/>
            <a:ext cx="256540" cy="347980"/>
          </a:xfrm>
          <a:custGeom>
            <a:avLst/>
            <a:gdLst/>
            <a:ahLst/>
            <a:cxnLst/>
            <a:rect l="l" t="t" r="r" b="b"/>
            <a:pathLst>
              <a:path w="256539" h="347980">
                <a:moveTo>
                  <a:pt x="92201" y="0"/>
                </a:moveTo>
                <a:lnTo>
                  <a:pt x="159845" y="11064"/>
                </a:lnTo>
                <a:lnTo>
                  <a:pt x="211962" y="44323"/>
                </a:lnTo>
                <a:lnTo>
                  <a:pt x="245110" y="95758"/>
                </a:lnTo>
                <a:lnTo>
                  <a:pt x="256159" y="161671"/>
                </a:lnTo>
                <a:lnTo>
                  <a:pt x="251173" y="218598"/>
                </a:lnTo>
                <a:lnTo>
                  <a:pt x="236215" y="265176"/>
                </a:lnTo>
                <a:lnTo>
                  <a:pt x="211280" y="301402"/>
                </a:lnTo>
                <a:lnTo>
                  <a:pt x="176365" y="327279"/>
                </a:lnTo>
                <a:lnTo>
                  <a:pt x="131466" y="342804"/>
                </a:lnTo>
                <a:lnTo>
                  <a:pt x="76580" y="347980"/>
                </a:lnTo>
                <a:lnTo>
                  <a:pt x="0" y="347980"/>
                </a:lnTo>
                <a:lnTo>
                  <a:pt x="0" y="2667"/>
                </a:lnTo>
                <a:lnTo>
                  <a:pt x="33266" y="1500"/>
                </a:lnTo>
                <a:lnTo>
                  <a:pt x="59721" y="666"/>
                </a:lnTo>
                <a:lnTo>
                  <a:pt x="79367" y="166"/>
                </a:lnTo>
                <a:lnTo>
                  <a:pt x="92201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73042" y="605281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5" y="0"/>
                </a:moveTo>
                <a:lnTo>
                  <a:pt x="164719" y="0"/>
                </a:lnTo>
                <a:lnTo>
                  <a:pt x="303657" y="350265"/>
                </a:lnTo>
                <a:lnTo>
                  <a:pt x="235966" y="350265"/>
                </a:lnTo>
                <a:lnTo>
                  <a:pt x="210693" y="280162"/>
                </a:lnTo>
                <a:lnTo>
                  <a:pt x="92329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5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81525" y="603884"/>
            <a:ext cx="1712087" cy="3575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24828" y="661162"/>
            <a:ext cx="106934" cy="1153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26457" y="657479"/>
            <a:ext cx="176402" cy="2503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90057" y="609980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471" y="0"/>
                </a:lnTo>
                <a:lnTo>
                  <a:pt x="220471" y="54483"/>
                </a:lnTo>
                <a:lnTo>
                  <a:pt x="61340" y="54483"/>
                </a:lnTo>
                <a:lnTo>
                  <a:pt x="61340" y="135382"/>
                </a:lnTo>
                <a:lnTo>
                  <a:pt x="175513" y="135382"/>
                </a:lnTo>
                <a:lnTo>
                  <a:pt x="175513" y="187579"/>
                </a:lnTo>
                <a:lnTo>
                  <a:pt x="61340" y="187579"/>
                </a:lnTo>
                <a:lnTo>
                  <a:pt x="61340" y="291084"/>
                </a:lnTo>
                <a:lnTo>
                  <a:pt x="217931" y="291084"/>
                </a:lnTo>
                <a:lnTo>
                  <a:pt x="217931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20080" y="609980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64" y="0"/>
                </a:lnTo>
                <a:lnTo>
                  <a:pt x="192659" y="208534"/>
                </a:lnTo>
                <a:lnTo>
                  <a:pt x="192659" y="0"/>
                </a:lnTo>
                <a:lnTo>
                  <a:pt x="251587" y="0"/>
                </a:lnTo>
                <a:lnTo>
                  <a:pt x="251587" y="350266"/>
                </a:lnTo>
                <a:lnTo>
                  <a:pt x="226695" y="350266"/>
                </a:lnTo>
                <a:lnTo>
                  <a:pt x="58928" y="131572"/>
                </a:lnTo>
                <a:lnTo>
                  <a:pt x="58928" y="345821"/>
                </a:lnTo>
                <a:lnTo>
                  <a:pt x="0" y="34582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81525" y="609980"/>
            <a:ext cx="269875" cy="346075"/>
          </a:xfrm>
          <a:custGeom>
            <a:avLst/>
            <a:gdLst/>
            <a:ahLst/>
            <a:cxnLst/>
            <a:rect l="l" t="t" r="r" b="b"/>
            <a:pathLst>
              <a:path w="269875" h="346075">
                <a:moveTo>
                  <a:pt x="0" y="0"/>
                </a:moveTo>
                <a:lnTo>
                  <a:pt x="61340" y="0"/>
                </a:lnTo>
                <a:lnTo>
                  <a:pt x="61340" y="165354"/>
                </a:lnTo>
                <a:lnTo>
                  <a:pt x="178815" y="0"/>
                </a:lnTo>
                <a:lnTo>
                  <a:pt x="248538" y="0"/>
                </a:lnTo>
                <a:lnTo>
                  <a:pt x="140335" y="151003"/>
                </a:lnTo>
                <a:lnTo>
                  <a:pt x="269366" y="345567"/>
                </a:lnTo>
                <a:lnTo>
                  <a:pt x="195961" y="345567"/>
                </a:lnTo>
                <a:lnTo>
                  <a:pt x="99695" y="198374"/>
                </a:lnTo>
                <a:lnTo>
                  <a:pt x="61340" y="250952"/>
                </a:lnTo>
                <a:lnTo>
                  <a:pt x="61340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64377" y="607568"/>
            <a:ext cx="229235" cy="347980"/>
          </a:xfrm>
          <a:custGeom>
            <a:avLst/>
            <a:gdLst/>
            <a:ahLst/>
            <a:cxnLst/>
            <a:rect l="l" t="t" r="r" b="b"/>
            <a:pathLst>
              <a:path w="229235" h="347980">
                <a:moveTo>
                  <a:pt x="71627" y="0"/>
                </a:moveTo>
                <a:lnTo>
                  <a:pt x="109825" y="1571"/>
                </a:lnTo>
                <a:lnTo>
                  <a:pt x="169693" y="14144"/>
                </a:lnTo>
                <a:lnTo>
                  <a:pt x="207964" y="39481"/>
                </a:lnTo>
                <a:lnTo>
                  <a:pt x="226875" y="78724"/>
                </a:lnTo>
                <a:lnTo>
                  <a:pt x="229235" y="103632"/>
                </a:lnTo>
                <a:lnTo>
                  <a:pt x="223627" y="146425"/>
                </a:lnTo>
                <a:lnTo>
                  <a:pt x="206809" y="179710"/>
                </a:lnTo>
                <a:lnTo>
                  <a:pt x="178787" y="203484"/>
                </a:lnTo>
                <a:lnTo>
                  <a:pt x="139566" y="217749"/>
                </a:lnTo>
                <a:lnTo>
                  <a:pt x="89153" y="222504"/>
                </a:lnTo>
                <a:lnTo>
                  <a:pt x="83486" y="222406"/>
                </a:lnTo>
                <a:lnTo>
                  <a:pt x="76962" y="222107"/>
                </a:lnTo>
                <a:lnTo>
                  <a:pt x="69580" y="221593"/>
                </a:lnTo>
                <a:lnTo>
                  <a:pt x="61340" y="220853"/>
                </a:lnTo>
                <a:lnTo>
                  <a:pt x="61340" y="347980"/>
                </a:lnTo>
                <a:lnTo>
                  <a:pt x="0" y="347980"/>
                </a:lnTo>
                <a:lnTo>
                  <a:pt x="0" y="2667"/>
                </a:lnTo>
                <a:lnTo>
                  <a:pt x="27479" y="1500"/>
                </a:lnTo>
                <a:lnTo>
                  <a:pt x="48577" y="666"/>
                </a:lnTo>
                <a:lnTo>
                  <a:pt x="63293" y="166"/>
                </a:lnTo>
                <a:lnTo>
                  <a:pt x="71627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26659" y="60401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0" y="22478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4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8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5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6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1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3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1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63719" y="603884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89" y="0"/>
                </a:moveTo>
                <a:lnTo>
                  <a:pt x="214312" y="11541"/>
                </a:lnTo>
                <a:lnTo>
                  <a:pt x="262508" y="46227"/>
                </a:lnTo>
                <a:lnTo>
                  <a:pt x="292052" y="101726"/>
                </a:lnTo>
                <a:lnTo>
                  <a:pt x="301878" y="175894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0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4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9539" y="2296667"/>
            <a:ext cx="1575816" cy="6797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99972" y="2296667"/>
            <a:ext cx="1476755" cy="6797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62783" y="2296667"/>
            <a:ext cx="1749551" cy="6797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95344" y="2296667"/>
            <a:ext cx="1534668" cy="6797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16067" y="2296667"/>
            <a:ext cx="2016251" cy="6797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26935" y="2296667"/>
            <a:ext cx="605027" cy="6797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9539" y="2589276"/>
            <a:ext cx="1310640" cy="6797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29283" y="2589276"/>
            <a:ext cx="516635" cy="6797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2440" y="2955035"/>
            <a:ext cx="1264920" cy="6797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26463" y="2955035"/>
            <a:ext cx="1722120" cy="67970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37688" y="2955035"/>
            <a:ext cx="1470660" cy="67970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97452" y="2955035"/>
            <a:ext cx="1143000" cy="67970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828032" y="2955035"/>
            <a:ext cx="900684" cy="67970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17820" y="2955035"/>
            <a:ext cx="1432559" cy="67970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39483" y="2955035"/>
            <a:ext cx="1141476" cy="67970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72440" y="3247644"/>
            <a:ext cx="1181099" cy="67970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48155" y="3247644"/>
            <a:ext cx="565404" cy="67970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08175" y="3247644"/>
            <a:ext cx="1571244" cy="67970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671572" y="3247644"/>
            <a:ext cx="1127760" cy="67970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393947" y="3247644"/>
            <a:ext cx="2229612" cy="67970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314188" y="3247644"/>
            <a:ext cx="1063752" cy="67970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72440" y="3540252"/>
            <a:ext cx="1865376" cy="67970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28444" y="3540252"/>
            <a:ext cx="1162812" cy="67970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880360" y="3540252"/>
            <a:ext cx="1127760" cy="67970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602735" y="3540252"/>
            <a:ext cx="1851660" cy="67970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46547" y="3540252"/>
            <a:ext cx="970788" cy="67970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804915" y="3540252"/>
            <a:ext cx="1363980" cy="67970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72440" y="3832859"/>
            <a:ext cx="2144268" cy="67970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07335" y="3832859"/>
            <a:ext cx="1796795" cy="67970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794759" y="3832859"/>
            <a:ext cx="798576" cy="67970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280915" y="3832859"/>
            <a:ext cx="2715767" cy="67970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72440" y="4125467"/>
            <a:ext cx="1181099" cy="67970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48155" y="4125467"/>
            <a:ext cx="565404" cy="67970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408175" y="4125467"/>
            <a:ext cx="1571244" cy="67970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671572" y="4125467"/>
            <a:ext cx="818388" cy="67970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29539" y="4856988"/>
            <a:ext cx="1551431" cy="67970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75588" y="4856988"/>
            <a:ext cx="1476756" cy="6797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439923" y="4856988"/>
            <a:ext cx="1534668" cy="6797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56076" y="4856988"/>
            <a:ext cx="2020824" cy="67970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271515" y="4856988"/>
            <a:ext cx="516636" cy="67970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471159" y="4856988"/>
            <a:ext cx="1918715" cy="67970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72440" y="5149596"/>
            <a:ext cx="1642872" cy="67970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804416" y="5149596"/>
            <a:ext cx="1031747" cy="67970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525267" y="5149596"/>
            <a:ext cx="1571244" cy="67970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768852" y="5149596"/>
            <a:ext cx="1434084" cy="67970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307340" y="2374519"/>
            <a:ext cx="7174230" cy="3290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90"/>
              </a:lnSpc>
              <a:spcBef>
                <a:spcPts val="100"/>
              </a:spcBef>
            </a:pPr>
            <a:r>
              <a:rPr sz="2400" b="1" spc="-5" dirty="0">
                <a:latin typeface="Trebuchet MS"/>
                <a:cs typeface="Trebuchet MS"/>
              </a:rPr>
              <a:t>AMDAL </a:t>
            </a:r>
            <a:r>
              <a:rPr sz="2400" b="1" dirty="0">
                <a:latin typeface="Trebuchet MS"/>
                <a:cs typeface="Trebuchet MS"/>
              </a:rPr>
              <a:t>(Analisis </a:t>
            </a:r>
            <a:r>
              <a:rPr sz="2400" b="1" spc="-5" dirty="0">
                <a:latin typeface="Trebuchet MS"/>
                <a:cs typeface="Trebuchet MS"/>
              </a:rPr>
              <a:t>Mengenai </a:t>
            </a:r>
            <a:r>
              <a:rPr sz="2400" b="1" dirty="0">
                <a:latin typeface="Trebuchet MS"/>
                <a:cs typeface="Trebuchet MS"/>
              </a:rPr>
              <a:t>Dampak</a:t>
            </a:r>
            <a:r>
              <a:rPr sz="2400" b="1" spc="-140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Lingkungan)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ts val="2590"/>
              </a:lnSpc>
            </a:pPr>
            <a:r>
              <a:rPr sz="2400" spc="-5" dirty="0">
                <a:latin typeface="Trebuchet MS"/>
                <a:cs typeface="Trebuchet MS"/>
              </a:rPr>
              <a:t>adalah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:</a:t>
            </a:r>
          </a:p>
          <a:p>
            <a:pPr marL="355600" marR="5080">
              <a:lnSpc>
                <a:spcPct val="80000"/>
              </a:lnSpc>
              <a:spcBef>
                <a:spcPts val="575"/>
              </a:spcBef>
            </a:pPr>
            <a:r>
              <a:rPr sz="2400" spc="-5" dirty="0">
                <a:latin typeface="Trebuchet MS"/>
                <a:cs typeface="Trebuchet MS"/>
              </a:rPr>
              <a:t>Kajian mengenai dampak besar dan penting suatu  usaha/kegiatan yang direncanakan pada  lingkungan hidup yang </a:t>
            </a:r>
            <a:r>
              <a:rPr sz="2400" spc="-5" dirty="0" err="1">
                <a:latin typeface="Trebuchet MS"/>
                <a:cs typeface="Trebuchet MS"/>
              </a:rPr>
              <a:t>diperlukan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lang="en-US" sz="2400" spc="-5" dirty="0" err="1" smtClean="0">
                <a:latin typeface="Trebuchet MS"/>
                <a:cs typeface="Trebuchet MS"/>
              </a:rPr>
              <a:t>l</a:t>
            </a:r>
            <a:r>
              <a:rPr sz="2400" spc="-5" dirty="0" err="1" smtClean="0">
                <a:latin typeface="Trebuchet MS"/>
                <a:cs typeface="Trebuchet MS"/>
              </a:rPr>
              <a:t>agi</a:t>
            </a:r>
            <a:r>
              <a:rPr sz="2400" spc="-5" dirty="0" smtClean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proses  pengambilan keputusan ttg </a:t>
            </a:r>
            <a:r>
              <a:rPr sz="2400" spc="-10" dirty="0">
                <a:latin typeface="Trebuchet MS"/>
                <a:cs typeface="Trebuchet MS"/>
              </a:rPr>
              <a:t>penyelenggaraan  </a:t>
            </a:r>
            <a:r>
              <a:rPr sz="2400" spc="-5" dirty="0">
                <a:latin typeface="Trebuchet MS"/>
                <a:cs typeface="Trebuchet MS"/>
              </a:rPr>
              <a:t>usaha/kegiatan</a:t>
            </a:r>
            <a:r>
              <a:rPr sz="2400" spc="3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tsb</a:t>
            </a:r>
            <a:endParaRPr sz="2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50" dirty="0">
              <a:latin typeface="Times New Roman"/>
              <a:cs typeface="Times New Roman"/>
            </a:endParaRPr>
          </a:p>
          <a:p>
            <a:pPr marL="355600" marR="296545" indent="-342900">
              <a:lnSpc>
                <a:spcPts val="2300"/>
              </a:lnSpc>
            </a:pPr>
            <a:r>
              <a:rPr sz="2400" b="1" spc="-5" dirty="0" smtClean="0">
                <a:latin typeface="Trebuchet MS"/>
                <a:cs typeface="Trebuchet MS"/>
              </a:rPr>
              <a:t>A</a:t>
            </a:r>
            <a:r>
              <a:rPr lang="en-US" sz="2400" b="1" spc="-5" dirty="0" smtClean="0">
                <a:latin typeface="Trebuchet MS"/>
                <a:cs typeface="Trebuchet MS"/>
              </a:rPr>
              <a:t>M</a:t>
            </a:r>
            <a:r>
              <a:rPr sz="2400" b="1" spc="-5" dirty="0" smtClean="0">
                <a:latin typeface="Trebuchet MS"/>
                <a:cs typeface="Trebuchet MS"/>
              </a:rPr>
              <a:t>DAL </a:t>
            </a:r>
            <a:r>
              <a:rPr sz="2400" b="1" dirty="0">
                <a:latin typeface="Trebuchet MS"/>
                <a:cs typeface="Trebuchet MS"/>
              </a:rPr>
              <a:t>(Analisis Dampak </a:t>
            </a:r>
            <a:r>
              <a:rPr sz="2400" b="1" spc="-5" dirty="0">
                <a:latin typeface="Trebuchet MS"/>
                <a:cs typeface="Trebuchet MS"/>
              </a:rPr>
              <a:t>Lingkungan)</a:t>
            </a:r>
            <a:r>
              <a:rPr sz="2400" b="1" spc="-19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merupakan  dokumen hasil kegiatan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AMDAL.</a:t>
            </a:r>
          </a:p>
        </p:txBody>
      </p:sp>
    </p:spTree>
    <p:extLst>
      <p:ext uri="{BB962C8B-B14F-4D97-AF65-F5344CB8AC3E}">
        <p14:creationId xmlns:p14="http://schemas.microsoft.com/office/powerpoint/2010/main" val="27265621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47241"/>
            <a:ext cx="6905625" cy="3335654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85115" marR="5080" indent="-273050">
              <a:lnSpc>
                <a:spcPct val="80000"/>
              </a:lnSpc>
              <a:spcBef>
                <a:spcPts val="765"/>
              </a:spcBef>
              <a:tabLst>
                <a:tab pos="4420235" algn="l"/>
              </a:tabLst>
            </a:pPr>
            <a:r>
              <a:rPr sz="2800" spc="-20" dirty="0">
                <a:latin typeface="Trebuchet MS"/>
                <a:cs typeface="Trebuchet MS"/>
              </a:rPr>
              <a:t>Konsepsi </a:t>
            </a:r>
            <a:r>
              <a:rPr sz="2800" spc="-10" dirty="0">
                <a:latin typeface="Trebuchet MS"/>
                <a:cs typeface="Trebuchet MS"/>
              </a:rPr>
              <a:t>dasar</a:t>
            </a:r>
            <a:r>
              <a:rPr sz="2800" spc="9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dari</a:t>
            </a:r>
            <a:r>
              <a:rPr sz="2800" spc="-14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AMDAL	“Sustainibilitas  </a:t>
            </a:r>
            <a:r>
              <a:rPr sz="2800" spc="-5" dirty="0">
                <a:latin typeface="Trebuchet MS"/>
                <a:cs typeface="Trebuchet MS"/>
              </a:rPr>
              <a:t>lingkungan”, </a:t>
            </a:r>
            <a:r>
              <a:rPr sz="2800" spc="-10" dirty="0">
                <a:latin typeface="Trebuchet MS"/>
                <a:cs typeface="Trebuchet MS"/>
              </a:rPr>
              <a:t>dalam </a:t>
            </a:r>
            <a:r>
              <a:rPr sz="2800" spc="-5" dirty="0">
                <a:latin typeface="Trebuchet MS"/>
                <a:cs typeface="Trebuchet MS"/>
              </a:rPr>
              <a:t>konteks </a:t>
            </a:r>
            <a:r>
              <a:rPr sz="2800" spc="-10" dirty="0">
                <a:latin typeface="Trebuchet MS"/>
                <a:cs typeface="Trebuchet MS"/>
              </a:rPr>
              <a:t>tetap  terpeliharanya keseimbangan antara  </a:t>
            </a:r>
            <a:r>
              <a:rPr sz="2800" i="1" spc="-5" dirty="0">
                <a:latin typeface="Trebuchet MS"/>
                <a:cs typeface="Trebuchet MS"/>
              </a:rPr>
              <a:t>lingkungan </a:t>
            </a:r>
            <a:r>
              <a:rPr sz="2800" spc="-5" dirty="0">
                <a:latin typeface="Trebuchet MS"/>
                <a:cs typeface="Trebuchet MS"/>
              </a:rPr>
              <a:t>sebagai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sumberdaya alam</a:t>
            </a:r>
            <a:r>
              <a:rPr sz="2800" spc="-10" dirty="0">
                <a:latin typeface="Trebuchet MS"/>
                <a:cs typeface="Trebuchet MS"/>
              </a:rPr>
              <a:t> dan  </a:t>
            </a:r>
            <a:r>
              <a:rPr sz="2800" i="1" spc="-10" dirty="0">
                <a:latin typeface="Trebuchet MS"/>
                <a:cs typeface="Trebuchet MS"/>
              </a:rPr>
              <a:t>manusia </a:t>
            </a:r>
            <a:r>
              <a:rPr sz="2800" spc="-5" dirty="0">
                <a:latin typeface="Trebuchet MS"/>
                <a:cs typeface="Trebuchet MS"/>
              </a:rPr>
              <a:t>sebagai</a:t>
            </a:r>
            <a:r>
              <a:rPr sz="2800" spc="5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pengguna.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ts val="3025"/>
              </a:lnSpc>
            </a:pPr>
            <a:r>
              <a:rPr sz="2800" spc="-5" dirty="0">
                <a:latin typeface="Trebuchet MS"/>
                <a:cs typeface="Trebuchet MS"/>
              </a:rPr>
              <a:t>Salah </a:t>
            </a:r>
            <a:r>
              <a:rPr sz="2800" spc="-10" dirty="0">
                <a:latin typeface="Trebuchet MS"/>
                <a:cs typeface="Trebuchet MS"/>
              </a:rPr>
              <a:t>satu elemen utama </a:t>
            </a:r>
            <a:r>
              <a:rPr sz="2800" spc="-5" dirty="0">
                <a:latin typeface="Trebuchet MS"/>
                <a:cs typeface="Trebuchet MS"/>
              </a:rPr>
              <a:t>sebagai</a:t>
            </a:r>
            <a:r>
              <a:rPr sz="2800" spc="8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kunci</a:t>
            </a:r>
            <a:endParaRPr sz="2800">
              <a:latin typeface="Trebuchet MS"/>
              <a:cs typeface="Trebuchet MS"/>
            </a:endParaRPr>
          </a:p>
          <a:p>
            <a:pPr marL="285115" marR="268605">
              <a:lnSpc>
                <a:spcPts val="2690"/>
              </a:lnSpc>
              <a:spcBef>
                <a:spcPts val="310"/>
              </a:spcBef>
            </a:pPr>
            <a:r>
              <a:rPr sz="2800" spc="-5" dirty="0">
                <a:latin typeface="Trebuchet MS"/>
                <a:cs typeface="Trebuchet MS"/>
              </a:rPr>
              <a:t>sustainibilitas lingkungan adalah </a:t>
            </a:r>
            <a:r>
              <a:rPr sz="2800" spc="-10" dirty="0">
                <a:latin typeface="Trebuchet MS"/>
                <a:cs typeface="Trebuchet MS"/>
              </a:rPr>
              <a:t>“</a:t>
            </a:r>
            <a:r>
              <a:rPr sz="2800" i="1" spc="-10" dirty="0">
                <a:latin typeface="Trebuchet MS"/>
                <a:cs typeface="Trebuchet MS"/>
              </a:rPr>
              <a:t>siklus  </a:t>
            </a:r>
            <a:r>
              <a:rPr sz="2800" i="1" spc="-5" dirty="0">
                <a:latin typeface="Trebuchet MS"/>
                <a:cs typeface="Trebuchet MS"/>
              </a:rPr>
              <a:t>hidrologi”</a:t>
            </a:r>
            <a:endParaRPr sz="28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350195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5157" y="104089"/>
            <a:ext cx="28162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Siklus</a:t>
            </a:r>
            <a:r>
              <a:rPr spc="-65" dirty="0"/>
              <a:t> </a:t>
            </a:r>
            <a:r>
              <a:rPr spc="-5" dirty="0"/>
              <a:t>Hidrologi</a:t>
            </a:r>
          </a:p>
        </p:txBody>
      </p:sp>
    </p:spTree>
    <p:extLst>
      <p:ext uri="{BB962C8B-B14F-4D97-AF65-F5344CB8AC3E}">
        <p14:creationId xmlns:p14="http://schemas.microsoft.com/office/powerpoint/2010/main" val="1313871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860196"/>
            <a:ext cx="6846570" cy="382476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3200" spc="-80" dirty="0">
                <a:latin typeface="Times New Roman" pitchFamily="18" charset="0"/>
                <a:cs typeface="Times New Roman" pitchFamily="18" charset="0"/>
              </a:rPr>
              <a:t>Tanpa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ada campur tangan manusia, </a:t>
            </a:r>
            <a:r>
              <a:rPr sz="3200" spc="-1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sz="3200" spc="-5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285115" marR="421640" indent="-272415">
              <a:lnSpc>
                <a:spcPts val="3020"/>
              </a:lnSpc>
              <a:spcBef>
                <a:spcPts val="645"/>
              </a:spcBef>
              <a:buClr>
                <a:srgbClr val="D1282D"/>
              </a:buClr>
              <a:buSzPct val="73214"/>
              <a:buFont typeface="Arial"/>
              <a:buChar char=""/>
              <a:tabLst>
                <a:tab pos="285750" algn="l"/>
              </a:tabLst>
            </a:pPr>
            <a:r>
              <a:rPr lang="en-US" sz="3200" spc="-1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sz="3200" spc="-10" dirty="0" err="1" smtClean="0">
                <a:latin typeface="Times New Roman" pitchFamily="18" charset="0"/>
                <a:cs typeface="Times New Roman" pitchFamily="18" charset="0"/>
              </a:rPr>
              <a:t>utan</a:t>
            </a:r>
            <a:r>
              <a:rPr sz="32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alami tetap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terpelihara </a:t>
            </a:r>
            <a:r>
              <a:rPr sz="3200" spc="-50" dirty="0">
                <a:latin typeface="Times New Roman" pitchFamily="18" charset="0"/>
                <a:cs typeface="Times New Roman" pitchFamily="18" charset="0"/>
              </a:rPr>
              <a:t>(habitat 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flora –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fauna)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285115" indent="-272415">
              <a:lnSpc>
                <a:spcPct val="100000"/>
              </a:lnSpc>
              <a:spcBef>
                <a:spcPts val="229"/>
              </a:spcBef>
              <a:buClr>
                <a:srgbClr val="D1282D"/>
              </a:buClr>
              <a:buSzPct val="73214"/>
              <a:buFont typeface="Arial"/>
              <a:buChar char=""/>
              <a:tabLst>
                <a:tab pos="285750" algn="l"/>
              </a:tabLst>
            </a:pP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3200" spc="-5" dirty="0" smtClean="0">
                <a:latin typeface="Times New Roman" pitchFamily="18" charset="0"/>
                <a:cs typeface="Times New Roman" pitchFamily="18" charset="0"/>
              </a:rPr>
              <a:t>ir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bawah tanah tidak</a:t>
            </a:r>
            <a:r>
              <a:rPr sz="3200" spc="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terganggu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285115" indent="-272415">
              <a:lnSpc>
                <a:spcPct val="100000"/>
              </a:lnSpc>
              <a:spcBef>
                <a:spcPts val="260"/>
              </a:spcBef>
              <a:buClr>
                <a:srgbClr val="D1282D"/>
              </a:buClr>
              <a:buSzPct val="73214"/>
              <a:buFont typeface="Arial"/>
              <a:buChar char=""/>
              <a:tabLst>
                <a:tab pos="285750" algn="l"/>
              </a:tabLst>
            </a:pPr>
            <a:r>
              <a:rPr lang="en-US" sz="3200" spc="-1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sz="3200" spc="-10" dirty="0" err="1" smtClean="0">
                <a:latin typeface="Times New Roman" pitchFamily="18" charset="0"/>
                <a:cs typeface="Times New Roman" pitchFamily="18" charset="0"/>
              </a:rPr>
              <a:t>ualitas</a:t>
            </a:r>
            <a:r>
              <a:rPr sz="32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udara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tetap</a:t>
            </a:r>
            <a:r>
              <a:rPr sz="3200" spc="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terjaga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285115" indent="-272415">
              <a:lnSpc>
                <a:spcPct val="100000"/>
              </a:lnSpc>
              <a:spcBef>
                <a:spcPts val="265"/>
              </a:spcBef>
              <a:buClr>
                <a:srgbClr val="D1282D"/>
              </a:buClr>
              <a:buSzPct val="73214"/>
              <a:buFont typeface="Arial"/>
              <a:buChar char=""/>
              <a:tabLst>
                <a:tab pos="285750" algn="l"/>
              </a:tabLst>
            </a:pPr>
            <a:r>
              <a:rPr lang="en-US" sz="3200" spc="-5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3200" spc="-5" dirty="0" err="1" smtClean="0">
                <a:latin typeface="Times New Roman" pitchFamily="18" charset="0"/>
                <a:cs typeface="Times New Roman" pitchFamily="18" charset="0"/>
              </a:rPr>
              <a:t>rosi</a:t>
            </a:r>
            <a:r>
              <a:rPr sz="32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tanah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minimal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285115" marR="1312545" indent="-272415">
              <a:lnSpc>
                <a:spcPts val="3020"/>
              </a:lnSpc>
              <a:spcBef>
                <a:spcPts val="650"/>
              </a:spcBef>
              <a:buClr>
                <a:srgbClr val="D1282D"/>
              </a:buClr>
              <a:buSzPct val="73214"/>
              <a:buFont typeface="Arial"/>
              <a:buChar char=""/>
              <a:tabLst>
                <a:tab pos="285750" algn="l"/>
              </a:tabLst>
            </a:pPr>
            <a:r>
              <a:rPr lang="en-US" sz="3200" spc="-5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3200" spc="-5" dirty="0" err="1" smtClean="0">
                <a:latin typeface="Times New Roman" pitchFamily="18" charset="0"/>
                <a:cs typeface="Times New Roman" pitchFamily="18" charset="0"/>
              </a:rPr>
              <a:t>antai</a:t>
            </a:r>
            <a:r>
              <a:rPr sz="32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0" dirty="0" err="1">
                <a:latin typeface="Times New Roman" pitchFamily="18" charset="0"/>
                <a:cs typeface="Times New Roman" pitchFamily="18" charset="0"/>
              </a:rPr>
              <a:t>makanan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0" dirty="0" err="1" smtClean="0">
                <a:latin typeface="Times New Roman" pitchFamily="18" charset="0"/>
                <a:cs typeface="Times New Roman" pitchFamily="18" charset="0"/>
              </a:rPr>
              <a:t>mengalami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 err="1" smtClean="0">
                <a:latin typeface="Times New Roman" pitchFamily="18" charset="0"/>
                <a:cs typeface="Times New Roman" pitchFamily="18" charset="0"/>
              </a:rPr>
              <a:t>gangguan</a:t>
            </a:r>
            <a:r>
              <a:rPr sz="3200" spc="-5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sz="3200" spc="-5" dirty="0" err="1" smtClean="0">
                <a:latin typeface="Times New Roman" pitchFamily="18" charset="0"/>
                <a:cs typeface="Times New Roman" pitchFamily="18" charset="0"/>
              </a:rPr>
              <a:t>terputus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1987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457200"/>
            <a:ext cx="7284720" cy="49558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208915" indent="-274320">
              <a:lnSpc>
                <a:spcPct val="100000"/>
              </a:lnSpc>
              <a:spcBef>
                <a:spcPts val="105"/>
              </a:spcBef>
              <a:buClr>
                <a:srgbClr val="D1282D"/>
              </a:buClr>
              <a:buSzPct val="73076"/>
              <a:tabLst>
                <a:tab pos="287020" algn="l"/>
              </a:tabLst>
            </a:pPr>
            <a:r>
              <a:rPr lang="en-US" sz="2600" dirty="0" err="1" smtClean="0">
                <a:latin typeface="Trebuchet MS"/>
                <a:cs typeface="Trebuchet MS"/>
              </a:rPr>
              <a:t>Dasar</a:t>
            </a:r>
            <a:r>
              <a:rPr lang="en-US" sz="2600" dirty="0" smtClean="0">
                <a:latin typeface="Trebuchet MS"/>
                <a:cs typeface="Trebuchet MS"/>
              </a:rPr>
              <a:t> </a:t>
            </a:r>
            <a:r>
              <a:rPr lang="en-US" sz="2600" dirty="0" err="1" smtClean="0">
                <a:latin typeface="Trebuchet MS"/>
                <a:cs typeface="Trebuchet MS"/>
              </a:rPr>
              <a:t>Hukum</a:t>
            </a:r>
            <a:r>
              <a:rPr lang="en-US" sz="2600" dirty="0" smtClean="0">
                <a:latin typeface="Trebuchet MS"/>
                <a:cs typeface="Trebuchet MS"/>
              </a:rPr>
              <a:t> </a:t>
            </a:r>
            <a:r>
              <a:rPr lang="en-US" sz="2600" dirty="0" err="1" smtClean="0">
                <a:latin typeface="Trebuchet MS"/>
                <a:cs typeface="Trebuchet MS"/>
              </a:rPr>
              <a:t>AMDAl</a:t>
            </a:r>
            <a:r>
              <a:rPr lang="en-US" sz="2600" dirty="0" smtClean="0">
                <a:latin typeface="Trebuchet MS"/>
                <a:cs typeface="Trebuchet MS"/>
              </a:rPr>
              <a:t> </a:t>
            </a:r>
            <a:r>
              <a:rPr lang="en-US" sz="2600" dirty="0" err="1" smtClean="0">
                <a:latin typeface="Trebuchet MS"/>
                <a:cs typeface="Trebuchet MS"/>
              </a:rPr>
              <a:t>diatur</a:t>
            </a:r>
            <a:r>
              <a:rPr lang="en-US" sz="2600" dirty="0" smtClean="0">
                <a:latin typeface="Trebuchet MS"/>
                <a:cs typeface="Trebuchet MS"/>
              </a:rPr>
              <a:t> </a:t>
            </a:r>
            <a:r>
              <a:rPr lang="en-US" sz="2600" dirty="0" err="1" smtClean="0">
                <a:latin typeface="Trebuchet MS"/>
                <a:cs typeface="Trebuchet MS"/>
              </a:rPr>
              <a:t>dalam</a:t>
            </a:r>
            <a:r>
              <a:rPr lang="en-US" sz="2600" dirty="0" smtClean="0">
                <a:latin typeface="Trebuchet MS"/>
                <a:cs typeface="Trebuchet MS"/>
              </a:rPr>
              <a:t> :</a:t>
            </a:r>
          </a:p>
          <a:p>
            <a:pPr marL="287020" marR="208915" indent="-274320">
              <a:lnSpc>
                <a:spcPct val="100000"/>
              </a:lnSpc>
              <a:spcBef>
                <a:spcPts val="105"/>
              </a:spcBef>
              <a:buClr>
                <a:srgbClr val="D1282D"/>
              </a:buClr>
              <a:buSzPct val="73076"/>
              <a:buFont typeface="Arial" charset="0"/>
              <a:buChar char="•"/>
              <a:tabLst>
                <a:tab pos="287020" algn="l"/>
              </a:tabLst>
            </a:pPr>
            <a:r>
              <a:rPr sz="2600" dirty="0" smtClean="0">
                <a:latin typeface="Trebuchet MS"/>
                <a:cs typeface="Trebuchet MS"/>
              </a:rPr>
              <a:t>PP </a:t>
            </a:r>
            <a:r>
              <a:rPr sz="2600" spc="-5" dirty="0">
                <a:latin typeface="Trebuchet MS"/>
                <a:cs typeface="Trebuchet MS"/>
              </a:rPr>
              <a:t>No.27 </a:t>
            </a:r>
            <a:r>
              <a:rPr sz="2600" spc="-5" dirty="0" err="1">
                <a:latin typeface="Trebuchet MS"/>
                <a:cs typeface="Trebuchet MS"/>
              </a:rPr>
              <a:t>tahun</a:t>
            </a:r>
            <a:r>
              <a:rPr sz="2600" spc="-5" dirty="0">
                <a:latin typeface="Trebuchet MS"/>
                <a:cs typeface="Trebuchet MS"/>
              </a:rPr>
              <a:t> </a:t>
            </a:r>
            <a:r>
              <a:rPr sz="2600" dirty="0" smtClean="0">
                <a:latin typeface="Trebuchet MS"/>
                <a:cs typeface="Trebuchet MS"/>
              </a:rPr>
              <a:t>1999</a:t>
            </a:r>
            <a:r>
              <a:rPr lang="en-US" sz="2600" dirty="0" smtClean="0">
                <a:latin typeface="Trebuchet MS"/>
                <a:cs typeface="Trebuchet MS"/>
              </a:rPr>
              <a:t> </a:t>
            </a:r>
            <a:r>
              <a:rPr lang="en-US" sz="2600" dirty="0" err="1" smtClean="0">
                <a:latin typeface="Trebuchet MS"/>
                <a:cs typeface="Trebuchet MS"/>
              </a:rPr>
              <a:t>tentang</a:t>
            </a:r>
            <a:r>
              <a:rPr lang="en-US" sz="2600" dirty="0" smtClean="0">
                <a:latin typeface="Trebuchet MS"/>
                <a:cs typeface="Trebuchet MS"/>
              </a:rPr>
              <a:t> </a:t>
            </a:r>
            <a:r>
              <a:rPr lang="en-US" sz="2600" dirty="0" err="1" smtClean="0">
                <a:latin typeface="Trebuchet MS"/>
                <a:cs typeface="Trebuchet MS"/>
              </a:rPr>
              <a:t>analisis</a:t>
            </a:r>
            <a:r>
              <a:rPr lang="en-US" sz="2600" dirty="0" smtClean="0">
                <a:latin typeface="Trebuchet MS"/>
                <a:cs typeface="Trebuchet MS"/>
              </a:rPr>
              <a:t> </a:t>
            </a:r>
            <a:r>
              <a:rPr lang="en-US" sz="2600" dirty="0" err="1" smtClean="0">
                <a:latin typeface="Trebuchet MS"/>
                <a:cs typeface="Trebuchet MS"/>
              </a:rPr>
              <a:t>mengenai</a:t>
            </a:r>
            <a:r>
              <a:rPr lang="en-US" sz="2600" dirty="0" smtClean="0">
                <a:latin typeface="Trebuchet MS"/>
                <a:cs typeface="Trebuchet MS"/>
              </a:rPr>
              <a:t> </a:t>
            </a:r>
            <a:r>
              <a:rPr lang="en-US" sz="2600" dirty="0" err="1" smtClean="0">
                <a:latin typeface="Trebuchet MS"/>
                <a:cs typeface="Trebuchet MS"/>
              </a:rPr>
              <a:t>dampak</a:t>
            </a:r>
            <a:r>
              <a:rPr lang="en-US" sz="2600" dirty="0" smtClean="0">
                <a:latin typeface="Trebuchet MS"/>
                <a:cs typeface="Trebuchet MS"/>
              </a:rPr>
              <a:t> </a:t>
            </a:r>
            <a:r>
              <a:rPr lang="en-US" sz="2600" dirty="0" err="1" smtClean="0">
                <a:latin typeface="Trebuchet MS"/>
                <a:cs typeface="Trebuchet MS"/>
              </a:rPr>
              <a:t>lingkungan</a:t>
            </a:r>
            <a:r>
              <a:rPr lang="en-US" sz="2600" dirty="0" smtClean="0">
                <a:latin typeface="Trebuchet MS"/>
                <a:cs typeface="Trebuchet MS"/>
              </a:rPr>
              <a:t> </a:t>
            </a:r>
            <a:r>
              <a:rPr lang="en-US" sz="2600" dirty="0" err="1" smtClean="0">
                <a:latin typeface="Trebuchet MS"/>
                <a:cs typeface="Trebuchet MS"/>
              </a:rPr>
              <a:t>hidup</a:t>
            </a:r>
            <a:endParaRPr lang="en-US" sz="2600" dirty="0" smtClean="0">
              <a:latin typeface="Trebuchet MS"/>
              <a:cs typeface="Trebuchet MS"/>
            </a:endParaRPr>
          </a:p>
          <a:p>
            <a:pPr marL="287020" marR="208915" indent="-274320">
              <a:lnSpc>
                <a:spcPct val="100000"/>
              </a:lnSpc>
              <a:spcBef>
                <a:spcPts val="105"/>
              </a:spcBef>
              <a:buClr>
                <a:srgbClr val="D1282D"/>
              </a:buClr>
              <a:buSzPct val="73076"/>
              <a:buFont typeface="Arial" charset="0"/>
              <a:buChar char="•"/>
              <a:tabLst>
                <a:tab pos="287020" algn="l"/>
              </a:tabLst>
            </a:pPr>
            <a:r>
              <a:rPr lang="en-US" sz="2600" dirty="0" smtClean="0">
                <a:latin typeface="Trebuchet MS"/>
                <a:cs typeface="Trebuchet MS"/>
              </a:rPr>
              <a:t>UU No.23 </a:t>
            </a:r>
            <a:r>
              <a:rPr lang="en-US" sz="2600" dirty="0" err="1" smtClean="0">
                <a:latin typeface="Trebuchet MS"/>
                <a:cs typeface="Trebuchet MS"/>
              </a:rPr>
              <a:t>tahun</a:t>
            </a:r>
            <a:r>
              <a:rPr lang="en-US" sz="2600" dirty="0" smtClean="0">
                <a:latin typeface="Trebuchet MS"/>
                <a:cs typeface="Trebuchet MS"/>
              </a:rPr>
              <a:t> 1997 </a:t>
            </a:r>
            <a:r>
              <a:rPr lang="en-US" sz="2600" dirty="0" err="1" smtClean="0">
                <a:latin typeface="Trebuchet MS"/>
                <a:cs typeface="Trebuchet MS"/>
              </a:rPr>
              <a:t>tentang</a:t>
            </a:r>
            <a:r>
              <a:rPr lang="en-US" sz="2600" dirty="0" smtClean="0">
                <a:latin typeface="Trebuchet MS"/>
                <a:cs typeface="Trebuchet MS"/>
              </a:rPr>
              <a:t> </a:t>
            </a:r>
            <a:r>
              <a:rPr lang="en-US" sz="2600" dirty="0" err="1" smtClean="0">
                <a:latin typeface="Trebuchet MS"/>
                <a:cs typeface="Trebuchet MS"/>
              </a:rPr>
              <a:t>pengelolaan</a:t>
            </a:r>
            <a:r>
              <a:rPr lang="en-US" sz="2600" dirty="0" smtClean="0">
                <a:latin typeface="Trebuchet MS"/>
                <a:cs typeface="Trebuchet MS"/>
              </a:rPr>
              <a:t> </a:t>
            </a:r>
            <a:r>
              <a:rPr lang="en-US" sz="2600" dirty="0" err="1" smtClean="0">
                <a:latin typeface="Trebuchet MS"/>
                <a:cs typeface="Trebuchet MS"/>
              </a:rPr>
              <a:t>lingkungan</a:t>
            </a:r>
            <a:r>
              <a:rPr lang="en-US" sz="2600" dirty="0" smtClean="0">
                <a:latin typeface="Trebuchet MS"/>
                <a:cs typeface="Trebuchet MS"/>
              </a:rPr>
              <a:t> </a:t>
            </a:r>
            <a:r>
              <a:rPr lang="en-US" sz="2600" dirty="0" err="1" smtClean="0">
                <a:latin typeface="Trebuchet MS"/>
                <a:cs typeface="Trebuchet MS"/>
              </a:rPr>
              <a:t>hidup</a:t>
            </a:r>
            <a:r>
              <a:rPr lang="en-US" sz="2600" dirty="0" smtClean="0">
                <a:latin typeface="Trebuchet MS"/>
                <a:cs typeface="Trebuchet MS"/>
              </a:rPr>
              <a:t> </a:t>
            </a:r>
            <a:r>
              <a:rPr lang="en-US" sz="2600" dirty="0" err="1" smtClean="0">
                <a:latin typeface="Trebuchet MS"/>
                <a:cs typeface="Trebuchet MS"/>
              </a:rPr>
              <a:t>pasal</a:t>
            </a:r>
            <a:r>
              <a:rPr lang="en-US" sz="2600" dirty="0" smtClean="0">
                <a:latin typeface="Trebuchet MS"/>
                <a:cs typeface="Trebuchet MS"/>
              </a:rPr>
              <a:t> 15</a:t>
            </a:r>
          </a:p>
          <a:p>
            <a:pPr marL="287020" marR="208915" indent="-274320">
              <a:lnSpc>
                <a:spcPct val="100000"/>
              </a:lnSpc>
              <a:spcBef>
                <a:spcPts val="105"/>
              </a:spcBef>
              <a:buClr>
                <a:srgbClr val="D1282D"/>
              </a:buClr>
              <a:buSzPct val="73076"/>
              <a:buFont typeface="Arial" charset="0"/>
              <a:buChar char="•"/>
              <a:tabLst>
                <a:tab pos="287020" algn="l"/>
              </a:tabLst>
            </a:pPr>
            <a:r>
              <a:rPr lang="en-US" sz="2600" dirty="0" err="1" smtClean="0">
                <a:latin typeface="Trebuchet MS"/>
                <a:cs typeface="Trebuchet MS"/>
              </a:rPr>
              <a:t>Kepmen</a:t>
            </a:r>
            <a:r>
              <a:rPr lang="en-US" sz="2600" dirty="0" smtClean="0">
                <a:latin typeface="Trebuchet MS"/>
                <a:cs typeface="Trebuchet MS"/>
              </a:rPr>
              <a:t> LH No.17 </a:t>
            </a:r>
            <a:r>
              <a:rPr lang="en-US" sz="2600" dirty="0" err="1" smtClean="0">
                <a:latin typeface="Trebuchet MS"/>
                <a:cs typeface="Trebuchet MS"/>
              </a:rPr>
              <a:t>tahun</a:t>
            </a:r>
            <a:r>
              <a:rPr lang="en-US" sz="2600" dirty="0" smtClean="0">
                <a:latin typeface="Trebuchet MS"/>
                <a:cs typeface="Trebuchet MS"/>
              </a:rPr>
              <a:t> 2001 </a:t>
            </a:r>
            <a:r>
              <a:rPr lang="en-US" sz="2600" dirty="0" err="1" smtClean="0">
                <a:latin typeface="Trebuchet MS"/>
                <a:cs typeface="Trebuchet MS"/>
              </a:rPr>
              <a:t>tentang</a:t>
            </a:r>
            <a:r>
              <a:rPr lang="en-US" sz="2600" dirty="0" smtClean="0">
                <a:latin typeface="Trebuchet MS"/>
                <a:cs typeface="Trebuchet MS"/>
              </a:rPr>
              <a:t> </a:t>
            </a:r>
            <a:r>
              <a:rPr lang="en-US" sz="2600" dirty="0" err="1" smtClean="0">
                <a:latin typeface="Trebuchet MS"/>
                <a:cs typeface="Trebuchet MS"/>
              </a:rPr>
              <a:t>jenis</a:t>
            </a:r>
            <a:r>
              <a:rPr lang="en-US" sz="2600" dirty="0" smtClean="0">
                <a:latin typeface="Trebuchet MS"/>
                <a:cs typeface="Trebuchet MS"/>
              </a:rPr>
              <a:t> </a:t>
            </a:r>
            <a:r>
              <a:rPr lang="en-US" sz="2600" dirty="0" err="1" smtClean="0">
                <a:latin typeface="Trebuchet MS"/>
                <a:cs typeface="Trebuchet MS"/>
              </a:rPr>
              <a:t>usaha</a:t>
            </a:r>
            <a:r>
              <a:rPr lang="en-US" sz="2600" dirty="0" smtClean="0">
                <a:latin typeface="Trebuchet MS"/>
                <a:cs typeface="Trebuchet MS"/>
              </a:rPr>
              <a:t> </a:t>
            </a:r>
            <a:r>
              <a:rPr lang="en-US" sz="2600" dirty="0" err="1" smtClean="0">
                <a:latin typeface="Trebuchet MS"/>
                <a:cs typeface="Trebuchet MS"/>
              </a:rPr>
              <a:t>atau</a:t>
            </a:r>
            <a:r>
              <a:rPr lang="en-US" sz="2600" dirty="0" smtClean="0">
                <a:latin typeface="Trebuchet MS"/>
                <a:cs typeface="Trebuchet MS"/>
              </a:rPr>
              <a:t> </a:t>
            </a:r>
            <a:r>
              <a:rPr lang="en-US" sz="2600" dirty="0" err="1" smtClean="0">
                <a:latin typeface="Trebuchet MS"/>
                <a:cs typeface="Trebuchet MS"/>
              </a:rPr>
              <a:t>kegiatan</a:t>
            </a:r>
            <a:r>
              <a:rPr lang="en-US" sz="2600" dirty="0" smtClean="0">
                <a:latin typeface="Trebuchet MS"/>
                <a:cs typeface="Trebuchet MS"/>
              </a:rPr>
              <a:t> </a:t>
            </a:r>
            <a:r>
              <a:rPr lang="en-US" sz="2600" dirty="0" err="1" smtClean="0">
                <a:latin typeface="Trebuchet MS"/>
                <a:cs typeface="Trebuchet MS"/>
              </a:rPr>
              <a:t>yg</a:t>
            </a:r>
            <a:r>
              <a:rPr lang="en-US" sz="2600" dirty="0" smtClean="0">
                <a:latin typeface="Trebuchet MS"/>
                <a:cs typeface="Trebuchet MS"/>
              </a:rPr>
              <a:t> </a:t>
            </a:r>
            <a:r>
              <a:rPr lang="en-US" sz="2600" dirty="0" err="1" smtClean="0">
                <a:latin typeface="Trebuchet MS"/>
                <a:cs typeface="Trebuchet MS"/>
              </a:rPr>
              <a:t>wajib</a:t>
            </a:r>
            <a:r>
              <a:rPr lang="en-US" sz="2600" dirty="0" smtClean="0">
                <a:latin typeface="Trebuchet MS"/>
                <a:cs typeface="Trebuchet MS"/>
              </a:rPr>
              <a:t> </a:t>
            </a:r>
            <a:r>
              <a:rPr lang="en-US" sz="2600" dirty="0" err="1" smtClean="0">
                <a:latin typeface="Trebuchet MS"/>
                <a:cs typeface="Trebuchet MS"/>
              </a:rPr>
              <a:t>dilengkapi</a:t>
            </a:r>
            <a:r>
              <a:rPr lang="en-US" sz="2600" dirty="0" smtClean="0">
                <a:latin typeface="Trebuchet MS"/>
                <a:cs typeface="Trebuchet MS"/>
              </a:rPr>
              <a:t> </a:t>
            </a:r>
            <a:r>
              <a:rPr lang="en-US" sz="2600" dirty="0" err="1" smtClean="0">
                <a:latin typeface="Trebuchet MS"/>
                <a:cs typeface="Trebuchet MS"/>
              </a:rPr>
              <a:t>dgn</a:t>
            </a:r>
            <a:r>
              <a:rPr lang="en-US" sz="2600" dirty="0" smtClean="0">
                <a:latin typeface="Trebuchet MS"/>
                <a:cs typeface="Trebuchet MS"/>
              </a:rPr>
              <a:t> </a:t>
            </a:r>
            <a:r>
              <a:rPr lang="en-US" sz="2600" dirty="0" err="1" smtClean="0">
                <a:latin typeface="Trebuchet MS"/>
                <a:cs typeface="Trebuchet MS"/>
              </a:rPr>
              <a:t>analisis</a:t>
            </a:r>
            <a:r>
              <a:rPr lang="en-US" sz="2600" dirty="0" smtClean="0">
                <a:latin typeface="Trebuchet MS"/>
                <a:cs typeface="Trebuchet MS"/>
              </a:rPr>
              <a:t> </a:t>
            </a:r>
            <a:r>
              <a:rPr lang="en-US" sz="2600" dirty="0" err="1" smtClean="0">
                <a:latin typeface="Trebuchet MS"/>
                <a:cs typeface="Trebuchet MS"/>
              </a:rPr>
              <a:t>mengenai</a:t>
            </a:r>
            <a:r>
              <a:rPr lang="en-US" sz="2600" dirty="0" smtClean="0">
                <a:latin typeface="Trebuchet MS"/>
                <a:cs typeface="Trebuchet MS"/>
              </a:rPr>
              <a:t> </a:t>
            </a:r>
            <a:r>
              <a:rPr lang="en-US" sz="2600" dirty="0" err="1" smtClean="0">
                <a:latin typeface="Trebuchet MS"/>
                <a:cs typeface="Trebuchet MS"/>
              </a:rPr>
              <a:t>dampak</a:t>
            </a:r>
            <a:r>
              <a:rPr lang="en-US" sz="2600" dirty="0" smtClean="0">
                <a:latin typeface="Trebuchet MS"/>
                <a:cs typeface="Trebuchet MS"/>
              </a:rPr>
              <a:t> </a:t>
            </a:r>
            <a:r>
              <a:rPr lang="en-US" sz="2600" dirty="0" err="1" smtClean="0">
                <a:latin typeface="Trebuchet MS"/>
                <a:cs typeface="Trebuchet MS"/>
              </a:rPr>
              <a:t>lingkungan</a:t>
            </a:r>
            <a:r>
              <a:rPr lang="en-US" sz="2600" dirty="0" smtClean="0">
                <a:latin typeface="Trebuchet MS"/>
                <a:cs typeface="Trebuchet MS"/>
              </a:rPr>
              <a:t> </a:t>
            </a:r>
            <a:r>
              <a:rPr lang="en-US" sz="2600" dirty="0" err="1" smtClean="0">
                <a:latin typeface="Trebuchet MS"/>
                <a:cs typeface="Trebuchet MS"/>
              </a:rPr>
              <a:t>hidup</a:t>
            </a:r>
            <a:endParaRPr lang="en-US" sz="2600" dirty="0" smtClean="0">
              <a:latin typeface="Trebuchet MS"/>
              <a:cs typeface="Trebuchet MS"/>
            </a:endParaRPr>
          </a:p>
          <a:p>
            <a:pPr marL="287020" marR="208915" indent="-274320">
              <a:lnSpc>
                <a:spcPct val="100000"/>
              </a:lnSpc>
              <a:spcBef>
                <a:spcPts val="105"/>
              </a:spcBef>
              <a:buClr>
                <a:srgbClr val="D1282D"/>
              </a:buClr>
              <a:buSzPct val="73076"/>
              <a:buFont typeface="Arial" charset="0"/>
              <a:buChar char="•"/>
              <a:tabLst>
                <a:tab pos="287020" algn="l"/>
              </a:tabLst>
            </a:pPr>
            <a:r>
              <a:rPr lang="en-US" sz="2600" dirty="0" err="1" smtClean="0">
                <a:latin typeface="Trebuchet MS"/>
                <a:cs typeface="Trebuchet MS"/>
              </a:rPr>
              <a:t>Permen</a:t>
            </a:r>
            <a:r>
              <a:rPr lang="en-US" sz="2600" dirty="0" smtClean="0">
                <a:latin typeface="Trebuchet MS"/>
                <a:cs typeface="Trebuchet MS"/>
              </a:rPr>
              <a:t> LH No.08 </a:t>
            </a:r>
            <a:r>
              <a:rPr lang="en-US" sz="2600" dirty="0" err="1" smtClean="0">
                <a:latin typeface="Trebuchet MS"/>
                <a:cs typeface="Trebuchet MS"/>
              </a:rPr>
              <a:t>tahun</a:t>
            </a:r>
            <a:r>
              <a:rPr lang="en-US" sz="2600" dirty="0" smtClean="0">
                <a:latin typeface="Trebuchet MS"/>
                <a:cs typeface="Trebuchet MS"/>
              </a:rPr>
              <a:t> 2006 </a:t>
            </a:r>
            <a:r>
              <a:rPr lang="en-US" sz="2600" dirty="0" err="1" smtClean="0">
                <a:latin typeface="Trebuchet MS"/>
                <a:cs typeface="Trebuchet MS"/>
              </a:rPr>
              <a:t>tentang</a:t>
            </a:r>
            <a:r>
              <a:rPr lang="en-US" sz="2600" dirty="0" smtClean="0">
                <a:latin typeface="Trebuchet MS"/>
                <a:cs typeface="Trebuchet MS"/>
              </a:rPr>
              <a:t> </a:t>
            </a:r>
            <a:r>
              <a:rPr lang="en-US" sz="2600" dirty="0" err="1" smtClean="0">
                <a:latin typeface="Trebuchet MS"/>
                <a:cs typeface="Trebuchet MS"/>
              </a:rPr>
              <a:t>pedoman</a:t>
            </a:r>
            <a:r>
              <a:rPr lang="en-US" sz="2600" dirty="0" smtClean="0">
                <a:latin typeface="Trebuchet MS"/>
                <a:cs typeface="Trebuchet MS"/>
              </a:rPr>
              <a:t> </a:t>
            </a:r>
            <a:r>
              <a:rPr lang="en-US" sz="2600" dirty="0" err="1" smtClean="0">
                <a:latin typeface="Trebuchet MS"/>
                <a:cs typeface="Trebuchet MS"/>
              </a:rPr>
              <a:t>penyusunan</a:t>
            </a:r>
            <a:r>
              <a:rPr lang="en-US" sz="2600" dirty="0" smtClean="0">
                <a:latin typeface="Trebuchet MS"/>
                <a:cs typeface="Trebuchet MS"/>
              </a:rPr>
              <a:t> AMDAL</a:t>
            </a:r>
          </a:p>
          <a:p>
            <a:pPr marL="287020" marR="208915" indent="-274320">
              <a:lnSpc>
                <a:spcPct val="100000"/>
              </a:lnSpc>
              <a:spcBef>
                <a:spcPts val="105"/>
              </a:spcBef>
              <a:buClr>
                <a:srgbClr val="D1282D"/>
              </a:buClr>
              <a:buSzPct val="73076"/>
              <a:buFont typeface="Arial" charset="0"/>
              <a:buChar char="•"/>
              <a:tabLst>
                <a:tab pos="287020" algn="l"/>
              </a:tabLst>
            </a:pPr>
            <a:endParaRPr sz="2600" dirty="0">
              <a:latin typeface="Trebuchet MS"/>
              <a:cs typeface="Trebuchet MS"/>
            </a:endParaRPr>
          </a:p>
          <a:p>
            <a:pPr marL="287020" marR="697230" indent="-274320">
              <a:lnSpc>
                <a:spcPct val="100000"/>
              </a:lnSpc>
              <a:spcBef>
                <a:spcPts val="600"/>
              </a:spcBef>
              <a:buClr>
                <a:srgbClr val="D1282D"/>
              </a:buClr>
              <a:buSzPct val="73076"/>
              <a:tabLst>
                <a:tab pos="287020" algn="l"/>
              </a:tabLst>
            </a:pPr>
            <a:r>
              <a:rPr lang="en-US" sz="2600" dirty="0" smtClean="0">
                <a:latin typeface="Trebuchet MS"/>
                <a:cs typeface="Trebuchet MS"/>
              </a:rPr>
              <a:t> </a:t>
            </a:r>
            <a:endParaRPr sz="26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914784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32585"/>
            <a:ext cx="6633209" cy="26872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1282D"/>
              </a:buClr>
              <a:buSzPct val="73076"/>
              <a:tabLst>
                <a:tab pos="287020" algn="l"/>
              </a:tabLst>
            </a:pPr>
            <a:r>
              <a:rPr lang="en-US" sz="2800" spc="-60" dirty="0" err="1" smtClean="0">
                <a:latin typeface="Trebuchet MS"/>
                <a:cs typeface="Trebuchet MS"/>
              </a:rPr>
              <a:t>Tujuan</a:t>
            </a:r>
            <a:r>
              <a:rPr lang="en-US" sz="2800" spc="-60" dirty="0" smtClean="0">
                <a:latin typeface="Trebuchet MS"/>
                <a:cs typeface="Trebuchet MS"/>
              </a:rPr>
              <a:t> </a:t>
            </a:r>
            <a:r>
              <a:rPr lang="en-US" sz="2800" dirty="0" err="1" smtClean="0">
                <a:latin typeface="Trebuchet MS"/>
                <a:cs typeface="Trebuchet MS"/>
              </a:rPr>
              <a:t>dan</a:t>
            </a:r>
            <a:r>
              <a:rPr lang="en-US" sz="2800" dirty="0" smtClean="0">
                <a:latin typeface="Trebuchet MS"/>
                <a:cs typeface="Trebuchet MS"/>
              </a:rPr>
              <a:t> </a:t>
            </a:r>
            <a:r>
              <a:rPr lang="en-US" sz="2800" dirty="0" err="1" smtClean="0">
                <a:latin typeface="Trebuchet MS"/>
                <a:cs typeface="Trebuchet MS"/>
              </a:rPr>
              <a:t>sasaran</a:t>
            </a:r>
            <a:r>
              <a:rPr lang="en-US" sz="2800" dirty="0" smtClean="0">
                <a:latin typeface="Trebuchet MS"/>
                <a:cs typeface="Trebuchet MS"/>
              </a:rPr>
              <a:t> AMDAL</a:t>
            </a:r>
            <a:r>
              <a:rPr lang="en-US" sz="2800" spc="-220" dirty="0" smtClean="0">
                <a:latin typeface="Trebuchet MS"/>
                <a:cs typeface="Trebuchet MS"/>
              </a:rPr>
              <a:t> </a:t>
            </a:r>
            <a:r>
              <a:rPr lang="en-US" sz="2800" dirty="0" err="1" smtClean="0">
                <a:latin typeface="Trebuchet MS"/>
                <a:cs typeface="Trebuchet MS"/>
              </a:rPr>
              <a:t>adalah</a:t>
            </a:r>
            <a:r>
              <a:rPr lang="en-US" sz="2800" dirty="0" smtClean="0">
                <a:latin typeface="Trebuchet MS"/>
                <a:cs typeface="Trebuchet MS"/>
              </a:rPr>
              <a:t>:</a:t>
            </a:r>
          </a:p>
          <a:p>
            <a:pPr marL="12700" marR="5080">
              <a:lnSpc>
                <a:spcPct val="100000"/>
              </a:lnSpc>
              <a:spcBef>
                <a:spcPts val="605"/>
              </a:spcBef>
            </a:pPr>
            <a:r>
              <a:rPr lang="en-US" sz="2800" dirty="0" err="1" smtClean="0">
                <a:latin typeface="Trebuchet MS"/>
                <a:cs typeface="Trebuchet MS"/>
              </a:rPr>
              <a:t>Untuk</a:t>
            </a:r>
            <a:r>
              <a:rPr lang="en-US" sz="2800" dirty="0" smtClean="0">
                <a:latin typeface="Trebuchet MS"/>
                <a:cs typeface="Trebuchet MS"/>
              </a:rPr>
              <a:t> </a:t>
            </a:r>
            <a:r>
              <a:rPr lang="en-US" sz="2800" spc="-5" dirty="0" err="1" smtClean="0">
                <a:latin typeface="Trebuchet MS"/>
                <a:cs typeface="Trebuchet MS"/>
              </a:rPr>
              <a:t>menjamin</a:t>
            </a:r>
            <a:r>
              <a:rPr lang="en-US" sz="2800" spc="-5" dirty="0" smtClean="0">
                <a:latin typeface="Trebuchet MS"/>
                <a:cs typeface="Trebuchet MS"/>
              </a:rPr>
              <a:t> agar </a:t>
            </a:r>
            <a:r>
              <a:rPr lang="en-US" sz="2800" dirty="0" err="1" smtClean="0">
                <a:latin typeface="Trebuchet MS"/>
                <a:cs typeface="Trebuchet MS"/>
              </a:rPr>
              <a:t>suatu</a:t>
            </a:r>
            <a:r>
              <a:rPr lang="en-US" sz="2800" dirty="0" smtClean="0">
                <a:latin typeface="Trebuchet MS"/>
                <a:cs typeface="Trebuchet MS"/>
              </a:rPr>
              <a:t> </a:t>
            </a:r>
            <a:r>
              <a:rPr lang="en-US" sz="2800" spc="-5" dirty="0" err="1" smtClean="0">
                <a:latin typeface="Trebuchet MS"/>
                <a:cs typeface="Trebuchet MS"/>
              </a:rPr>
              <a:t>usaha</a:t>
            </a:r>
            <a:r>
              <a:rPr lang="en-US" sz="2800" spc="-5" dirty="0" smtClean="0">
                <a:latin typeface="Trebuchet MS"/>
                <a:cs typeface="Trebuchet MS"/>
              </a:rPr>
              <a:t>/</a:t>
            </a:r>
            <a:r>
              <a:rPr lang="en-US" sz="2800" spc="-5" dirty="0" err="1" smtClean="0">
                <a:latin typeface="Trebuchet MS"/>
                <a:cs typeface="Trebuchet MS"/>
              </a:rPr>
              <a:t>kegiatan</a:t>
            </a:r>
            <a:r>
              <a:rPr lang="en-US" sz="2800" spc="-5" dirty="0" smtClean="0">
                <a:latin typeface="Trebuchet MS"/>
                <a:cs typeface="Trebuchet MS"/>
              </a:rPr>
              <a:t>  </a:t>
            </a:r>
            <a:r>
              <a:rPr lang="en-US" sz="2800" spc="-5" dirty="0" err="1" smtClean="0">
                <a:latin typeface="Trebuchet MS"/>
                <a:cs typeface="Trebuchet MS"/>
              </a:rPr>
              <a:t>pembangunan</a:t>
            </a:r>
            <a:r>
              <a:rPr lang="en-US" sz="2800" spc="-5" dirty="0" smtClean="0">
                <a:latin typeface="Trebuchet MS"/>
                <a:cs typeface="Trebuchet MS"/>
              </a:rPr>
              <a:t> </a:t>
            </a:r>
            <a:r>
              <a:rPr lang="en-US" sz="2800" dirty="0" err="1" smtClean="0">
                <a:latin typeface="Trebuchet MS"/>
                <a:cs typeface="Trebuchet MS"/>
              </a:rPr>
              <a:t>dapat</a:t>
            </a:r>
            <a:r>
              <a:rPr lang="en-US" sz="2800" dirty="0" smtClean="0">
                <a:latin typeface="Trebuchet MS"/>
                <a:cs typeface="Trebuchet MS"/>
              </a:rPr>
              <a:t> </a:t>
            </a:r>
            <a:r>
              <a:rPr lang="en-US" sz="2800" spc="-5" dirty="0" err="1" smtClean="0">
                <a:latin typeface="Trebuchet MS"/>
                <a:cs typeface="Trebuchet MS"/>
              </a:rPr>
              <a:t>beroperasi</a:t>
            </a:r>
            <a:r>
              <a:rPr lang="en-US" sz="2800" spc="-5" dirty="0" smtClean="0">
                <a:latin typeface="Trebuchet MS"/>
                <a:cs typeface="Trebuchet MS"/>
              </a:rPr>
              <a:t> </a:t>
            </a:r>
            <a:r>
              <a:rPr lang="en-US" sz="2800" dirty="0" err="1" smtClean="0">
                <a:latin typeface="Trebuchet MS"/>
                <a:cs typeface="Trebuchet MS"/>
              </a:rPr>
              <a:t>secara</a:t>
            </a:r>
            <a:r>
              <a:rPr lang="en-US" sz="2800" dirty="0" smtClean="0">
                <a:latin typeface="Trebuchet MS"/>
                <a:cs typeface="Trebuchet MS"/>
              </a:rPr>
              <a:t>  </a:t>
            </a:r>
            <a:r>
              <a:rPr lang="en-US" sz="2800" spc="-5" dirty="0" err="1" smtClean="0">
                <a:latin typeface="Trebuchet MS"/>
                <a:cs typeface="Trebuchet MS"/>
              </a:rPr>
              <a:t>berkelanjutan</a:t>
            </a:r>
            <a:r>
              <a:rPr lang="en-US" sz="2800" spc="-5" dirty="0" smtClean="0">
                <a:latin typeface="Trebuchet MS"/>
                <a:cs typeface="Trebuchet MS"/>
              </a:rPr>
              <a:t> </a:t>
            </a:r>
            <a:r>
              <a:rPr lang="en-US" sz="2800" spc="-5" dirty="0" err="1" smtClean="0">
                <a:latin typeface="Trebuchet MS"/>
                <a:cs typeface="Trebuchet MS"/>
              </a:rPr>
              <a:t>tanpa</a:t>
            </a:r>
            <a:r>
              <a:rPr lang="en-US" sz="2800" spc="-5" dirty="0" smtClean="0">
                <a:latin typeface="Trebuchet MS"/>
                <a:cs typeface="Trebuchet MS"/>
              </a:rPr>
              <a:t> </a:t>
            </a:r>
            <a:r>
              <a:rPr lang="en-US" sz="2800" spc="-5" dirty="0" err="1" smtClean="0">
                <a:latin typeface="Trebuchet MS"/>
                <a:cs typeface="Trebuchet MS"/>
              </a:rPr>
              <a:t>merusak</a:t>
            </a:r>
            <a:r>
              <a:rPr lang="en-US" sz="2800" spc="-5" dirty="0" smtClean="0">
                <a:latin typeface="Trebuchet MS"/>
                <a:cs typeface="Trebuchet MS"/>
              </a:rPr>
              <a:t> </a:t>
            </a:r>
            <a:r>
              <a:rPr lang="en-US" sz="2800" dirty="0" err="1" smtClean="0">
                <a:latin typeface="Trebuchet MS"/>
                <a:cs typeface="Trebuchet MS"/>
              </a:rPr>
              <a:t>dan</a:t>
            </a:r>
            <a:r>
              <a:rPr lang="en-US" sz="2800" dirty="0" smtClean="0">
                <a:latin typeface="Trebuchet MS"/>
                <a:cs typeface="Trebuchet MS"/>
              </a:rPr>
              <a:t> </a:t>
            </a:r>
            <a:r>
              <a:rPr lang="en-US" sz="2800" spc="-5" dirty="0" err="1" smtClean="0">
                <a:latin typeface="Trebuchet MS"/>
                <a:cs typeface="Trebuchet MS"/>
              </a:rPr>
              <a:t>mengorbankan</a:t>
            </a:r>
            <a:r>
              <a:rPr lang="en-US" sz="2800" spc="-5" dirty="0" smtClean="0">
                <a:latin typeface="Trebuchet MS"/>
                <a:cs typeface="Trebuchet MS"/>
              </a:rPr>
              <a:t>  </a:t>
            </a:r>
            <a:r>
              <a:rPr lang="en-US" sz="2800" dirty="0" err="1" smtClean="0">
                <a:latin typeface="Trebuchet MS"/>
                <a:cs typeface="Trebuchet MS"/>
              </a:rPr>
              <a:t>lingkungan</a:t>
            </a:r>
            <a:endParaRPr lang="en-US" sz="2800" dirty="0" smtClean="0">
              <a:latin typeface="Trebuchet MS"/>
              <a:cs typeface="Trebuchet MS"/>
            </a:endParaRPr>
          </a:p>
          <a:p>
            <a:pPr marL="622300" marR="5080" indent="-610235">
              <a:lnSpc>
                <a:spcPct val="100000"/>
              </a:lnSpc>
              <a:spcBef>
                <a:spcPts val="95"/>
              </a:spcBef>
            </a:pPr>
            <a:endParaRPr sz="28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653572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2" y="756412"/>
            <a:ext cx="2412669" cy="357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68498" y="86334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8" y="0"/>
                </a:moveTo>
                <a:lnTo>
                  <a:pt x="0" y="127634"/>
                </a:lnTo>
                <a:lnTo>
                  <a:pt x="83057" y="127634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62175" y="86334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9" y="0"/>
                </a:moveTo>
                <a:lnTo>
                  <a:pt x="0" y="127634"/>
                </a:lnTo>
                <a:lnTo>
                  <a:pt x="83057" y="127634"/>
                </a:lnTo>
                <a:lnTo>
                  <a:pt x="41529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99385" y="762380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4" h="350519">
                <a:moveTo>
                  <a:pt x="0" y="0"/>
                </a:moveTo>
                <a:lnTo>
                  <a:pt x="29463" y="0"/>
                </a:lnTo>
                <a:lnTo>
                  <a:pt x="192658" y="208534"/>
                </a:lnTo>
                <a:lnTo>
                  <a:pt x="192658" y="0"/>
                </a:lnTo>
                <a:lnTo>
                  <a:pt x="251587" y="0"/>
                </a:lnTo>
                <a:lnTo>
                  <a:pt x="251587" y="350266"/>
                </a:lnTo>
                <a:lnTo>
                  <a:pt x="226694" y="350266"/>
                </a:lnTo>
                <a:lnTo>
                  <a:pt x="58927" y="131572"/>
                </a:lnTo>
                <a:lnTo>
                  <a:pt x="58927" y="345821"/>
                </a:lnTo>
                <a:lnTo>
                  <a:pt x="0" y="34582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63648" y="762380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4" h="350519">
                <a:moveTo>
                  <a:pt x="0" y="0"/>
                </a:moveTo>
                <a:lnTo>
                  <a:pt x="29463" y="0"/>
                </a:lnTo>
                <a:lnTo>
                  <a:pt x="192658" y="208534"/>
                </a:lnTo>
                <a:lnTo>
                  <a:pt x="192658" y="0"/>
                </a:lnTo>
                <a:lnTo>
                  <a:pt x="251587" y="0"/>
                </a:lnTo>
                <a:lnTo>
                  <a:pt x="251587" y="350266"/>
                </a:lnTo>
                <a:lnTo>
                  <a:pt x="226694" y="350266"/>
                </a:lnTo>
                <a:lnTo>
                  <a:pt x="58927" y="131572"/>
                </a:lnTo>
                <a:lnTo>
                  <a:pt x="58927" y="345821"/>
                </a:lnTo>
                <a:lnTo>
                  <a:pt x="0" y="34582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35988" y="762380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1" y="0"/>
                </a:lnTo>
                <a:lnTo>
                  <a:pt x="61341" y="234188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8" y="296926"/>
                </a:lnTo>
                <a:lnTo>
                  <a:pt x="140708" y="295856"/>
                </a:lnTo>
                <a:lnTo>
                  <a:pt x="176784" y="279908"/>
                </a:lnTo>
                <a:lnTo>
                  <a:pt x="195325" y="233045"/>
                </a:lnTo>
                <a:lnTo>
                  <a:pt x="195325" y="0"/>
                </a:lnTo>
                <a:lnTo>
                  <a:pt x="256540" y="0"/>
                </a:lnTo>
                <a:lnTo>
                  <a:pt x="256540" y="237744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6" y="351409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9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7006" y="762380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560" y="0"/>
                </a:lnTo>
                <a:lnTo>
                  <a:pt x="220560" y="54483"/>
                </a:lnTo>
                <a:lnTo>
                  <a:pt x="61328" y="54483"/>
                </a:lnTo>
                <a:lnTo>
                  <a:pt x="61328" y="135382"/>
                </a:lnTo>
                <a:lnTo>
                  <a:pt x="175501" y="135382"/>
                </a:lnTo>
                <a:lnTo>
                  <a:pt x="175501" y="187579"/>
                </a:lnTo>
                <a:lnTo>
                  <a:pt x="61328" y="187579"/>
                </a:lnTo>
                <a:lnTo>
                  <a:pt x="61328" y="291084"/>
                </a:lnTo>
                <a:lnTo>
                  <a:pt x="217970" y="291084"/>
                </a:lnTo>
                <a:lnTo>
                  <a:pt x="217970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8302" y="762380"/>
            <a:ext cx="269875" cy="346075"/>
          </a:xfrm>
          <a:custGeom>
            <a:avLst/>
            <a:gdLst/>
            <a:ahLst/>
            <a:cxnLst/>
            <a:rect l="l" t="t" r="r" b="b"/>
            <a:pathLst>
              <a:path w="269875" h="346075">
                <a:moveTo>
                  <a:pt x="0" y="0"/>
                </a:moveTo>
                <a:lnTo>
                  <a:pt x="61328" y="0"/>
                </a:lnTo>
                <a:lnTo>
                  <a:pt x="61328" y="165354"/>
                </a:lnTo>
                <a:lnTo>
                  <a:pt x="178803" y="0"/>
                </a:lnTo>
                <a:lnTo>
                  <a:pt x="248627" y="0"/>
                </a:lnTo>
                <a:lnTo>
                  <a:pt x="140360" y="151003"/>
                </a:lnTo>
                <a:lnTo>
                  <a:pt x="269392" y="345567"/>
                </a:lnTo>
                <a:lnTo>
                  <a:pt x="196024" y="345567"/>
                </a:lnTo>
                <a:lnTo>
                  <a:pt x="99783" y="198374"/>
                </a:lnTo>
                <a:lnTo>
                  <a:pt x="61328" y="250952"/>
                </a:lnTo>
                <a:lnTo>
                  <a:pt x="61328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58770" y="757681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5" y="0"/>
                </a:moveTo>
                <a:lnTo>
                  <a:pt x="164719" y="0"/>
                </a:lnTo>
                <a:lnTo>
                  <a:pt x="303656" y="350265"/>
                </a:lnTo>
                <a:lnTo>
                  <a:pt x="235966" y="350265"/>
                </a:lnTo>
                <a:lnTo>
                  <a:pt x="210693" y="280162"/>
                </a:lnTo>
                <a:lnTo>
                  <a:pt x="92329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5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52447" y="757681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4" y="0"/>
                </a:moveTo>
                <a:lnTo>
                  <a:pt x="164719" y="0"/>
                </a:lnTo>
                <a:lnTo>
                  <a:pt x="303656" y="350265"/>
                </a:lnTo>
                <a:lnTo>
                  <a:pt x="235965" y="350265"/>
                </a:lnTo>
                <a:lnTo>
                  <a:pt x="210692" y="280162"/>
                </a:lnTo>
                <a:lnTo>
                  <a:pt x="92328" y="280162"/>
                </a:lnTo>
                <a:lnTo>
                  <a:pt x="68198" y="350265"/>
                </a:lnTo>
                <a:lnTo>
                  <a:pt x="0" y="350265"/>
                </a:lnTo>
                <a:lnTo>
                  <a:pt x="137794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4816" y="756412"/>
            <a:ext cx="287020" cy="357505"/>
          </a:xfrm>
          <a:custGeom>
            <a:avLst/>
            <a:gdLst/>
            <a:ahLst/>
            <a:cxnLst/>
            <a:rect l="l" t="t" r="r" b="b"/>
            <a:pathLst>
              <a:path w="287019" h="357505">
                <a:moveTo>
                  <a:pt x="175031" y="0"/>
                </a:moveTo>
                <a:lnTo>
                  <a:pt x="202380" y="2139"/>
                </a:lnTo>
                <a:lnTo>
                  <a:pt x="227615" y="8540"/>
                </a:lnTo>
                <a:lnTo>
                  <a:pt x="250726" y="19180"/>
                </a:lnTo>
                <a:lnTo>
                  <a:pt x="271703" y="34036"/>
                </a:lnTo>
                <a:lnTo>
                  <a:pt x="246049" y="83312"/>
                </a:lnTo>
                <a:lnTo>
                  <a:pt x="239882" y="78476"/>
                </a:lnTo>
                <a:lnTo>
                  <a:pt x="232238" y="73675"/>
                </a:lnTo>
                <a:lnTo>
                  <a:pt x="191466" y="56991"/>
                </a:lnTo>
                <a:lnTo>
                  <a:pt x="173621" y="54610"/>
                </a:lnTo>
                <a:lnTo>
                  <a:pt x="149485" y="56757"/>
                </a:lnTo>
                <a:lnTo>
                  <a:pt x="109265" y="74005"/>
                </a:lnTo>
                <a:lnTo>
                  <a:pt x="80278" y="107870"/>
                </a:lnTo>
                <a:lnTo>
                  <a:pt x="65533" y="154162"/>
                </a:lnTo>
                <a:lnTo>
                  <a:pt x="63690" y="181737"/>
                </a:lnTo>
                <a:lnTo>
                  <a:pt x="65495" y="207902"/>
                </a:lnTo>
                <a:lnTo>
                  <a:pt x="79940" y="251995"/>
                </a:lnTo>
                <a:lnTo>
                  <a:pt x="108337" y="284356"/>
                </a:lnTo>
                <a:lnTo>
                  <a:pt x="147675" y="300843"/>
                </a:lnTo>
                <a:lnTo>
                  <a:pt x="171259" y="302895"/>
                </a:lnTo>
                <a:lnTo>
                  <a:pt x="186918" y="301775"/>
                </a:lnTo>
                <a:lnTo>
                  <a:pt x="225221" y="284988"/>
                </a:lnTo>
                <a:lnTo>
                  <a:pt x="225221" y="217042"/>
                </a:lnTo>
                <a:lnTo>
                  <a:pt x="177342" y="217042"/>
                </a:lnTo>
                <a:lnTo>
                  <a:pt x="177342" y="164718"/>
                </a:lnTo>
                <a:lnTo>
                  <a:pt x="286562" y="164718"/>
                </a:lnTo>
                <a:lnTo>
                  <a:pt x="286562" y="319404"/>
                </a:lnTo>
                <a:lnTo>
                  <a:pt x="246629" y="341872"/>
                </a:lnTo>
                <a:lnTo>
                  <a:pt x="195664" y="354885"/>
                </a:lnTo>
                <a:lnTo>
                  <a:pt x="161353" y="357377"/>
                </a:lnTo>
                <a:lnTo>
                  <a:pt x="126122" y="354349"/>
                </a:lnTo>
                <a:lnTo>
                  <a:pt x="67209" y="330053"/>
                </a:lnTo>
                <a:lnTo>
                  <a:pt x="24479" y="282402"/>
                </a:lnTo>
                <a:lnTo>
                  <a:pt x="2719" y="218064"/>
                </a:lnTo>
                <a:lnTo>
                  <a:pt x="0" y="180086"/>
                </a:lnTo>
                <a:lnTo>
                  <a:pt x="2962" y="141960"/>
                </a:lnTo>
                <a:lnTo>
                  <a:pt x="26665" y="76948"/>
                </a:lnTo>
                <a:lnTo>
                  <a:pt x="73166" y="28182"/>
                </a:lnTo>
                <a:lnTo>
                  <a:pt x="136979" y="3139"/>
                </a:lnTo>
                <a:lnTo>
                  <a:pt x="175031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05530" y="757681"/>
            <a:ext cx="1534921" cy="3549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92142" y="86334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9" y="0"/>
                </a:moveTo>
                <a:lnTo>
                  <a:pt x="0" y="127634"/>
                </a:lnTo>
                <a:lnTo>
                  <a:pt x="83058" y="127634"/>
                </a:lnTo>
                <a:lnTo>
                  <a:pt x="41529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15258" y="86334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9" y="0"/>
                </a:moveTo>
                <a:lnTo>
                  <a:pt x="0" y="127634"/>
                </a:lnTo>
                <a:lnTo>
                  <a:pt x="83057" y="127634"/>
                </a:lnTo>
                <a:lnTo>
                  <a:pt x="41529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66260" y="813561"/>
            <a:ext cx="132841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23028" y="762380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4" h="346075">
                <a:moveTo>
                  <a:pt x="0" y="0"/>
                </a:moveTo>
                <a:lnTo>
                  <a:pt x="61341" y="0"/>
                </a:lnTo>
                <a:lnTo>
                  <a:pt x="61341" y="291084"/>
                </a:lnTo>
                <a:lnTo>
                  <a:pt x="217424" y="291084"/>
                </a:lnTo>
                <a:lnTo>
                  <a:pt x="217424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15410" y="762380"/>
            <a:ext cx="353060" cy="350520"/>
          </a:xfrm>
          <a:custGeom>
            <a:avLst/>
            <a:gdLst/>
            <a:ahLst/>
            <a:cxnLst/>
            <a:rect l="l" t="t" r="r" b="b"/>
            <a:pathLst>
              <a:path w="353060" h="350519">
                <a:moveTo>
                  <a:pt x="69596" y="0"/>
                </a:moveTo>
                <a:lnTo>
                  <a:pt x="102108" y="0"/>
                </a:lnTo>
                <a:lnTo>
                  <a:pt x="176911" y="232791"/>
                </a:lnTo>
                <a:lnTo>
                  <a:pt x="250062" y="0"/>
                </a:lnTo>
                <a:lnTo>
                  <a:pt x="282321" y="0"/>
                </a:lnTo>
                <a:lnTo>
                  <a:pt x="352933" y="345821"/>
                </a:lnTo>
                <a:lnTo>
                  <a:pt x="293497" y="345821"/>
                </a:lnTo>
                <a:lnTo>
                  <a:pt x="257555" y="159385"/>
                </a:lnTo>
                <a:lnTo>
                  <a:pt x="188087" y="350266"/>
                </a:lnTo>
                <a:lnTo>
                  <a:pt x="166115" y="350266"/>
                </a:lnTo>
                <a:lnTo>
                  <a:pt x="96519" y="159385"/>
                </a:lnTo>
                <a:lnTo>
                  <a:pt x="59181" y="345821"/>
                </a:lnTo>
                <a:lnTo>
                  <a:pt x="0" y="345821"/>
                </a:lnTo>
                <a:lnTo>
                  <a:pt x="69596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05809" y="759968"/>
            <a:ext cx="256540" cy="347980"/>
          </a:xfrm>
          <a:custGeom>
            <a:avLst/>
            <a:gdLst/>
            <a:ahLst/>
            <a:cxnLst/>
            <a:rect l="l" t="t" r="r" b="b"/>
            <a:pathLst>
              <a:path w="256539" h="347980">
                <a:moveTo>
                  <a:pt x="92201" y="0"/>
                </a:moveTo>
                <a:lnTo>
                  <a:pt x="159845" y="11064"/>
                </a:lnTo>
                <a:lnTo>
                  <a:pt x="211962" y="44323"/>
                </a:lnTo>
                <a:lnTo>
                  <a:pt x="245109" y="95758"/>
                </a:lnTo>
                <a:lnTo>
                  <a:pt x="256158" y="161671"/>
                </a:lnTo>
                <a:lnTo>
                  <a:pt x="251173" y="218598"/>
                </a:lnTo>
                <a:lnTo>
                  <a:pt x="236215" y="265176"/>
                </a:lnTo>
                <a:lnTo>
                  <a:pt x="211280" y="301402"/>
                </a:lnTo>
                <a:lnTo>
                  <a:pt x="176365" y="327279"/>
                </a:lnTo>
                <a:lnTo>
                  <a:pt x="131466" y="342804"/>
                </a:lnTo>
                <a:lnTo>
                  <a:pt x="76580" y="347980"/>
                </a:lnTo>
                <a:lnTo>
                  <a:pt x="0" y="347980"/>
                </a:lnTo>
                <a:lnTo>
                  <a:pt x="0" y="2667"/>
                </a:lnTo>
                <a:lnTo>
                  <a:pt x="33266" y="1500"/>
                </a:lnTo>
                <a:lnTo>
                  <a:pt x="59721" y="666"/>
                </a:lnTo>
                <a:lnTo>
                  <a:pt x="79367" y="166"/>
                </a:lnTo>
                <a:lnTo>
                  <a:pt x="92201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82415" y="757681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5" y="0"/>
                </a:moveTo>
                <a:lnTo>
                  <a:pt x="164719" y="0"/>
                </a:lnTo>
                <a:lnTo>
                  <a:pt x="303657" y="350265"/>
                </a:lnTo>
                <a:lnTo>
                  <a:pt x="235965" y="350265"/>
                </a:lnTo>
                <a:lnTo>
                  <a:pt x="210693" y="280162"/>
                </a:lnTo>
                <a:lnTo>
                  <a:pt x="92329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5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05530" y="757681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4" y="0"/>
                </a:moveTo>
                <a:lnTo>
                  <a:pt x="164719" y="0"/>
                </a:lnTo>
                <a:lnTo>
                  <a:pt x="303656" y="350265"/>
                </a:lnTo>
                <a:lnTo>
                  <a:pt x="235966" y="350265"/>
                </a:lnTo>
                <a:lnTo>
                  <a:pt x="210693" y="280162"/>
                </a:lnTo>
                <a:lnTo>
                  <a:pt x="92329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4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35940" y="1318234"/>
            <a:ext cx="6950075" cy="389826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600" dirty="0">
                <a:latin typeface="Trebuchet MS"/>
                <a:cs typeface="Trebuchet MS"/>
              </a:rPr>
              <a:t>Bagi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pemerintah</a:t>
            </a:r>
            <a:endParaRPr sz="2600" dirty="0">
              <a:latin typeface="Trebuchet MS"/>
              <a:cs typeface="Trebuchet MS"/>
            </a:endParaRPr>
          </a:p>
          <a:p>
            <a:pPr marL="287020" marR="637540" indent="-274320">
              <a:lnSpc>
                <a:spcPct val="100000"/>
              </a:lnSpc>
              <a:spcBef>
                <a:spcPts val="605"/>
              </a:spcBef>
              <a:buClr>
                <a:srgbClr val="D1282D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sebagai </a:t>
            </a:r>
            <a:r>
              <a:rPr sz="2600" spc="-5" dirty="0">
                <a:latin typeface="Trebuchet MS"/>
                <a:cs typeface="Trebuchet MS"/>
              </a:rPr>
              <a:t>alat pengambil keputusan ttg  kelayakan </a:t>
            </a:r>
            <a:r>
              <a:rPr sz="2600" dirty="0">
                <a:latin typeface="Trebuchet MS"/>
                <a:cs typeface="Trebuchet MS"/>
              </a:rPr>
              <a:t>lingkungan </a:t>
            </a:r>
            <a:r>
              <a:rPr sz="2600" spc="-5" dirty="0">
                <a:latin typeface="Trebuchet MS"/>
                <a:cs typeface="Trebuchet MS"/>
              </a:rPr>
              <a:t>dari </a:t>
            </a:r>
            <a:r>
              <a:rPr sz="2600" dirty="0">
                <a:latin typeface="Trebuchet MS"/>
                <a:cs typeface="Trebuchet MS"/>
              </a:rPr>
              <a:t>suatu </a:t>
            </a:r>
            <a:r>
              <a:rPr sz="2600" spc="-5" dirty="0">
                <a:latin typeface="Trebuchet MS"/>
                <a:cs typeface="Trebuchet MS"/>
              </a:rPr>
              <a:t>rencana  usaha/kegiatan</a:t>
            </a:r>
            <a:endParaRPr sz="2600" dirty="0">
              <a:latin typeface="Trebuchet MS"/>
              <a:cs typeface="Trebuchet MS"/>
            </a:endParaRPr>
          </a:p>
          <a:p>
            <a:pPr marL="287020" marR="1374140" indent="-274320">
              <a:lnSpc>
                <a:spcPct val="100000"/>
              </a:lnSpc>
              <a:spcBef>
                <a:spcPts val="600"/>
              </a:spcBef>
              <a:buClr>
                <a:srgbClr val="D1282D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Bahan </a:t>
            </a:r>
            <a:r>
              <a:rPr sz="2600" spc="-5" dirty="0">
                <a:latin typeface="Trebuchet MS"/>
                <a:cs typeface="Trebuchet MS"/>
              </a:rPr>
              <a:t>masukan dalam </a:t>
            </a:r>
            <a:r>
              <a:rPr sz="2600" spc="-20" dirty="0">
                <a:latin typeface="Trebuchet MS"/>
                <a:cs typeface="Trebuchet MS"/>
              </a:rPr>
              <a:t>perencanaan  </a:t>
            </a:r>
            <a:r>
              <a:rPr sz="2600" dirty="0">
                <a:latin typeface="Trebuchet MS"/>
                <a:cs typeface="Trebuchet MS"/>
              </a:rPr>
              <a:t>pembangunan</a:t>
            </a:r>
            <a:r>
              <a:rPr sz="2600" spc="-4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wilayah</a:t>
            </a:r>
            <a:endParaRPr sz="2600" dirty="0">
              <a:latin typeface="Trebuchet MS"/>
              <a:cs typeface="Trebuchet MS"/>
            </a:endParaRPr>
          </a:p>
          <a:p>
            <a:pPr marL="287020" marR="5080" indent="-274320">
              <a:lnSpc>
                <a:spcPct val="100000"/>
              </a:lnSpc>
              <a:spcBef>
                <a:spcPts val="600"/>
              </a:spcBef>
              <a:buClr>
                <a:srgbClr val="D1282D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Mencegah potensi </a:t>
            </a:r>
            <a:r>
              <a:rPr sz="2600" dirty="0">
                <a:latin typeface="Trebuchet MS"/>
                <a:cs typeface="Trebuchet MS"/>
              </a:rPr>
              <a:t>SDA </a:t>
            </a:r>
            <a:r>
              <a:rPr sz="2600" spc="-5" dirty="0">
                <a:latin typeface="Trebuchet MS"/>
                <a:cs typeface="Trebuchet MS"/>
              </a:rPr>
              <a:t>di </a:t>
            </a:r>
            <a:r>
              <a:rPr sz="2600" dirty="0">
                <a:latin typeface="Trebuchet MS"/>
                <a:cs typeface="Trebuchet MS"/>
              </a:rPr>
              <a:t>sekitar </a:t>
            </a:r>
            <a:r>
              <a:rPr sz="2600" spc="-5" dirty="0">
                <a:latin typeface="Trebuchet MS"/>
                <a:cs typeface="Trebuchet MS"/>
              </a:rPr>
              <a:t>lokasi  proyek tidak </a:t>
            </a:r>
            <a:r>
              <a:rPr sz="2600" dirty="0">
                <a:latin typeface="Trebuchet MS"/>
                <a:cs typeface="Trebuchet MS"/>
              </a:rPr>
              <a:t>rusak dan </a:t>
            </a:r>
            <a:r>
              <a:rPr sz="2600" spc="-5" dirty="0">
                <a:latin typeface="Trebuchet MS"/>
                <a:cs typeface="Trebuchet MS"/>
              </a:rPr>
              <a:t>menjaga </a:t>
            </a:r>
            <a:r>
              <a:rPr sz="2600" spc="-5" dirty="0" err="1">
                <a:latin typeface="Trebuchet MS"/>
                <a:cs typeface="Trebuchet MS"/>
              </a:rPr>
              <a:t>kelesatarian</a:t>
            </a:r>
            <a:r>
              <a:rPr sz="2600" spc="-5" dirty="0">
                <a:latin typeface="Trebuchet MS"/>
                <a:cs typeface="Trebuchet MS"/>
              </a:rPr>
              <a:t>  </a:t>
            </a:r>
            <a:r>
              <a:rPr sz="2600" dirty="0" smtClean="0">
                <a:latin typeface="Trebuchet MS"/>
                <a:cs typeface="Trebuchet MS"/>
              </a:rPr>
              <a:t>LH</a:t>
            </a:r>
            <a:r>
              <a:rPr lang="en-US" sz="2600" dirty="0" smtClean="0">
                <a:latin typeface="Trebuchet MS"/>
                <a:cs typeface="Trebuchet MS"/>
              </a:rPr>
              <a:t> (</a:t>
            </a:r>
            <a:r>
              <a:rPr lang="en-US" sz="2600" dirty="0" err="1" smtClean="0">
                <a:latin typeface="Trebuchet MS"/>
                <a:cs typeface="Trebuchet MS"/>
              </a:rPr>
              <a:t>lingkungan</a:t>
            </a:r>
            <a:r>
              <a:rPr lang="en-US" sz="2600" dirty="0" smtClean="0">
                <a:latin typeface="Trebuchet MS"/>
                <a:cs typeface="Trebuchet MS"/>
              </a:rPr>
              <a:t> </a:t>
            </a:r>
            <a:r>
              <a:rPr lang="en-US" sz="2600" dirty="0" err="1" smtClean="0">
                <a:latin typeface="Trebuchet MS"/>
                <a:cs typeface="Trebuchet MS"/>
              </a:rPr>
              <a:t>hidup</a:t>
            </a:r>
            <a:r>
              <a:rPr lang="en-US" sz="2600" dirty="0" smtClean="0">
                <a:latin typeface="Trebuchet MS"/>
                <a:cs typeface="Trebuchet MS"/>
              </a:rPr>
              <a:t>)</a:t>
            </a:r>
            <a:endParaRPr sz="26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508707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7615"/>
            <a:ext cx="6927215" cy="4629472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800" dirty="0">
                <a:latin typeface="Times New Roman" pitchFamily="18" charset="0"/>
                <a:cs typeface="Times New Roman" pitchFamily="18" charset="0"/>
              </a:rPr>
              <a:t>Bagi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masyarakat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287020" marR="112395" indent="-274320">
              <a:lnSpc>
                <a:spcPct val="100000"/>
              </a:lnSpc>
              <a:spcBef>
                <a:spcPts val="600"/>
              </a:spcBef>
              <a:buClr>
                <a:srgbClr val="D1282D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800" dirty="0">
                <a:latin typeface="Times New Roman" pitchFamily="18" charset="0"/>
                <a:cs typeface="Times New Roman" pitchFamily="18" charset="0"/>
              </a:rPr>
              <a:t>Dapat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mengetahui rencana pembangunan </a:t>
            </a:r>
            <a:r>
              <a:rPr sz="2800" spc="-465" dirty="0">
                <a:latin typeface="Times New Roman" pitchFamily="18" charset="0"/>
                <a:cs typeface="Times New Roman" pitchFamily="18" charset="0"/>
              </a:rPr>
              <a:t>di 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daerahnya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sehingga dapat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mempersiapkan  diri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berpartisipasi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287020" marR="5080" indent="-274320">
              <a:lnSpc>
                <a:spcPct val="100000"/>
              </a:lnSpc>
              <a:spcBef>
                <a:spcPts val="600"/>
              </a:spcBef>
              <a:buClr>
                <a:srgbClr val="D1282D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800" dirty="0">
                <a:latin typeface="Times New Roman" pitchFamily="18" charset="0"/>
                <a:cs typeface="Times New Roman" pitchFamily="18" charset="0"/>
              </a:rPr>
              <a:t>Mengetahui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perubahan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lingkungan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sz="2800" spc="-505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sz="2800" spc="-50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terjadi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dan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manfaat serta kerugian akibat 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adanya suatu</a:t>
            </a:r>
            <a:r>
              <a:rPr sz="28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kegiatan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287020" marR="378460" indent="-274320">
              <a:lnSpc>
                <a:spcPct val="100000"/>
              </a:lnSpc>
              <a:spcBef>
                <a:spcPts val="605"/>
              </a:spcBef>
              <a:buClr>
                <a:srgbClr val="D1282D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800" dirty="0">
                <a:latin typeface="Times New Roman" pitchFamily="18" charset="0"/>
                <a:cs typeface="Times New Roman" pitchFamily="18" charset="0"/>
              </a:rPr>
              <a:t>Mengetahui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hak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dan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kewajibannya dalam 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hubungan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dengan usaha/kegiatan didalam 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menjaga dan mengelola lingkungan</a:t>
            </a:r>
            <a:r>
              <a:rPr sz="2800" spc="-1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hidup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4482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0415"/>
            <a:ext cx="7077709" cy="31045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600" dirty="0">
                <a:latin typeface="Trebuchet MS"/>
                <a:cs typeface="Trebuchet MS"/>
              </a:rPr>
              <a:t>Bagi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pengusaha</a:t>
            </a:r>
            <a:endParaRPr sz="2600">
              <a:latin typeface="Trebuchet MS"/>
              <a:cs typeface="Trebuchet MS"/>
            </a:endParaRPr>
          </a:p>
          <a:p>
            <a:pPr marL="287020" marR="123825" indent="-274320">
              <a:lnSpc>
                <a:spcPct val="100000"/>
              </a:lnSpc>
              <a:spcBef>
                <a:spcPts val="600"/>
              </a:spcBef>
              <a:buClr>
                <a:srgbClr val="D1282D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Untuk </a:t>
            </a:r>
            <a:r>
              <a:rPr sz="2600" spc="-5" dirty="0">
                <a:latin typeface="Trebuchet MS"/>
                <a:cs typeface="Trebuchet MS"/>
              </a:rPr>
              <a:t>mengetahui masalah2 </a:t>
            </a:r>
            <a:r>
              <a:rPr sz="2600" dirty="0">
                <a:latin typeface="Trebuchet MS"/>
                <a:cs typeface="Trebuchet MS"/>
              </a:rPr>
              <a:t>lingkungan </a:t>
            </a:r>
            <a:r>
              <a:rPr sz="2600" spc="-484" dirty="0">
                <a:latin typeface="Trebuchet MS"/>
                <a:cs typeface="Trebuchet MS"/>
              </a:rPr>
              <a:t>yang  </a:t>
            </a:r>
            <a:r>
              <a:rPr sz="2600" spc="-5" dirty="0">
                <a:latin typeface="Trebuchet MS"/>
                <a:cs typeface="Trebuchet MS"/>
              </a:rPr>
              <a:t>akan dihadapi </a:t>
            </a:r>
            <a:r>
              <a:rPr sz="2600" dirty="0">
                <a:latin typeface="Trebuchet MS"/>
                <a:cs typeface="Trebuchet MS"/>
              </a:rPr>
              <a:t>pada </a:t>
            </a:r>
            <a:r>
              <a:rPr sz="2600" spc="-5" dirty="0">
                <a:latin typeface="Trebuchet MS"/>
                <a:cs typeface="Trebuchet MS"/>
              </a:rPr>
              <a:t>masa </a:t>
            </a:r>
            <a:r>
              <a:rPr sz="2600" dirty="0">
                <a:latin typeface="Trebuchet MS"/>
                <a:cs typeface="Trebuchet MS"/>
              </a:rPr>
              <a:t>yang </a:t>
            </a:r>
            <a:r>
              <a:rPr sz="2600" spc="-5" dirty="0">
                <a:latin typeface="Trebuchet MS"/>
                <a:cs typeface="Trebuchet MS"/>
              </a:rPr>
              <a:t>akan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datang</a:t>
            </a:r>
            <a:endParaRPr sz="2600">
              <a:latin typeface="Trebuchet MS"/>
              <a:cs typeface="Trebuchet MS"/>
            </a:endParaRPr>
          </a:p>
          <a:p>
            <a:pPr marL="287020" marR="18415" indent="-274320">
              <a:lnSpc>
                <a:spcPct val="100000"/>
              </a:lnSpc>
              <a:spcBef>
                <a:spcPts val="600"/>
              </a:spcBef>
              <a:buClr>
                <a:srgbClr val="D1282D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Sebagai </a:t>
            </a:r>
            <a:r>
              <a:rPr sz="2600" spc="-5" dirty="0">
                <a:latin typeface="Trebuchet MS"/>
                <a:cs typeface="Trebuchet MS"/>
              </a:rPr>
              <a:t>bahan </a:t>
            </a:r>
            <a:r>
              <a:rPr sz="2600" dirty="0">
                <a:latin typeface="Trebuchet MS"/>
                <a:cs typeface="Trebuchet MS"/>
              </a:rPr>
              <a:t>untuk analisis </a:t>
            </a:r>
            <a:r>
              <a:rPr sz="2600" spc="-5" dirty="0">
                <a:latin typeface="Trebuchet MS"/>
                <a:cs typeface="Trebuchet MS"/>
              </a:rPr>
              <a:t>pengelolaan </a:t>
            </a:r>
            <a:r>
              <a:rPr sz="2600" spc="-505" dirty="0">
                <a:latin typeface="Trebuchet MS"/>
                <a:cs typeface="Trebuchet MS"/>
              </a:rPr>
              <a:t>dan  </a:t>
            </a:r>
            <a:r>
              <a:rPr sz="2600" dirty="0">
                <a:latin typeface="Trebuchet MS"/>
                <a:cs typeface="Trebuchet MS"/>
              </a:rPr>
              <a:t>sasaran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proyek</a:t>
            </a:r>
            <a:endParaRPr sz="2600">
              <a:latin typeface="Trebuchet MS"/>
              <a:cs typeface="Trebuchet MS"/>
            </a:endParaRPr>
          </a:p>
          <a:p>
            <a:pPr marL="287020" marR="5080" indent="-274320">
              <a:lnSpc>
                <a:spcPct val="100000"/>
              </a:lnSpc>
              <a:spcBef>
                <a:spcPts val="600"/>
              </a:spcBef>
              <a:buClr>
                <a:srgbClr val="D1282D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Sebagai </a:t>
            </a:r>
            <a:r>
              <a:rPr sz="2600" spc="-5" dirty="0">
                <a:latin typeface="Trebuchet MS"/>
                <a:cs typeface="Trebuchet MS"/>
              </a:rPr>
              <a:t>pedoman </a:t>
            </a:r>
            <a:r>
              <a:rPr sz="2600" dirty="0">
                <a:latin typeface="Trebuchet MS"/>
                <a:cs typeface="Trebuchet MS"/>
              </a:rPr>
              <a:t>untuk </a:t>
            </a:r>
            <a:r>
              <a:rPr sz="2600" spc="-5" dirty="0">
                <a:latin typeface="Trebuchet MS"/>
                <a:cs typeface="Trebuchet MS"/>
              </a:rPr>
              <a:t>pelaksanaan  </a:t>
            </a:r>
            <a:r>
              <a:rPr sz="2600" dirty="0">
                <a:latin typeface="Trebuchet MS"/>
                <a:cs typeface="Trebuchet MS"/>
              </a:rPr>
              <a:t>pengelolaan dan </a:t>
            </a:r>
            <a:r>
              <a:rPr sz="2600" spc="-5" dirty="0">
                <a:latin typeface="Trebuchet MS"/>
                <a:cs typeface="Trebuchet MS"/>
              </a:rPr>
              <a:t>pemanfaan </a:t>
            </a:r>
            <a:r>
              <a:rPr sz="2600" dirty="0">
                <a:latin typeface="Trebuchet MS"/>
                <a:cs typeface="Trebuchet MS"/>
              </a:rPr>
              <a:t>lingkungan</a:t>
            </a:r>
            <a:r>
              <a:rPr sz="2600" spc="-10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hidup</a:t>
            </a:r>
            <a:endParaRPr sz="26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691632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2" y="680084"/>
            <a:ext cx="1632889" cy="357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8741" y="737362"/>
            <a:ext cx="106997" cy="115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4567" y="737234"/>
            <a:ext cx="101803" cy="1005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3713" y="733679"/>
            <a:ext cx="176390" cy="2503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04213" y="686180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72" y="0"/>
                </a:lnTo>
                <a:lnTo>
                  <a:pt x="220472" y="54483"/>
                </a:lnTo>
                <a:lnTo>
                  <a:pt x="61341" y="54483"/>
                </a:lnTo>
                <a:lnTo>
                  <a:pt x="61341" y="135382"/>
                </a:lnTo>
                <a:lnTo>
                  <a:pt x="175513" y="135382"/>
                </a:lnTo>
                <a:lnTo>
                  <a:pt x="175513" y="187579"/>
                </a:lnTo>
                <a:lnTo>
                  <a:pt x="61341" y="187579"/>
                </a:lnTo>
                <a:lnTo>
                  <a:pt x="61341" y="291084"/>
                </a:lnTo>
                <a:lnTo>
                  <a:pt x="217931" y="291084"/>
                </a:lnTo>
                <a:lnTo>
                  <a:pt x="217931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8302" y="683768"/>
            <a:ext cx="229870" cy="347980"/>
          </a:xfrm>
          <a:custGeom>
            <a:avLst/>
            <a:gdLst/>
            <a:ahLst/>
            <a:cxnLst/>
            <a:rect l="l" t="t" r="r" b="b"/>
            <a:pathLst>
              <a:path w="229870" h="347980">
                <a:moveTo>
                  <a:pt x="71716" y="0"/>
                </a:moveTo>
                <a:lnTo>
                  <a:pt x="109895" y="1571"/>
                </a:lnTo>
                <a:lnTo>
                  <a:pt x="169750" y="14144"/>
                </a:lnTo>
                <a:lnTo>
                  <a:pt x="207993" y="39481"/>
                </a:lnTo>
                <a:lnTo>
                  <a:pt x="226920" y="78724"/>
                </a:lnTo>
                <a:lnTo>
                  <a:pt x="229285" y="103632"/>
                </a:lnTo>
                <a:lnTo>
                  <a:pt x="223681" y="146425"/>
                </a:lnTo>
                <a:lnTo>
                  <a:pt x="206869" y="179710"/>
                </a:lnTo>
                <a:lnTo>
                  <a:pt x="178846" y="203484"/>
                </a:lnTo>
                <a:lnTo>
                  <a:pt x="139612" y="217749"/>
                </a:lnTo>
                <a:lnTo>
                  <a:pt x="89166" y="222504"/>
                </a:lnTo>
                <a:lnTo>
                  <a:pt x="83534" y="222406"/>
                </a:lnTo>
                <a:lnTo>
                  <a:pt x="77019" y="222107"/>
                </a:lnTo>
                <a:lnTo>
                  <a:pt x="69617" y="221593"/>
                </a:lnTo>
                <a:lnTo>
                  <a:pt x="61328" y="220853"/>
                </a:lnTo>
                <a:lnTo>
                  <a:pt x="61328" y="347980"/>
                </a:lnTo>
                <a:lnTo>
                  <a:pt x="0" y="347980"/>
                </a:lnTo>
                <a:lnTo>
                  <a:pt x="0" y="2667"/>
                </a:lnTo>
                <a:lnTo>
                  <a:pt x="27484" y="1500"/>
                </a:lnTo>
                <a:lnTo>
                  <a:pt x="48598" y="666"/>
                </a:lnTo>
                <a:lnTo>
                  <a:pt x="63341" y="166"/>
                </a:lnTo>
                <a:lnTo>
                  <a:pt x="71716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1766" y="682625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5" h="349250">
                <a:moveTo>
                  <a:pt x="95770" y="0"/>
                </a:moveTo>
                <a:lnTo>
                  <a:pt x="153361" y="6359"/>
                </a:lnTo>
                <a:lnTo>
                  <a:pt x="194497" y="25447"/>
                </a:lnTo>
                <a:lnTo>
                  <a:pt x="219178" y="57275"/>
                </a:lnTo>
                <a:lnTo>
                  <a:pt x="227406" y="101853"/>
                </a:lnTo>
                <a:lnTo>
                  <a:pt x="226270" y="116855"/>
                </a:lnTo>
                <a:lnTo>
                  <a:pt x="209232" y="157861"/>
                </a:lnTo>
                <a:lnTo>
                  <a:pt x="176685" y="187328"/>
                </a:lnTo>
                <a:lnTo>
                  <a:pt x="163474" y="193421"/>
                </a:lnTo>
                <a:lnTo>
                  <a:pt x="265620" y="349123"/>
                </a:lnTo>
                <a:lnTo>
                  <a:pt x="194843" y="349123"/>
                </a:lnTo>
                <a:lnTo>
                  <a:pt x="102615" y="206375"/>
                </a:lnTo>
                <a:lnTo>
                  <a:pt x="94962" y="206206"/>
                </a:lnTo>
                <a:lnTo>
                  <a:pt x="85925" y="205882"/>
                </a:lnTo>
                <a:lnTo>
                  <a:pt x="75501" y="205392"/>
                </a:lnTo>
                <a:lnTo>
                  <a:pt x="63690" y="204724"/>
                </a:lnTo>
                <a:lnTo>
                  <a:pt x="63690" y="349123"/>
                </a:lnTo>
                <a:lnTo>
                  <a:pt x="0" y="349123"/>
                </a:lnTo>
                <a:lnTo>
                  <a:pt x="0" y="3555"/>
                </a:lnTo>
                <a:lnTo>
                  <a:pt x="4441" y="3438"/>
                </a:lnTo>
                <a:lnTo>
                  <a:pt x="12565" y="3095"/>
                </a:lnTo>
                <a:lnTo>
                  <a:pt x="24372" y="2538"/>
                </a:lnTo>
                <a:lnTo>
                  <a:pt x="39865" y="1777"/>
                </a:lnTo>
                <a:lnTo>
                  <a:pt x="56362" y="1017"/>
                </a:lnTo>
                <a:lnTo>
                  <a:pt x="71180" y="460"/>
                </a:lnTo>
                <a:lnTo>
                  <a:pt x="84317" y="117"/>
                </a:lnTo>
                <a:lnTo>
                  <a:pt x="95770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62023" y="68021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09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0" y="22478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4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6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1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3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4" y="92963"/>
                </a:lnTo>
                <a:lnTo>
                  <a:pt x="2468" y="73796"/>
                </a:lnTo>
                <a:lnTo>
                  <a:pt x="29971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09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40814" y="68021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09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8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3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4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8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8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6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1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3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4" y="92963"/>
                </a:lnTo>
                <a:lnTo>
                  <a:pt x="2468" y="73796"/>
                </a:lnTo>
                <a:lnTo>
                  <a:pt x="29971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09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00912" y="680084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59" h="357505">
                <a:moveTo>
                  <a:pt x="148615" y="0"/>
                </a:moveTo>
                <a:lnTo>
                  <a:pt x="214360" y="11541"/>
                </a:lnTo>
                <a:lnTo>
                  <a:pt x="262559" y="46227"/>
                </a:lnTo>
                <a:lnTo>
                  <a:pt x="292103" y="101726"/>
                </a:lnTo>
                <a:lnTo>
                  <a:pt x="301929" y="175894"/>
                </a:lnTo>
                <a:lnTo>
                  <a:pt x="299358" y="215542"/>
                </a:lnTo>
                <a:lnTo>
                  <a:pt x="278784" y="281836"/>
                </a:lnTo>
                <a:lnTo>
                  <a:pt x="238042" y="329965"/>
                </a:lnTo>
                <a:lnTo>
                  <a:pt x="179589" y="354453"/>
                </a:lnTo>
                <a:lnTo>
                  <a:pt x="143890" y="357504"/>
                </a:lnTo>
                <a:lnTo>
                  <a:pt x="111124" y="354478"/>
                </a:lnTo>
                <a:lnTo>
                  <a:pt x="57755" y="330233"/>
                </a:lnTo>
                <a:lnTo>
                  <a:pt x="20895" y="282461"/>
                </a:lnTo>
                <a:lnTo>
                  <a:pt x="2321" y="215925"/>
                </a:lnTo>
                <a:lnTo>
                  <a:pt x="0" y="175894"/>
                </a:lnTo>
                <a:lnTo>
                  <a:pt x="2528" y="140440"/>
                </a:lnTo>
                <a:lnTo>
                  <a:pt x="22754" y="78007"/>
                </a:lnTo>
                <a:lnTo>
                  <a:pt x="62383" y="28717"/>
                </a:lnTo>
                <a:lnTo>
                  <a:pt x="116466" y="3190"/>
                </a:lnTo>
                <a:lnTo>
                  <a:pt x="148615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68676" y="680084"/>
            <a:ext cx="2344293" cy="357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69309" y="737362"/>
            <a:ext cx="132841" cy="2407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29129" y="737362"/>
            <a:ext cx="106933" cy="1153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10151" y="737234"/>
            <a:ext cx="101853" cy="1005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14879" y="737234"/>
            <a:ext cx="101853" cy="1005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94025" y="733679"/>
            <a:ext cx="176402" cy="25031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19753" y="686180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1" y="0"/>
                </a:lnTo>
                <a:lnTo>
                  <a:pt x="61341" y="234188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8" y="296926"/>
                </a:lnTo>
                <a:lnTo>
                  <a:pt x="140708" y="295856"/>
                </a:lnTo>
                <a:lnTo>
                  <a:pt x="176784" y="279908"/>
                </a:lnTo>
                <a:lnTo>
                  <a:pt x="195325" y="233045"/>
                </a:lnTo>
                <a:lnTo>
                  <a:pt x="195325" y="0"/>
                </a:lnTo>
                <a:lnTo>
                  <a:pt x="256539" y="0"/>
                </a:lnTo>
                <a:lnTo>
                  <a:pt x="256539" y="237744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5" y="351409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9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34536" y="686180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472" y="0"/>
                </a:lnTo>
                <a:lnTo>
                  <a:pt x="220472" y="54483"/>
                </a:lnTo>
                <a:lnTo>
                  <a:pt x="61340" y="54483"/>
                </a:lnTo>
                <a:lnTo>
                  <a:pt x="61340" y="135382"/>
                </a:lnTo>
                <a:lnTo>
                  <a:pt x="175513" y="135382"/>
                </a:lnTo>
                <a:lnTo>
                  <a:pt x="175513" y="187579"/>
                </a:lnTo>
                <a:lnTo>
                  <a:pt x="61340" y="187579"/>
                </a:lnTo>
                <a:lnTo>
                  <a:pt x="61340" y="291084"/>
                </a:lnTo>
                <a:lnTo>
                  <a:pt x="217932" y="291084"/>
                </a:lnTo>
                <a:lnTo>
                  <a:pt x="217932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08857" y="683768"/>
            <a:ext cx="256540" cy="347980"/>
          </a:xfrm>
          <a:custGeom>
            <a:avLst/>
            <a:gdLst/>
            <a:ahLst/>
            <a:cxnLst/>
            <a:rect l="l" t="t" r="r" b="b"/>
            <a:pathLst>
              <a:path w="256539" h="347980">
                <a:moveTo>
                  <a:pt x="92201" y="0"/>
                </a:moveTo>
                <a:lnTo>
                  <a:pt x="159845" y="11064"/>
                </a:lnTo>
                <a:lnTo>
                  <a:pt x="211962" y="44323"/>
                </a:lnTo>
                <a:lnTo>
                  <a:pt x="245109" y="95758"/>
                </a:lnTo>
                <a:lnTo>
                  <a:pt x="256158" y="161671"/>
                </a:lnTo>
                <a:lnTo>
                  <a:pt x="251173" y="218598"/>
                </a:lnTo>
                <a:lnTo>
                  <a:pt x="236215" y="265176"/>
                </a:lnTo>
                <a:lnTo>
                  <a:pt x="211280" y="301402"/>
                </a:lnTo>
                <a:lnTo>
                  <a:pt x="176365" y="327279"/>
                </a:lnTo>
                <a:lnTo>
                  <a:pt x="131466" y="342804"/>
                </a:lnTo>
                <a:lnTo>
                  <a:pt x="76580" y="347980"/>
                </a:lnTo>
                <a:lnTo>
                  <a:pt x="0" y="347980"/>
                </a:lnTo>
                <a:lnTo>
                  <a:pt x="0" y="2667"/>
                </a:lnTo>
                <a:lnTo>
                  <a:pt x="33266" y="1500"/>
                </a:lnTo>
                <a:lnTo>
                  <a:pt x="59721" y="666"/>
                </a:lnTo>
                <a:lnTo>
                  <a:pt x="79367" y="166"/>
                </a:lnTo>
                <a:lnTo>
                  <a:pt x="92201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68676" y="683768"/>
            <a:ext cx="229235" cy="347980"/>
          </a:xfrm>
          <a:custGeom>
            <a:avLst/>
            <a:gdLst/>
            <a:ahLst/>
            <a:cxnLst/>
            <a:rect l="l" t="t" r="r" b="b"/>
            <a:pathLst>
              <a:path w="229235" h="347980">
                <a:moveTo>
                  <a:pt x="71628" y="0"/>
                </a:moveTo>
                <a:lnTo>
                  <a:pt x="109825" y="1571"/>
                </a:lnTo>
                <a:lnTo>
                  <a:pt x="169693" y="14144"/>
                </a:lnTo>
                <a:lnTo>
                  <a:pt x="207964" y="39481"/>
                </a:lnTo>
                <a:lnTo>
                  <a:pt x="226875" y="78724"/>
                </a:lnTo>
                <a:lnTo>
                  <a:pt x="229235" y="103632"/>
                </a:lnTo>
                <a:lnTo>
                  <a:pt x="223627" y="146425"/>
                </a:lnTo>
                <a:lnTo>
                  <a:pt x="206809" y="179710"/>
                </a:lnTo>
                <a:lnTo>
                  <a:pt x="178787" y="203484"/>
                </a:lnTo>
                <a:lnTo>
                  <a:pt x="139566" y="217749"/>
                </a:lnTo>
                <a:lnTo>
                  <a:pt x="89154" y="222504"/>
                </a:lnTo>
                <a:lnTo>
                  <a:pt x="83486" y="222406"/>
                </a:lnTo>
                <a:lnTo>
                  <a:pt x="76962" y="222107"/>
                </a:lnTo>
                <a:lnTo>
                  <a:pt x="69580" y="221593"/>
                </a:lnTo>
                <a:lnTo>
                  <a:pt x="61341" y="220853"/>
                </a:lnTo>
                <a:lnTo>
                  <a:pt x="61341" y="347980"/>
                </a:lnTo>
                <a:lnTo>
                  <a:pt x="0" y="347980"/>
                </a:lnTo>
                <a:lnTo>
                  <a:pt x="0" y="2667"/>
                </a:lnTo>
                <a:lnTo>
                  <a:pt x="27479" y="1500"/>
                </a:lnTo>
                <a:lnTo>
                  <a:pt x="48577" y="666"/>
                </a:lnTo>
                <a:lnTo>
                  <a:pt x="63293" y="166"/>
                </a:lnTo>
                <a:lnTo>
                  <a:pt x="71628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47413" y="682625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8" y="0"/>
                </a:moveTo>
                <a:lnTo>
                  <a:pt x="153338" y="6359"/>
                </a:lnTo>
                <a:lnTo>
                  <a:pt x="194452" y="25447"/>
                </a:lnTo>
                <a:lnTo>
                  <a:pt x="219112" y="57275"/>
                </a:lnTo>
                <a:lnTo>
                  <a:pt x="227329" y="101853"/>
                </a:lnTo>
                <a:lnTo>
                  <a:pt x="226188" y="116855"/>
                </a:lnTo>
                <a:lnTo>
                  <a:pt x="209169" y="157861"/>
                </a:lnTo>
                <a:lnTo>
                  <a:pt x="176664" y="187328"/>
                </a:lnTo>
                <a:lnTo>
                  <a:pt x="163449" y="193421"/>
                </a:lnTo>
                <a:lnTo>
                  <a:pt x="265557" y="349123"/>
                </a:lnTo>
                <a:lnTo>
                  <a:pt x="194817" y="349123"/>
                </a:lnTo>
                <a:lnTo>
                  <a:pt x="102615" y="206375"/>
                </a:lnTo>
                <a:lnTo>
                  <a:pt x="94952" y="206206"/>
                </a:lnTo>
                <a:lnTo>
                  <a:pt x="85883" y="205882"/>
                </a:lnTo>
                <a:lnTo>
                  <a:pt x="75434" y="205392"/>
                </a:lnTo>
                <a:lnTo>
                  <a:pt x="63626" y="204724"/>
                </a:lnTo>
                <a:lnTo>
                  <a:pt x="63626" y="349123"/>
                </a:lnTo>
                <a:lnTo>
                  <a:pt x="0" y="349123"/>
                </a:lnTo>
                <a:lnTo>
                  <a:pt x="0" y="3555"/>
                </a:lnTo>
                <a:lnTo>
                  <a:pt x="4409" y="3438"/>
                </a:lnTo>
                <a:lnTo>
                  <a:pt x="12509" y="3095"/>
                </a:lnTo>
                <a:lnTo>
                  <a:pt x="24324" y="2538"/>
                </a:lnTo>
                <a:lnTo>
                  <a:pt x="39877" y="1777"/>
                </a:lnTo>
                <a:lnTo>
                  <a:pt x="56360" y="1017"/>
                </a:lnTo>
                <a:lnTo>
                  <a:pt x="71151" y="460"/>
                </a:lnTo>
                <a:lnTo>
                  <a:pt x="84276" y="117"/>
                </a:lnTo>
                <a:lnTo>
                  <a:pt x="95758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52141" y="682625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7" y="0"/>
                </a:moveTo>
                <a:lnTo>
                  <a:pt x="153338" y="6359"/>
                </a:lnTo>
                <a:lnTo>
                  <a:pt x="194452" y="25447"/>
                </a:lnTo>
                <a:lnTo>
                  <a:pt x="219112" y="57275"/>
                </a:lnTo>
                <a:lnTo>
                  <a:pt x="227329" y="101853"/>
                </a:lnTo>
                <a:lnTo>
                  <a:pt x="226188" y="116855"/>
                </a:lnTo>
                <a:lnTo>
                  <a:pt x="209169" y="157861"/>
                </a:lnTo>
                <a:lnTo>
                  <a:pt x="176664" y="187328"/>
                </a:lnTo>
                <a:lnTo>
                  <a:pt x="163448" y="193421"/>
                </a:lnTo>
                <a:lnTo>
                  <a:pt x="265556" y="349123"/>
                </a:lnTo>
                <a:lnTo>
                  <a:pt x="194817" y="349123"/>
                </a:lnTo>
                <a:lnTo>
                  <a:pt x="102615" y="206375"/>
                </a:lnTo>
                <a:lnTo>
                  <a:pt x="94952" y="206206"/>
                </a:lnTo>
                <a:lnTo>
                  <a:pt x="85883" y="205882"/>
                </a:lnTo>
                <a:lnTo>
                  <a:pt x="75434" y="205392"/>
                </a:lnTo>
                <a:lnTo>
                  <a:pt x="63626" y="204724"/>
                </a:lnTo>
                <a:lnTo>
                  <a:pt x="63626" y="349123"/>
                </a:lnTo>
                <a:lnTo>
                  <a:pt x="0" y="349123"/>
                </a:lnTo>
                <a:lnTo>
                  <a:pt x="0" y="3555"/>
                </a:lnTo>
                <a:lnTo>
                  <a:pt x="4409" y="3438"/>
                </a:lnTo>
                <a:lnTo>
                  <a:pt x="12509" y="3095"/>
                </a:lnTo>
                <a:lnTo>
                  <a:pt x="24324" y="2538"/>
                </a:lnTo>
                <a:lnTo>
                  <a:pt x="39877" y="1777"/>
                </a:lnTo>
                <a:lnTo>
                  <a:pt x="56360" y="1017"/>
                </a:lnTo>
                <a:lnTo>
                  <a:pt x="71151" y="460"/>
                </a:lnTo>
                <a:lnTo>
                  <a:pt x="84276" y="117"/>
                </a:lnTo>
                <a:lnTo>
                  <a:pt x="95757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71139" y="68021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8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4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7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2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3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2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31286" y="680084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89" y="0"/>
                </a:moveTo>
                <a:lnTo>
                  <a:pt x="214312" y="11541"/>
                </a:lnTo>
                <a:lnTo>
                  <a:pt x="262508" y="46227"/>
                </a:lnTo>
                <a:lnTo>
                  <a:pt x="292052" y="101726"/>
                </a:lnTo>
                <a:lnTo>
                  <a:pt x="301879" y="175894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0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4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24603" y="681481"/>
            <a:ext cx="1534922" cy="3549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11215" y="787145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9" y="0"/>
                </a:moveTo>
                <a:lnTo>
                  <a:pt x="0" y="127634"/>
                </a:lnTo>
                <a:lnTo>
                  <a:pt x="83058" y="127634"/>
                </a:lnTo>
                <a:lnTo>
                  <a:pt x="41529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34330" y="787145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9" y="0"/>
                </a:moveTo>
                <a:lnTo>
                  <a:pt x="0" y="127634"/>
                </a:lnTo>
                <a:lnTo>
                  <a:pt x="83058" y="127634"/>
                </a:lnTo>
                <a:lnTo>
                  <a:pt x="41529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85333" y="737362"/>
            <a:ext cx="132841" cy="2407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42101" y="686180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4" h="346075">
                <a:moveTo>
                  <a:pt x="0" y="0"/>
                </a:moveTo>
                <a:lnTo>
                  <a:pt x="61340" y="0"/>
                </a:lnTo>
                <a:lnTo>
                  <a:pt x="61340" y="291084"/>
                </a:lnTo>
                <a:lnTo>
                  <a:pt x="217424" y="291084"/>
                </a:lnTo>
                <a:lnTo>
                  <a:pt x="217424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34483" y="686180"/>
            <a:ext cx="353060" cy="350520"/>
          </a:xfrm>
          <a:custGeom>
            <a:avLst/>
            <a:gdLst/>
            <a:ahLst/>
            <a:cxnLst/>
            <a:rect l="l" t="t" r="r" b="b"/>
            <a:pathLst>
              <a:path w="353060" h="350519">
                <a:moveTo>
                  <a:pt x="69595" y="0"/>
                </a:moveTo>
                <a:lnTo>
                  <a:pt x="102107" y="0"/>
                </a:lnTo>
                <a:lnTo>
                  <a:pt x="176911" y="232791"/>
                </a:lnTo>
                <a:lnTo>
                  <a:pt x="250062" y="0"/>
                </a:lnTo>
                <a:lnTo>
                  <a:pt x="282320" y="0"/>
                </a:lnTo>
                <a:lnTo>
                  <a:pt x="352932" y="345821"/>
                </a:lnTo>
                <a:lnTo>
                  <a:pt x="293496" y="345821"/>
                </a:lnTo>
                <a:lnTo>
                  <a:pt x="257555" y="159385"/>
                </a:lnTo>
                <a:lnTo>
                  <a:pt x="188087" y="350266"/>
                </a:lnTo>
                <a:lnTo>
                  <a:pt x="166115" y="350266"/>
                </a:lnTo>
                <a:lnTo>
                  <a:pt x="96519" y="159385"/>
                </a:lnTo>
                <a:lnTo>
                  <a:pt x="59181" y="345821"/>
                </a:lnTo>
                <a:lnTo>
                  <a:pt x="0" y="345821"/>
                </a:lnTo>
                <a:lnTo>
                  <a:pt x="69595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24880" y="683768"/>
            <a:ext cx="256540" cy="347980"/>
          </a:xfrm>
          <a:custGeom>
            <a:avLst/>
            <a:gdLst/>
            <a:ahLst/>
            <a:cxnLst/>
            <a:rect l="l" t="t" r="r" b="b"/>
            <a:pathLst>
              <a:path w="256539" h="347980">
                <a:moveTo>
                  <a:pt x="92202" y="0"/>
                </a:moveTo>
                <a:lnTo>
                  <a:pt x="159845" y="11064"/>
                </a:lnTo>
                <a:lnTo>
                  <a:pt x="211963" y="44323"/>
                </a:lnTo>
                <a:lnTo>
                  <a:pt x="245110" y="95758"/>
                </a:lnTo>
                <a:lnTo>
                  <a:pt x="256159" y="161671"/>
                </a:lnTo>
                <a:lnTo>
                  <a:pt x="251173" y="218598"/>
                </a:lnTo>
                <a:lnTo>
                  <a:pt x="236215" y="265176"/>
                </a:lnTo>
                <a:lnTo>
                  <a:pt x="211280" y="301402"/>
                </a:lnTo>
                <a:lnTo>
                  <a:pt x="176365" y="327279"/>
                </a:lnTo>
                <a:lnTo>
                  <a:pt x="131466" y="342804"/>
                </a:lnTo>
                <a:lnTo>
                  <a:pt x="76581" y="347980"/>
                </a:lnTo>
                <a:lnTo>
                  <a:pt x="0" y="347980"/>
                </a:lnTo>
                <a:lnTo>
                  <a:pt x="0" y="2667"/>
                </a:lnTo>
                <a:lnTo>
                  <a:pt x="33266" y="1500"/>
                </a:lnTo>
                <a:lnTo>
                  <a:pt x="59721" y="666"/>
                </a:lnTo>
                <a:lnTo>
                  <a:pt x="79367" y="166"/>
                </a:lnTo>
                <a:lnTo>
                  <a:pt x="92202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01486" y="681481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5" y="0"/>
                </a:moveTo>
                <a:lnTo>
                  <a:pt x="164718" y="0"/>
                </a:lnTo>
                <a:lnTo>
                  <a:pt x="303657" y="350265"/>
                </a:lnTo>
                <a:lnTo>
                  <a:pt x="235965" y="350265"/>
                </a:lnTo>
                <a:lnTo>
                  <a:pt x="210692" y="280162"/>
                </a:lnTo>
                <a:lnTo>
                  <a:pt x="92328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5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24603" y="681481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5" y="0"/>
                </a:moveTo>
                <a:lnTo>
                  <a:pt x="164719" y="0"/>
                </a:lnTo>
                <a:lnTo>
                  <a:pt x="303657" y="350265"/>
                </a:lnTo>
                <a:lnTo>
                  <a:pt x="235966" y="350265"/>
                </a:lnTo>
                <a:lnTo>
                  <a:pt x="210693" y="280162"/>
                </a:lnTo>
                <a:lnTo>
                  <a:pt x="92329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5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35940" y="1241806"/>
            <a:ext cx="6843395" cy="51225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342265" indent="-274320">
              <a:lnSpc>
                <a:spcPct val="100000"/>
              </a:lnSpc>
              <a:spcBef>
                <a:spcPts val="105"/>
              </a:spcBef>
              <a:buClr>
                <a:srgbClr val="D1282D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600" spc="-15" dirty="0">
                <a:latin typeface="Trebuchet MS"/>
                <a:cs typeface="Trebuchet MS"/>
              </a:rPr>
              <a:t>Prosedur </a:t>
            </a:r>
            <a:r>
              <a:rPr sz="2600" dirty="0">
                <a:latin typeface="Trebuchet MS"/>
                <a:cs typeface="Trebuchet MS"/>
              </a:rPr>
              <a:t>AMDAL </a:t>
            </a:r>
            <a:r>
              <a:rPr sz="2600" spc="-5" dirty="0">
                <a:latin typeface="Trebuchet MS"/>
                <a:cs typeface="Trebuchet MS"/>
              </a:rPr>
              <a:t>mengacu </a:t>
            </a:r>
            <a:r>
              <a:rPr sz="2600" dirty="0">
                <a:latin typeface="Trebuchet MS"/>
                <a:cs typeface="Trebuchet MS"/>
              </a:rPr>
              <a:t>pada </a:t>
            </a:r>
            <a:r>
              <a:rPr sz="2600" spc="-60" dirty="0">
                <a:latin typeface="Trebuchet MS"/>
                <a:cs typeface="Trebuchet MS"/>
              </a:rPr>
              <a:t>Keputusan  </a:t>
            </a:r>
            <a:r>
              <a:rPr sz="2600" dirty="0">
                <a:latin typeface="Trebuchet MS"/>
                <a:cs typeface="Trebuchet MS"/>
              </a:rPr>
              <a:t>Menteri LH </a:t>
            </a:r>
            <a:r>
              <a:rPr sz="2600" spc="-5" dirty="0">
                <a:latin typeface="Trebuchet MS"/>
                <a:cs typeface="Trebuchet MS"/>
              </a:rPr>
              <a:t>No. </a:t>
            </a:r>
            <a:r>
              <a:rPr sz="2600" dirty="0">
                <a:latin typeface="Trebuchet MS"/>
                <a:cs typeface="Trebuchet MS"/>
              </a:rPr>
              <a:t>17 tahun</a:t>
            </a:r>
            <a:r>
              <a:rPr sz="2600" spc="-6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2001</a:t>
            </a: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1282D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600" spc="-15" dirty="0">
                <a:latin typeface="Trebuchet MS"/>
                <a:cs typeface="Trebuchet MS"/>
              </a:rPr>
              <a:t>Prosedur </a:t>
            </a:r>
            <a:r>
              <a:rPr sz="2600" spc="-5" dirty="0">
                <a:latin typeface="Trebuchet MS"/>
                <a:cs typeface="Trebuchet MS"/>
              </a:rPr>
              <a:t>proses </a:t>
            </a:r>
            <a:r>
              <a:rPr sz="2600" dirty="0">
                <a:latin typeface="Trebuchet MS"/>
                <a:cs typeface="Trebuchet MS"/>
              </a:rPr>
              <a:t>AMDAL</a:t>
            </a:r>
            <a:r>
              <a:rPr sz="2600" spc="-24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meliputi:</a:t>
            </a:r>
            <a:endParaRPr sz="2600" dirty="0">
              <a:latin typeface="Trebuchet MS"/>
              <a:cs typeface="Trebuchet MS"/>
            </a:endParaRPr>
          </a:p>
          <a:p>
            <a:pPr marL="527685" indent="-514984">
              <a:lnSpc>
                <a:spcPct val="100000"/>
              </a:lnSpc>
              <a:spcBef>
                <a:spcPts val="600"/>
              </a:spcBef>
              <a:buClr>
                <a:srgbClr val="D1282D"/>
              </a:buClr>
              <a:buSzPct val="73076"/>
              <a:buAutoNum type="arabicPeriod"/>
              <a:tabLst>
                <a:tab pos="527685" algn="l"/>
                <a:tab pos="528320" algn="l"/>
              </a:tabLst>
            </a:pPr>
            <a:r>
              <a:rPr sz="2600" spc="-20" dirty="0">
                <a:latin typeface="Trebuchet MS"/>
                <a:cs typeface="Trebuchet MS"/>
              </a:rPr>
              <a:t>Proses </a:t>
            </a:r>
            <a:r>
              <a:rPr sz="2600" spc="-5" dirty="0">
                <a:latin typeface="Trebuchet MS"/>
                <a:cs typeface="Trebuchet MS"/>
              </a:rPr>
              <a:t>pemisahan wajib</a:t>
            </a:r>
            <a:r>
              <a:rPr sz="2600" spc="-17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AMDAL</a:t>
            </a:r>
          </a:p>
          <a:p>
            <a:pPr marL="527685" marR="5080" indent="-514984">
              <a:lnSpc>
                <a:spcPct val="100000"/>
              </a:lnSpc>
              <a:spcBef>
                <a:spcPts val="600"/>
              </a:spcBef>
              <a:buClr>
                <a:srgbClr val="D1282D"/>
              </a:buClr>
              <a:buSzPct val="73076"/>
              <a:buAutoNum type="arabicPeriod"/>
              <a:tabLst>
                <a:tab pos="527685" algn="l"/>
                <a:tab pos="528320" algn="l"/>
              </a:tabLst>
            </a:pPr>
            <a:r>
              <a:rPr sz="2600" spc="-25" dirty="0">
                <a:latin typeface="Trebuchet MS"/>
                <a:cs typeface="Trebuchet MS"/>
              </a:rPr>
              <a:t>Proses </a:t>
            </a:r>
            <a:r>
              <a:rPr sz="2600" spc="-5" dirty="0">
                <a:latin typeface="Trebuchet MS"/>
                <a:cs typeface="Trebuchet MS"/>
              </a:rPr>
              <a:t>penyusunan </a:t>
            </a:r>
            <a:r>
              <a:rPr sz="2600" dirty="0">
                <a:latin typeface="Trebuchet MS"/>
                <a:cs typeface="Trebuchet MS"/>
              </a:rPr>
              <a:t>dan </a:t>
            </a:r>
            <a:r>
              <a:rPr sz="2600" spc="-5" dirty="0">
                <a:latin typeface="Trebuchet MS"/>
                <a:cs typeface="Trebuchet MS"/>
              </a:rPr>
              <a:t>penilaian </a:t>
            </a:r>
            <a:r>
              <a:rPr sz="2600" spc="-15" dirty="0">
                <a:latin typeface="Trebuchet MS"/>
                <a:cs typeface="Trebuchet MS"/>
              </a:rPr>
              <a:t>Kerangka  </a:t>
            </a:r>
            <a:r>
              <a:rPr sz="2600" dirty="0">
                <a:latin typeface="Trebuchet MS"/>
                <a:cs typeface="Trebuchet MS"/>
              </a:rPr>
              <a:t>Acuan Analisis </a:t>
            </a:r>
            <a:r>
              <a:rPr sz="2600" spc="-5" dirty="0">
                <a:latin typeface="Trebuchet MS"/>
                <a:cs typeface="Trebuchet MS"/>
              </a:rPr>
              <a:t>Dampak </a:t>
            </a:r>
            <a:r>
              <a:rPr sz="2600" dirty="0">
                <a:latin typeface="Trebuchet MS"/>
                <a:cs typeface="Trebuchet MS"/>
              </a:rPr>
              <a:t>Lingkungan (KA-  ANDAL)</a:t>
            </a:r>
          </a:p>
          <a:p>
            <a:pPr marL="527685" marR="278130" indent="-514984">
              <a:lnSpc>
                <a:spcPct val="100000"/>
              </a:lnSpc>
              <a:spcBef>
                <a:spcPts val="600"/>
              </a:spcBef>
              <a:buClr>
                <a:srgbClr val="D1282D"/>
              </a:buClr>
              <a:buSzPct val="73076"/>
              <a:buAutoNum type="arabicPeriod"/>
              <a:tabLst>
                <a:tab pos="527685" algn="l"/>
                <a:tab pos="528320" algn="l"/>
              </a:tabLst>
            </a:pPr>
            <a:r>
              <a:rPr sz="2600" spc="-20" dirty="0">
                <a:latin typeface="Trebuchet MS"/>
                <a:cs typeface="Trebuchet MS"/>
              </a:rPr>
              <a:t>Proses </a:t>
            </a:r>
            <a:r>
              <a:rPr sz="2600" dirty="0">
                <a:latin typeface="Trebuchet MS"/>
                <a:cs typeface="Trebuchet MS"/>
              </a:rPr>
              <a:t>penyusunan dan </a:t>
            </a:r>
            <a:r>
              <a:rPr sz="2600" spc="-5" dirty="0">
                <a:latin typeface="Trebuchet MS"/>
                <a:cs typeface="Trebuchet MS"/>
              </a:rPr>
              <a:t>penilaian</a:t>
            </a:r>
            <a:r>
              <a:rPr sz="2600" spc="-22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ANDAL,  </a:t>
            </a:r>
            <a:r>
              <a:rPr sz="2600" spc="-5" dirty="0">
                <a:latin typeface="Trebuchet MS"/>
                <a:cs typeface="Trebuchet MS"/>
              </a:rPr>
              <a:t>RKL,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5" dirty="0" smtClean="0">
                <a:latin typeface="Trebuchet MS"/>
                <a:cs typeface="Trebuchet MS"/>
              </a:rPr>
              <a:t>RPL</a:t>
            </a:r>
            <a:r>
              <a:rPr lang="en-US" sz="2600" spc="-5" dirty="0" smtClean="0">
                <a:latin typeface="Trebuchet MS"/>
                <a:cs typeface="Trebuchet MS"/>
              </a:rPr>
              <a:t>( </a:t>
            </a:r>
            <a:r>
              <a:rPr lang="en-US" sz="2600" spc="-5" dirty="0" err="1" smtClean="0">
                <a:latin typeface="Trebuchet MS"/>
                <a:cs typeface="Trebuchet MS"/>
              </a:rPr>
              <a:t>Prakiraan</a:t>
            </a:r>
            <a:r>
              <a:rPr lang="en-US" sz="2600" spc="-5" dirty="0" smtClean="0">
                <a:latin typeface="Trebuchet MS"/>
                <a:cs typeface="Trebuchet MS"/>
              </a:rPr>
              <a:t> </a:t>
            </a:r>
            <a:r>
              <a:rPr lang="en-US" sz="2600" spc="-5" dirty="0" err="1" smtClean="0">
                <a:latin typeface="Trebuchet MS"/>
                <a:cs typeface="Trebuchet MS"/>
              </a:rPr>
              <a:t>besarnya</a:t>
            </a:r>
            <a:r>
              <a:rPr lang="en-US" sz="2600" spc="-5" dirty="0" smtClean="0">
                <a:latin typeface="Trebuchet MS"/>
                <a:cs typeface="Trebuchet MS"/>
              </a:rPr>
              <a:t> </a:t>
            </a:r>
            <a:r>
              <a:rPr lang="en-US" sz="2600" spc="-5" dirty="0" err="1" smtClean="0">
                <a:latin typeface="Trebuchet MS"/>
                <a:cs typeface="Trebuchet MS"/>
              </a:rPr>
              <a:t>dampak</a:t>
            </a:r>
            <a:r>
              <a:rPr lang="en-US" sz="2600" spc="-5" dirty="0" smtClean="0">
                <a:latin typeface="Trebuchet MS"/>
                <a:cs typeface="Trebuchet MS"/>
              </a:rPr>
              <a:t> </a:t>
            </a:r>
            <a:r>
              <a:rPr lang="en-US" sz="2600" spc="-5" dirty="0" err="1" smtClean="0">
                <a:latin typeface="Trebuchet MS"/>
                <a:cs typeface="Trebuchet MS"/>
              </a:rPr>
              <a:t>dan</a:t>
            </a:r>
            <a:r>
              <a:rPr lang="en-US" sz="2600" spc="-5" dirty="0" smtClean="0">
                <a:latin typeface="Trebuchet MS"/>
                <a:cs typeface="Trebuchet MS"/>
              </a:rPr>
              <a:t> </a:t>
            </a:r>
            <a:r>
              <a:rPr lang="en-US" sz="2600" spc="-5" dirty="0" err="1" smtClean="0">
                <a:latin typeface="Trebuchet MS"/>
                <a:cs typeface="Trebuchet MS"/>
              </a:rPr>
              <a:t>evaluasi</a:t>
            </a:r>
            <a:r>
              <a:rPr lang="en-US" sz="2600" spc="-5" dirty="0" smtClean="0">
                <a:latin typeface="Trebuchet MS"/>
                <a:cs typeface="Trebuchet MS"/>
              </a:rPr>
              <a:t> </a:t>
            </a:r>
            <a:r>
              <a:rPr lang="en-US" sz="2600" spc="-5" dirty="0" err="1" smtClean="0">
                <a:latin typeface="Trebuchet MS"/>
                <a:cs typeface="Trebuchet MS"/>
              </a:rPr>
              <a:t>dampak</a:t>
            </a:r>
            <a:r>
              <a:rPr lang="en-US" sz="2600" spc="-5" dirty="0" smtClean="0">
                <a:latin typeface="Trebuchet MS"/>
                <a:cs typeface="Trebuchet MS"/>
              </a:rPr>
              <a:t> </a:t>
            </a:r>
            <a:r>
              <a:rPr lang="en-US" sz="2600" spc="-5" dirty="0" err="1" smtClean="0">
                <a:latin typeface="Trebuchet MS"/>
                <a:cs typeface="Trebuchet MS"/>
              </a:rPr>
              <a:t>serta</a:t>
            </a:r>
            <a:r>
              <a:rPr lang="en-US" sz="2600" spc="-5" dirty="0" smtClean="0">
                <a:latin typeface="Trebuchet MS"/>
                <a:cs typeface="Trebuchet MS"/>
              </a:rPr>
              <a:t> </a:t>
            </a:r>
            <a:r>
              <a:rPr lang="en-US" sz="2600" spc="-5" dirty="0" err="1" smtClean="0">
                <a:latin typeface="Trebuchet MS"/>
                <a:cs typeface="Trebuchet MS"/>
              </a:rPr>
              <a:t>rencana</a:t>
            </a:r>
            <a:r>
              <a:rPr lang="en-US" sz="2600" spc="-5" dirty="0" smtClean="0">
                <a:latin typeface="Trebuchet MS"/>
                <a:cs typeface="Trebuchet MS"/>
              </a:rPr>
              <a:t> </a:t>
            </a:r>
            <a:r>
              <a:rPr lang="en-US" sz="2600" spc="-5" dirty="0" err="1" smtClean="0">
                <a:latin typeface="Trebuchet MS"/>
                <a:cs typeface="Trebuchet MS"/>
              </a:rPr>
              <a:t>pengelolaan</a:t>
            </a:r>
            <a:r>
              <a:rPr lang="en-US" sz="2600" spc="-5" dirty="0" smtClean="0">
                <a:latin typeface="Trebuchet MS"/>
                <a:cs typeface="Trebuchet MS"/>
              </a:rPr>
              <a:t> </a:t>
            </a:r>
            <a:r>
              <a:rPr lang="en-US" sz="2600" spc="-5" dirty="0" err="1" smtClean="0">
                <a:latin typeface="Trebuchet MS"/>
                <a:cs typeface="Trebuchet MS"/>
              </a:rPr>
              <a:t>dan</a:t>
            </a:r>
            <a:r>
              <a:rPr lang="en-US" sz="2600" spc="-5" dirty="0" smtClean="0">
                <a:latin typeface="Trebuchet MS"/>
                <a:cs typeface="Trebuchet MS"/>
              </a:rPr>
              <a:t> </a:t>
            </a:r>
            <a:r>
              <a:rPr lang="en-US" sz="2600" spc="-5" dirty="0" err="1" smtClean="0">
                <a:latin typeface="Trebuchet MS"/>
                <a:cs typeface="Trebuchet MS"/>
              </a:rPr>
              <a:t>pemantauan</a:t>
            </a:r>
            <a:r>
              <a:rPr lang="en-US" sz="2600" spc="-5" dirty="0" smtClean="0">
                <a:latin typeface="Trebuchet MS"/>
                <a:cs typeface="Trebuchet MS"/>
              </a:rPr>
              <a:t> </a:t>
            </a:r>
            <a:r>
              <a:rPr lang="en-US" sz="2600" spc="-5" dirty="0" err="1" smtClean="0">
                <a:latin typeface="Trebuchet MS"/>
                <a:cs typeface="Trebuchet MS"/>
              </a:rPr>
              <a:t>lingkungan</a:t>
            </a:r>
            <a:r>
              <a:rPr lang="en-US" sz="2600" spc="-5" dirty="0" smtClean="0">
                <a:latin typeface="Trebuchet MS"/>
                <a:cs typeface="Trebuchet MS"/>
              </a:rPr>
              <a:t>)</a:t>
            </a:r>
            <a:endParaRPr sz="26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77533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5664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 smtClean="0"/>
              <a:t>S</a:t>
            </a:r>
            <a:r>
              <a:rPr lang="en-US" sz="4000" dirty="0" err="1" smtClean="0">
                <a:effectLst/>
              </a:rPr>
              <a:t>umber-sumber</a:t>
            </a:r>
            <a:r>
              <a:rPr lang="en-US" sz="4000" dirty="0" smtClean="0">
                <a:effectLst/>
              </a:rPr>
              <a:t> </a:t>
            </a:r>
            <a:r>
              <a:rPr lang="en-US" sz="4000" dirty="0" err="1" smtClean="0">
                <a:effectLst/>
              </a:rPr>
              <a:t>dana</a:t>
            </a:r>
            <a:r>
              <a:rPr lang="en-US" sz="4000" dirty="0" smtClean="0">
                <a:effectLst/>
              </a:rPr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Modal </a:t>
            </a:r>
            <a:r>
              <a:rPr lang="en-US" dirty="0" err="1" smtClean="0"/>
              <a:t>sendiri</a:t>
            </a:r>
            <a:r>
              <a:rPr lang="en-US" dirty="0" smtClean="0"/>
              <a:t> : modal yang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pemilik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/</a:t>
            </a:r>
            <a:r>
              <a:rPr lang="en-US" dirty="0" err="1" smtClean="0"/>
              <a:t>bisnis</a:t>
            </a:r>
            <a:r>
              <a:rPr lang="en-US" dirty="0" smtClean="0"/>
              <a:t>,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setoran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pemegang</a:t>
            </a:r>
            <a:r>
              <a:rPr lang="en-US" dirty="0" smtClean="0"/>
              <a:t> </a:t>
            </a:r>
            <a:r>
              <a:rPr lang="en-US" dirty="0" err="1" smtClean="0"/>
              <a:t>saham</a:t>
            </a:r>
            <a:r>
              <a:rPr lang="en-US" dirty="0" smtClean="0"/>
              <a:t>,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cadangan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Modal </a:t>
            </a:r>
            <a:r>
              <a:rPr lang="en-US" dirty="0" err="1" smtClean="0"/>
              <a:t>asing</a:t>
            </a:r>
            <a:r>
              <a:rPr lang="en-US" dirty="0" smtClean="0"/>
              <a:t> (</a:t>
            </a:r>
            <a:r>
              <a:rPr lang="en-US" dirty="0" err="1" smtClean="0"/>
              <a:t>pinjaman</a:t>
            </a:r>
            <a:r>
              <a:rPr lang="en-US" dirty="0" smtClean="0"/>
              <a:t>): modal yang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pinjaman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pinjaman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bank </a:t>
            </a:r>
            <a:r>
              <a:rPr lang="en-US" dirty="0" err="1" smtClean="0"/>
              <a:t>dan</a:t>
            </a:r>
            <a:r>
              <a:rPr lang="en-US" dirty="0" smtClean="0"/>
              <a:t> non bank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32585"/>
            <a:ext cx="6699884" cy="37452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4605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Trebuchet MS"/>
                <a:cs typeface="Trebuchet MS"/>
              </a:rPr>
              <a:t>Studi AMDAL </a:t>
            </a:r>
            <a:r>
              <a:rPr sz="2600" spc="-5" dirty="0">
                <a:latin typeface="Trebuchet MS"/>
                <a:cs typeface="Trebuchet MS"/>
              </a:rPr>
              <a:t>dimulai pada </a:t>
            </a:r>
            <a:r>
              <a:rPr sz="2600" dirty="0">
                <a:latin typeface="Trebuchet MS"/>
                <a:cs typeface="Trebuchet MS"/>
              </a:rPr>
              <a:t>saat</a:t>
            </a:r>
            <a:r>
              <a:rPr sz="2600" spc="-30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perencanaan  atau </a:t>
            </a:r>
            <a:r>
              <a:rPr sz="2600" dirty="0">
                <a:latin typeface="Trebuchet MS"/>
                <a:cs typeface="Trebuchet MS"/>
              </a:rPr>
              <a:t>sebelum </a:t>
            </a:r>
            <a:r>
              <a:rPr sz="2600" spc="-5" dirty="0">
                <a:latin typeface="Trebuchet MS"/>
                <a:cs typeface="Trebuchet MS"/>
              </a:rPr>
              <a:t>usaha/kegiatan proyek  dilaksanakan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spc="-30" dirty="0">
                <a:latin typeface="Trebuchet MS"/>
                <a:cs typeface="Trebuchet MS"/>
              </a:rPr>
              <a:t>(SEHARUSNYA)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600" spc="-100" dirty="0">
                <a:latin typeface="Trebuchet MS"/>
                <a:cs typeface="Trebuchet MS"/>
              </a:rPr>
              <a:t>FAKTANYA</a:t>
            </a:r>
            <a:endParaRPr sz="26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2600" spc="-20" dirty="0">
                <a:latin typeface="Trebuchet MS"/>
                <a:cs typeface="Trebuchet MS"/>
              </a:rPr>
              <a:t>Proses </a:t>
            </a:r>
            <a:r>
              <a:rPr sz="2600" spc="-5" dirty="0">
                <a:latin typeface="Trebuchet MS"/>
                <a:cs typeface="Trebuchet MS"/>
              </a:rPr>
              <a:t>pelaksanaannya bersifat </a:t>
            </a:r>
            <a:r>
              <a:rPr sz="2600" dirty="0">
                <a:latin typeface="Trebuchet MS"/>
                <a:cs typeface="Trebuchet MS"/>
              </a:rPr>
              <a:t>siluman </a:t>
            </a:r>
            <a:r>
              <a:rPr sz="2600" spc="-5" dirty="0">
                <a:latin typeface="Trebuchet MS"/>
                <a:cs typeface="Trebuchet MS"/>
              </a:rPr>
              <a:t>yaitu  proyek </a:t>
            </a:r>
            <a:r>
              <a:rPr sz="2600" dirty="0">
                <a:latin typeface="Trebuchet MS"/>
                <a:cs typeface="Trebuchet MS"/>
              </a:rPr>
              <a:t>sudah </a:t>
            </a:r>
            <a:r>
              <a:rPr sz="2600" spc="-5" dirty="0">
                <a:latin typeface="Trebuchet MS"/>
                <a:cs typeface="Trebuchet MS"/>
              </a:rPr>
              <a:t>berjalan dan proses </a:t>
            </a:r>
            <a:r>
              <a:rPr sz="2600" dirty="0">
                <a:latin typeface="Trebuchet MS"/>
                <a:cs typeface="Trebuchet MS"/>
              </a:rPr>
              <a:t>AMDAL </a:t>
            </a:r>
            <a:r>
              <a:rPr sz="2600" spc="-5" dirty="0">
                <a:latin typeface="Trebuchet MS"/>
                <a:cs typeface="Trebuchet MS"/>
              </a:rPr>
              <a:t>nya  menyusul atau bahkan kadangkala proyeknya  </a:t>
            </a:r>
            <a:r>
              <a:rPr sz="2600" dirty="0">
                <a:latin typeface="Trebuchet MS"/>
                <a:cs typeface="Trebuchet MS"/>
              </a:rPr>
              <a:t>sudah selesai studi AMDAL </a:t>
            </a:r>
            <a:r>
              <a:rPr sz="2600" spc="-5" dirty="0">
                <a:latin typeface="Trebuchet MS"/>
                <a:cs typeface="Trebuchet MS"/>
              </a:rPr>
              <a:t>nya belum </a:t>
            </a:r>
            <a:r>
              <a:rPr sz="2600" dirty="0">
                <a:latin typeface="Trebuchet MS"/>
                <a:cs typeface="Trebuchet MS"/>
              </a:rPr>
              <a:t>selesai  juga</a:t>
            </a:r>
            <a:endParaRPr sz="26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909617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2" y="680084"/>
            <a:ext cx="2162733" cy="357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8741" y="737362"/>
            <a:ext cx="132943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5489" y="733679"/>
            <a:ext cx="176339" cy="2503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49448" y="686180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4" h="350519">
                <a:moveTo>
                  <a:pt x="0" y="0"/>
                </a:moveTo>
                <a:lnTo>
                  <a:pt x="29463" y="0"/>
                </a:lnTo>
                <a:lnTo>
                  <a:pt x="192658" y="208534"/>
                </a:lnTo>
                <a:lnTo>
                  <a:pt x="192658" y="0"/>
                </a:lnTo>
                <a:lnTo>
                  <a:pt x="251587" y="0"/>
                </a:lnTo>
                <a:lnTo>
                  <a:pt x="251587" y="350266"/>
                </a:lnTo>
                <a:lnTo>
                  <a:pt x="226694" y="350266"/>
                </a:lnTo>
                <a:lnTo>
                  <a:pt x="58927" y="131572"/>
                </a:lnTo>
                <a:lnTo>
                  <a:pt x="58927" y="345821"/>
                </a:lnTo>
                <a:lnTo>
                  <a:pt x="0" y="34582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5129" y="686180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71" y="0"/>
                </a:lnTo>
                <a:lnTo>
                  <a:pt x="220471" y="54483"/>
                </a:lnTo>
                <a:lnTo>
                  <a:pt x="61340" y="54483"/>
                </a:lnTo>
                <a:lnTo>
                  <a:pt x="61340" y="135382"/>
                </a:lnTo>
                <a:lnTo>
                  <a:pt x="175513" y="135382"/>
                </a:lnTo>
                <a:lnTo>
                  <a:pt x="175513" y="187579"/>
                </a:lnTo>
                <a:lnTo>
                  <a:pt x="61340" y="187579"/>
                </a:lnTo>
                <a:lnTo>
                  <a:pt x="61340" y="291084"/>
                </a:lnTo>
                <a:lnTo>
                  <a:pt x="217931" y="291084"/>
                </a:lnTo>
                <a:lnTo>
                  <a:pt x="217931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4730" y="686180"/>
            <a:ext cx="353060" cy="350520"/>
          </a:xfrm>
          <a:custGeom>
            <a:avLst/>
            <a:gdLst/>
            <a:ahLst/>
            <a:cxnLst/>
            <a:rect l="l" t="t" r="r" b="b"/>
            <a:pathLst>
              <a:path w="353060" h="350519">
                <a:moveTo>
                  <a:pt x="69595" y="0"/>
                </a:moveTo>
                <a:lnTo>
                  <a:pt x="102107" y="0"/>
                </a:lnTo>
                <a:lnTo>
                  <a:pt x="176911" y="232791"/>
                </a:lnTo>
                <a:lnTo>
                  <a:pt x="250062" y="0"/>
                </a:lnTo>
                <a:lnTo>
                  <a:pt x="282320" y="0"/>
                </a:lnTo>
                <a:lnTo>
                  <a:pt x="352932" y="345821"/>
                </a:lnTo>
                <a:lnTo>
                  <a:pt x="293496" y="345821"/>
                </a:lnTo>
                <a:lnTo>
                  <a:pt x="257556" y="159385"/>
                </a:lnTo>
                <a:lnTo>
                  <a:pt x="188087" y="350266"/>
                </a:lnTo>
                <a:lnTo>
                  <a:pt x="166116" y="350266"/>
                </a:lnTo>
                <a:lnTo>
                  <a:pt x="96519" y="159385"/>
                </a:lnTo>
                <a:lnTo>
                  <a:pt x="59181" y="345821"/>
                </a:lnTo>
                <a:lnTo>
                  <a:pt x="0" y="345821"/>
                </a:lnTo>
                <a:lnTo>
                  <a:pt x="69595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87805" y="686180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0" y="0"/>
                </a:lnTo>
                <a:lnTo>
                  <a:pt x="61340" y="234188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7" y="296926"/>
                </a:lnTo>
                <a:lnTo>
                  <a:pt x="140708" y="295856"/>
                </a:lnTo>
                <a:lnTo>
                  <a:pt x="176783" y="279908"/>
                </a:lnTo>
                <a:lnTo>
                  <a:pt x="195325" y="233045"/>
                </a:lnTo>
                <a:lnTo>
                  <a:pt x="195325" y="0"/>
                </a:lnTo>
                <a:lnTo>
                  <a:pt x="256539" y="0"/>
                </a:lnTo>
                <a:lnTo>
                  <a:pt x="256539" y="237744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5" y="351409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9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89050" y="686180"/>
            <a:ext cx="269875" cy="346075"/>
          </a:xfrm>
          <a:custGeom>
            <a:avLst/>
            <a:gdLst/>
            <a:ahLst/>
            <a:cxnLst/>
            <a:rect l="l" t="t" r="r" b="b"/>
            <a:pathLst>
              <a:path w="269875" h="346075">
                <a:moveTo>
                  <a:pt x="0" y="0"/>
                </a:moveTo>
                <a:lnTo>
                  <a:pt x="61328" y="0"/>
                </a:lnTo>
                <a:lnTo>
                  <a:pt x="61328" y="165354"/>
                </a:lnTo>
                <a:lnTo>
                  <a:pt x="178866" y="0"/>
                </a:lnTo>
                <a:lnTo>
                  <a:pt x="248589" y="0"/>
                </a:lnTo>
                <a:lnTo>
                  <a:pt x="140385" y="151003"/>
                </a:lnTo>
                <a:lnTo>
                  <a:pt x="269417" y="345567"/>
                </a:lnTo>
                <a:lnTo>
                  <a:pt x="196011" y="345567"/>
                </a:lnTo>
                <a:lnTo>
                  <a:pt x="99745" y="198374"/>
                </a:lnTo>
                <a:lnTo>
                  <a:pt x="61328" y="250952"/>
                </a:lnTo>
                <a:lnTo>
                  <a:pt x="61328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8302" y="683768"/>
            <a:ext cx="256540" cy="347980"/>
          </a:xfrm>
          <a:custGeom>
            <a:avLst/>
            <a:gdLst/>
            <a:ahLst/>
            <a:cxnLst/>
            <a:rect l="l" t="t" r="r" b="b"/>
            <a:pathLst>
              <a:path w="256540" h="347980">
                <a:moveTo>
                  <a:pt x="92240" y="0"/>
                </a:moveTo>
                <a:lnTo>
                  <a:pt x="159905" y="11064"/>
                </a:lnTo>
                <a:lnTo>
                  <a:pt x="211950" y="44323"/>
                </a:lnTo>
                <a:lnTo>
                  <a:pt x="245125" y="95758"/>
                </a:lnTo>
                <a:lnTo>
                  <a:pt x="256184" y="161671"/>
                </a:lnTo>
                <a:lnTo>
                  <a:pt x="251197" y="218598"/>
                </a:lnTo>
                <a:lnTo>
                  <a:pt x="236237" y="265176"/>
                </a:lnTo>
                <a:lnTo>
                  <a:pt x="211304" y="301402"/>
                </a:lnTo>
                <a:lnTo>
                  <a:pt x="176398" y="327279"/>
                </a:lnTo>
                <a:lnTo>
                  <a:pt x="131520" y="342804"/>
                </a:lnTo>
                <a:lnTo>
                  <a:pt x="76669" y="347980"/>
                </a:lnTo>
                <a:lnTo>
                  <a:pt x="0" y="347980"/>
                </a:lnTo>
                <a:lnTo>
                  <a:pt x="0" y="2667"/>
                </a:lnTo>
                <a:lnTo>
                  <a:pt x="33275" y="1500"/>
                </a:lnTo>
                <a:lnTo>
                  <a:pt x="59740" y="666"/>
                </a:lnTo>
                <a:lnTo>
                  <a:pt x="79395" y="166"/>
                </a:lnTo>
                <a:lnTo>
                  <a:pt x="92240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2688" y="680084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59" h="357505">
                <a:moveTo>
                  <a:pt x="148615" y="0"/>
                </a:moveTo>
                <a:lnTo>
                  <a:pt x="214368" y="11541"/>
                </a:lnTo>
                <a:lnTo>
                  <a:pt x="262547" y="46227"/>
                </a:lnTo>
                <a:lnTo>
                  <a:pt x="292093" y="101726"/>
                </a:lnTo>
                <a:lnTo>
                  <a:pt x="301942" y="175894"/>
                </a:lnTo>
                <a:lnTo>
                  <a:pt x="299370" y="215542"/>
                </a:lnTo>
                <a:lnTo>
                  <a:pt x="278791" y="281836"/>
                </a:lnTo>
                <a:lnTo>
                  <a:pt x="238038" y="329965"/>
                </a:lnTo>
                <a:lnTo>
                  <a:pt x="179593" y="354453"/>
                </a:lnTo>
                <a:lnTo>
                  <a:pt x="143890" y="357504"/>
                </a:lnTo>
                <a:lnTo>
                  <a:pt x="111124" y="354478"/>
                </a:lnTo>
                <a:lnTo>
                  <a:pt x="57755" y="330233"/>
                </a:lnTo>
                <a:lnTo>
                  <a:pt x="20895" y="282461"/>
                </a:lnTo>
                <a:lnTo>
                  <a:pt x="2321" y="215925"/>
                </a:lnTo>
                <a:lnTo>
                  <a:pt x="0" y="175894"/>
                </a:lnTo>
                <a:lnTo>
                  <a:pt x="2528" y="140440"/>
                </a:lnTo>
                <a:lnTo>
                  <a:pt x="22754" y="78007"/>
                </a:lnTo>
                <a:lnTo>
                  <a:pt x="62383" y="28717"/>
                </a:lnTo>
                <a:lnTo>
                  <a:pt x="116466" y="3190"/>
                </a:lnTo>
                <a:lnTo>
                  <a:pt x="148615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55595" y="681481"/>
            <a:ext cx="1534921" cy="3549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42207" y="787145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8" y="0"/>
                </a:moveTo>
                <a:lnTo>
                  <a:pt x="0" y="127634"/>
                </a:lnTo>
                <a:lnTo>
                  <a:pt x="83057" y="127634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65323" y="787145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8" y="0"/>
                </a:moveTo>
                <a:lnTo>
                  <a:pt x="0" y="127634"/>
                </a:lnTo>
                <a:lnTo>
                  <a:pt x="83057" y="127634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16325" y="737362"/>
            <a:ext cx="132841" cy="2407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73092" y="686180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4" h="346075">
                <a:moveTo>
                  <a:pt x="0" y="0"/>
                </a:moveTo>
                <a:lnTo>
                  <a:pt x="61341" y="0"/>
                </a:lnTo>
                <a:lnTo>
                  <a:pt x="61341" y="291084"/>
                </a:lnTo>
                <a:lnTo>
                  <a:pt x="217424" y="291084"/>
                </a:lnTo>
                <a:lnTo>
                  <a:pt x="217424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65475" y="686180"/>
            <a:ext cx="353060" cy="350520"/>
          </a:xfrm>
          <a:custGeom>
            <a:avLst/>
            <a:gdLst/>
            <a:ahLst/>
            <a:cxnLst/>
            <a:rect l="l" t="t" r="r" b="b"/>
            <a:pathLst>
              <a:path w="353060" h="350519">
                <a:moveTo>
                  <a:pt x="69595" y="0"/>
                </a:moveTo>
                <a:lnTo>
                  <a:pt x="102108" y="0"/>
                </a:lnTo>
                <a:lnTo>
                  <a:pt x="176911" y="232791"/>
                </a:lnTo>
                <a:lnTo>
                  <a:pt x="250062" y="0"/>
                </a:lnTo>
                <a:lnTo>
                  <a:pt x="282321" y="0"/>
                </a:lnTo>
                <a:lnTo>
                  <a:pt x="352933" y="345821"/>
                </a:lnTo>
                <a:lnTo>
                  <a:pt x="293497" y="345821"/>
                </a:lnTo>
                <a:lnTo>
                  <a:pt x="257555" y="159385"/>
                </a:lnTo>
                <a:lnTo>
                  <a:pt x="188087" y="350266"/>
                </a:lnTo>
                <a:lnTo>
                  <a:pt x="166115" y="350266"/>
                </a:lnTo>
                <a:lnTo>
                  <a:pt x="96520" y="159385"/>
                </a:lnTo>
                <a:lnTo>
                  <a:pt x="59181" y="345821"/>
                </a:lnTo>
                <a:lnTo>
                  <a:pt x="0" y="345821"/>
                </a:lnTo>
                <a:lnTo>
                  <a:pt x="69595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55872" y="683768"/>
            <a:ext cx="256540" cy="347980"/>
          </a:xfrm>
          <a:custGeom>
            <a:avLst/>
            <a:gdLst/>
            <a:ahLst/>
            <a:cxnLst/>
            <a:rect l="l" t="t" r="r" b="b"/>
            <a:pathLst>
              <a:path w="256539" h="347980">
                <a:moveTo>
                  <a:pt x="92201" y="0"/>
                </a:moveTo>
                <a:lnTo>
                  <a:pt x="159845" y="11064"/>
                </a:lnTo>
                <a:lnTo>
                  <a:pt x="211962" y="44323"/>
                </a:lnTo>
                <a:lnTo>
                  <a:pt x="245110" y="95758"/>
                </a:lnTo>
                <a:lnTo>
                  <a:pt x="256159" y="161671"/>
                </a:lnTo>
                <a:lnTo>
                  <a:pt x="251173" y="218598"/>
                </a:lnTo>
                <a:lnTo>
                  <a:pt x="236215" y="265176"/>
                </a:lnTo>
                <a:lnTo>
                  <a:pt x="211280" y="301402"/>
                </a:lnTo>
                <a:lnTo>
                  <a:pt x="176365" y="327279"/>
                </a:lnTo>
                <a:lnTo>
                  <a:pt x="131466" y="342804"/>
                </a:lnTo>
                <a:lnTo>
                  <a:pt x="76580" y="347980"/>
                </a:lnTo>
                <a:lnTo>
                  <a:pt x="0" y="347980"/>
                </a:lnTo>
                <a:lnTo>
                  <a:pt x="0" y="2667"/>
                </a:lnTo>
                <a:lnTo>
                  <a:pt x="33266" y="1500"/>
                </a:lnTo>
                <a:lnTo>
                  <a:pt x="59721" y="666"/>
                </a:lnTo>
                <a:lnTo>
                  <a:pt x="79367" y="166"/>
                </a:lnTo>
                <a:lnTo>
                  <a:pt x="92201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32478" y="681481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5" y="0"/>
                </a:moveTo>
                <a:lnTo>
                  <a:pt x="164719" y="0"/>
                </a:lnTo>
                <a:lnTo>
                  <a:pt x="303657" y="350265"/>
                </a:lnTo>
                <a:lnTo>
                  <a:pt x="235966" y="350265"/>
                </a:lnTo>
                <a:lnTo>
                  <a:pt x="210693" y="280162"/>
                </a:lnTo>
                <a:lnTo>
                  <a:pt x="92329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5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55595" y="681481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4" y="0"/>
                </a:moveTo>
                <a:lnTo>
                  <a:pt x="164719" y="0"/>
                </a:lnTo>
                <a:lnTo>
                  <a:pt x="303656" y="350265"/>
                </a:lnTo>
                <a:lnTo>
                  <a:pt x="235966" y="350265"/>
                </a:lnTo>
                <a:lnTo>
                  <a:pt x="210693" y="280162"/>
                </a:lnTo>
                <a:lnTo>
                  <a:pt x="92329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4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83540" y="1354582"/>
            <a:ext cx="7212330" cy="493141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7020" marR="273050" indent="-274320">
              <a:lnSpc>
                <a:spcPts val="2810"/>
              </a:lnSpc>
              <a:spcBef>
                <a:spcPts val="455"/>
              </a:spcBef>
              <a:buClr>
                <a:srgbClr val="D1282D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600" b="1" i="1" spc="-5" dirty="0">
                <a:latin typeface="Trebuchet MS"/>
                <a:cs typeface="Trebuchet MS"/>
              </a:rPr>
              <a:t>Dokumen </a:t>
            </a:r>
            <a:r>
              <a:rPr sz="2600" b="1" i="1" dirty="0">
                <a:latin typeface="Trebuchet MS"/>
                <a:cs typeface="Trebuchet MS"/>
              </a:rPr>
              <a:t>Kerangka Acuan Analisis </a:t>
            </a:r>
            <a:r>
              <a:rPr sz="2600" b="1" i="1" spc="-535" dirty="0">
                <a:latin typeface="Trebuchet MS"/>
                <a:cs typeface="Trebuchet MS"/>
              </a:rPr>
              <a:t>Dampak  </a:t>
            </a:r>
            <a:r>
              <a:rPr sz="2600" b="1" i="1" spc="-5" dirty="0">
                <a:latin typeface="Trebuchet MS"/>
                <a:cs typeface="Trebuchet MS"/>
              </a:rPr>
              <a:t>Lingkungan</a:t>
            </a:r>
            <a:r>
              <a:rPr sz="2600" b="1" i="1" spc="-30" dirty="0">
                <a:latin typeface="Trebuchet MS"/>
                <a:cs typeface="Trebuchet MS"/>
              </a:rPr>
              <a:t> </a:t>
            </a:r>
            <a:r>
              <a:rPr sz="2600" b="1" i="1" spc="-5" dirty="0">
                <a:latin typeface="Trebuchet MS"/>
                <a:cs typeface="Trebuchet MS"/>
              </a:rPr>
              <a:t>(KA-ANDAL)</a:t>
            </a:r>
            <a:endParaRPr sz="2600">
              <a:latin typeface="Trebuchet MS"/>
              <a:cs typeface="Trebuchet MS"/>
            </a:endParaRPr>
          </a:p>
          <a:p>
            <a:pPr marL="12700" marR="137160">
              <a:lnSpc>
                <a:spcPts val="2810"/>
              </a:lnSpc>
              <a:spcBef>
                <a:spcPts val="600"/>
              </a:spcBef>
            </a:pPr>
            <a:r>
              <a:rPr sz="2600" spc="-5" dirty="0">
                <a:latin typeface="Trebuchet MS"/>
                <a:cs typeface="Trebuchet MS"/>
              </a:rPr>
              <a:t>Dokumen ini merupakan </a:t>
            </a:r>
            <a:r>
              <a:rPr sz="2600" dirty="0">
                <a:latin typeface="Trebuchet MS"/>
                <a:cs typeface="Trebuchet MS"/>
              </a:rPr>
              <a:t>ruang lingkup dan  </a:t>
            </a:r>
            <a:r>
              <a:rPr sz="2600" spc="-5" dirty="0">
                <a:latin typeface="Trebuchet MS"/>
                <a:cs typeface="Trebuchet MS"/>
              </a:rPr>
              <a:t>kedalaman kajian </a:t>
            </a:r>
            <a:r>
              <a:rPr sz="2600" dirty="0">
                <a:latin typeface="Trebuchet MS"/>
                <a:cs typeface="Trebuchet MS"/>
              </a:rPr>
              <a:t>analisis </a:t>
            </a:r>
            <a:r>
              <a:rPr sz="2600" spc="-5" dirty="0">
                <a:latin typeface="Trebuchet MS"/>
                <a:cs typeface="Trebuchet MS"/>
              </a:rPr>
              <a:t>mengenai dampak LH  yang akan dilaksanakan </a:t>
            </a:r>
            <a:r>
              <a:rPr sz="2600" dirty="0">
                <a:latin typeface="Trebuchet MS"/>
                <a:cs typeface="Trebuchet MS"/>
              </a:rPr>
              <a:t>sesuai </a:t>
            </a:r>
            <a:r>
              <a:rPr sz="2600" spc="-5" dirty="0">
                <a:latin typeface="Trebuchet MS"/>
                <a:cs typeface="Trebuchet MS"/>
              </a:rPr>
              <a:t>hasil proses  pelingkup</a:t>
            </a:r>
            <a:endParaRPr sz="2600">
              <a:latin typeface="Trebuchet MS"/>
              <a:cs typeface="Trebuchet MS"/>
            </a:endParaRPr>
          </a:p>
          <a:p>
            <a:pPr marL="287020" marR="5080" indent="-274320">
              <a:lnSpc>
                <a:spcPts val="2810"/>
              </a:lnSpc>
              <a:spcBef>
                <a:spcPts val="590"/>
              </a:spcBef>
              <a:buClr>
                <a:srgbClr val="D1282D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600" b="1" i="1" spc="-5" dirty="0">
                <a:latin typeface="Trebuchet MS"/>
                <a:cs typeface="Trebuchet MS"/>
              </a:rPr>
              <a:t>Dokumen </a:t>
            </a:r>
            <a:r>
              <a:rPr sz="2600" b="1" i="1" dirty="0">
                <a:latin typeface="Trebuchet MS"/>
                <a:cs typeface="Trebuchet MS"/>
              </a:rPr>
              <a:t>Analisis </a:t>
            </a:r>
            <a:r>
              <a:rPr sz="2600" b="1" i="1" spc="-5" dirty="0">
                <a:latin typeface="Trebuchet MS"/>
                <a:cs typeface="Trebuchet MS"/>
              </a:rPr>
              <a:t>Dampak Lingkungan </a:t>
            </a:r>
            <a:r>
              <a:rPr sz="2600" b="1" i="1" spc="-100" dirty="0">
                <a:latin typeface="Trebuchet MS"/>
                <a:cs typeface="Trebuchet MS"/>
              </a:rPr>
              <a:t>Hidup  </a:t>
            </a:r>
            <a:r>
              <a:rPr sz="2600" b="1" i="1" spc="-5" dirty="0">
                <a:latin typeface="Trebuchet MS"/>
                <a:cs typeface="Trebuchet MS"/>
              </a:rPr>
              <a:t>(ANDAL)</a:t>
            </a:r>
            <a:endParaRPr sz="2600">
              <a:latin typeface="Trebuchet MS"/>
              <a:cs typeface="Trebuchet MS"/>
            </a:endParaRPr>
          </a:p>
          <a:p>
            <a:pPr marL="12700" marR="15875">
              <a:lnSpc>
                <a:spcPct val="90000"/>
              </a:lnSpc>
              <a:spcBef>
                <a:spcPts val="560"/>
              </a:spcBef>
            </a:pPr>
            <a:r>
              <a:rPr sz="2600" spc="-5" dirty="0">
                <a:latin typeface="Trebuchet MS"/>
                <a:cs typeface="Trebuchet MS"/>
              </a:rPr>
              <a:t>Dokumen ini memuat telahaan secara cermat  </a:t>
            </a:r>
            <a:r>
              <a:rPr sz="2600" dirty="0">
                <a:latin typeface="Trebuchet MS"/>
                <a:cs typeface="Trebuchet MS"/>
              </a:rPr>
              <a:t>dan </a:t>
            </a:r>
            <a:r>
              <a:rPr sz="2600" spc="-5" dirty="0">
                <a:latin typeface="Trebuchet MS"/>
                <a:cs typeface="Trebuchet MS"/>
              </a:rPr>
              <a:t>mendalam tentang dampak besar </a:t>
            </a:r>
            <a:r>
              <a:rPr sz="2600" dirty="0">
                <a:latin typeface="Trebuchet MS"/>
                <a:cs typeface="Trebuchet MS"/>
              </a:rPr>
              <a:t>dan  </a:t>
            </a:r>
            <a:r>
              <a:rPr sz="2600" spc="-5" dirty="0">
                <a:latin typeface="Trebuchet MS"/>
                <a:cs typeface="Trebuchet MS"/>
              </a:rPr>
              <a:t>penting </a:t>
            </a:r>
            <a:r>
              <a:rPr sz="2600" dirty="0">
                <a:latin typeface="Trebuchet MS"/>
                <a:cs typeface="Trebuchet MS"/>
              </a:rPr>
              <a:t>suatu </a:t>
            </a:r>
            <a:r>
              <a:rPr sz="2600" spc="-5" dirty="0">
                <a:latin typeface="Trebuchet MS"/>
                <a:cs typeface="Trebuchet MS"/>
              </a:rPr>
              <a:t>rencana usaha/kegiatan  berdasarkan arahan yang telah disepakati </a:t>
            </a:r>
            <a:r>
              <a:rPr sz="2600" dirty="0">
                <a:latin typeface="Trebuchet MS"/>
                <a:cs typeface="Trebuchet MS"/>
              </a:rPr>
              <a:t>dalam  </a:t>
            </a:r>
            <a:r>
              <a:rPr sz="2600" spc="-5" dirty="0">
                <a:latin typeface="Trebuchet MS"/>
                <a:cs typeface="Trebuchet MS"/>
              </a:rPr>
              <a:t>dokumen</a:t>
            </a:r>
            <a:r>
              <a:rPr sz="2600" spc="1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KA-ANDAL</a:t>
            </a:r>
            <a:endParaRPr sz="26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721116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04215"/>
            <a:ext cx="6785609" cy="42932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D1282D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600" b="1" i="1" spc="-5" dirty="0">
                <a:latin typeface="Trebuchet MS"/>
                <a:cs typeface="Trebuchet MS"/>
              </a:rPr>
              <a:t>Dokumen </a:t>
            </a:r>
            <a:r>
              <a:rPr sz="2600" b="1" i="1" dirty="0">
                <a:latin typeface="Trebuchet MS"/>
                <a:cs typeface="Trebuchet MS"/>
              </a:rPr>
              <a:t>Rencana Pengelolaan </a:t>
            </a:r>
            <a:r>
              <a:rPr sz="2600" b="1" i="1" spc="-5" dirty="0">
                <a:latin typeface="Trebuchet MS"/>
                <a:cs typeface="Trebuchet MS"/>
              </a:rPr>
              <a:t>LH</a:t>
            </a:r>
            <a:r>
              <a:rPr sz="2600" b="1" i="1" spc="-40" dirty="0">
                <a:latin typeface="Trebuchet MS"/>
                <a:cs typeface="Trebuchet MS"/>
              </a:rPr>
              <a:t> </a:t>
            </a:r>
            <a:r>
              <a:rPr sz="2600" b="1" i="1" spc="-5" dirty="0">
                <a:latin typeface="Trebuchet MS"/>
                <a:cs typeface="Trebuchet MS"/>
              </a:rPr>
              <a:t>(RKL)</a:t>
            </a:r>
            <a:endParaRPr sz="26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2600" spc="-5" dirty="0">
                <a:latin typeface="Trebuchet MS"/>
                <a:cs typeface="Trebuchet MS"/>
              </a:rPr>
              <a:t>Dokumen ini memuat berbagai upaya  </a:t>
            </a:r>
            <a:r>
              <a:rPr sz="2600" dirty="0">
                <a:latin typeface="Trebuchet MS"/>
                <a:cs typeface="Trebuchet MS"/>
              </a:rPr>
              <a:t>penanganan </a:t>
            </a:r>
            <a:r>
              <a:rPr sz="2600" spc="-5" dirty="0">
                <a:latin typeface="Trebuchet MS"/>
                <a:cs typeface="Trebuchet MS"/>
              </a:rPr>
              <a:t>dampak besar </a:t>
            </a:r>
            <a:r>
              <a:rPr sz="2600" dirty="0">
                <a:latin typeface="Trebuchet MS"/>
                <a:cs typeface="Trebuchet MS"/>
              </a:rPr>
              <a:t>dan </a:t>
            </a:r>
            <a:r>
              <a:rPr sz="2600" spc="-5" dirty="0">
                <a:latin typeface="Trebuchet MS"/>
                <a:cs typeface="Trebuchet MS"/>
              </a:rPr>
              <a:t>penting  terhadap </a:t>
            </a:r>
            <a:r>
              <a:rPr sz="2600" dirty="0">
                <a:latin typeface="Trebuchet MS"/>
                <a:cs typeface="Trebuchet MS"/>
              </a:rPr>
              <a:t>LH </a:t>
            </a:r>
            <a:r>
              <a:rPr sz="2600" spc="-5" dirty="0">
                <a:latin typeface="Trebuchet MS"/>
                <a:cs typeface="Trebuchet MS"/>
              </a:rPr>
              <a:t>yang ditimbulkan akibat rencana  usaha/kegiatan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1282D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600" b="1" i="1" spc="-5" dirty="0">
                <a:latin typeface="Trebuchet MS"/>
                <a:cs typeface="Trebuchet MS"/>
              </a:rPr>
              <a:t>Dokumen </a:t>
            </a:r>
            <a:r>
              <a:rPr sz="2600" b="1" i="1" dirty="0">
                <a:latin typeface="Trebuchet MS"/>
                <a:cs typeface="Trebuchet MS"/>
              </a:rPr>
              <a:t>Rencana </a:t>
            </a:r>
            <a:r>
              <a:rPr sz="2600" b="1" i="1" spc="-5" dirty="0">
                <a:latin typeface="Trebuchet MS"/>
                <a:cs typeface="Trebuchet MS"/>
              </a:rPr>
              <a:t>Pemantauan LH</a:t>
            </a:r>
            <a:r>
              <a:rPr sz="2600" b="1" i="1" spc="-45" dirty="0">
                <a:latin typeface="Trebuchet MS"/>
                <a:cs typeface="Trebuchet MS"/>
              </a:rPr>
              <a:t> </a:t>
            </a:r>
            <a:r>
              <a:rPr sz="2600" b="1" i="1" dirty="0">
                <a:latin typeface="Trebuchet MS"/>
                <a:cs typeface="Trebuchet MS"/>
              </a:rPr>
              <a:t>(RPL)</a:t>
            </a:r>
            <a:endParaRPr sz="2600">
              <a:latin typeface="Trebuchet MS"/>
              <a:cs typeface="Trebuchet MS"/>
            </a:endParaRPr>
          </a:p>
          <a:p>
            <a:pPr marL="12700" marR="12700">
              <a:lnSpc>
                <a:spcPct val="100000"/>
              </a:lnSpc>
              <a:spcBef>
                <a:spcPts val="600"/>
              </a:spcBef>
            </a:pPr>
            <a:r>
              <a:rPr sz="2600" spc="-5" dirty="0">
                <a:latin typeface="Trebuchet MS"/>
                <a:cs typeface="Trebuchet MS"/>
              </a:rPr>
              <a:t>Dokumen ini memuat berbagai rencana  pemantauan terhadap berbagai komponen LH  yang telah dikelola akibat terkena dampak  besar </a:t>
            </a:r>
            <a:r>
              <a:rPr sz="2600" dirty="0">
                <a:latin typeface="Trebuchet MS"/>
                <a:cs typeface="Trebuchet MS"/>
              </a:rPr>
              <a:t>dan </a:t>
            </a:r>
            <a:r>
              <a:rPr sz="2600" spc="-5" dirty="0">
                <a:latin typeface="Trebuchet MS"/>
                <a:cs typeface="Trebuchet MS"/>
              </a:rPr>
              <a:t>penting rencana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usaha/kegiatan</a:t>
            </a:r>
            <a:endParaRPr sz="26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336719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792" y="756412"/>
            <a:ext cx="1183563" cy="357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11427" y="86334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28" y="0"/>
                </a:moveTo>
                <a:lnTo>
                  <a:pt x="0" y="127634"/>
                </a:lnTo>
                <a:lnTo>
                  <a:pt x="83057" y="127634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9447" y="86334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16" y="0"/>
                </a:moveTo>
                <a:lnTo>
                  <a:pt x="0" y="127634"/>
                </a:lnTo>
                <a:lnTo>
                  <a:pt x="83032" y="127634"/>
                </a:lnTo>
                <a:lnTo>
                  <a:pt x="41516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03083" y="813435"/>
            <a:ext cx="101841" cy="100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0282" y="757681"/>
            <a:ext cx="565150" cy="350520"/>
          </a:xfrm>
          <a:custGeom>
            <a:avLst/>
            <a:gdLst/>
            <a:ahLst/>
            <a:cxnLst/>
            <a:rect l="l" t="t" r="r" b="b"/>
            <a:pathLst>
              <a:path w="565150" h="350519">
                <a:moveTo>
                  <a:pt x="399211" y="0"/>
                </a:moveTo>
                <a:lnTo>
                  <a:pt x="426135" y="0"/>
                </a:lnTo>
                <a:lnTo>
                  <a:pt x="565073" y="350265"/>
                </a:lnTo>
                <a:lnTo>
                  <a:pt x="497382" y="350265"/>
                </a:lnTo>
                <a:lnTo>
                  <a:pt x="472109" y="280162"/>
                </a:lnTo>
                <a:lnTo>
                  <a:pt x="353745" y="280162"/>
                </a:lnTo>
                <a:lnTo>
                  <a:pt x="329615" y="350265"/>
                </a:lnTo>
                <a:lnTo>
                  <a:pt x="265607" y="350265"/>
                </a:lnTo>
                <a:lnTo>
                  <a:pt x="261416" y="350265"/>
                </a:lnTo>
                <a:lnTo>
                  <a:pt x="194868" y="350265"/>
                </a:lnTo>
                <a:lnTo>
                  <a:pt x="102615" y="207517"/>
                </a:lnTo>
                <a:lnTo>
                  <a:pt x="94962" y="207349"/>
                </a:lnTo>
                <a:lnTo>
                  <a:pt x="85925" y="207025"/>
                </a:lnTo>
                <a:lnTo>
                  <a:pt x="75501" y="206535"/>
                </a:lnTo>
                <a:lnTo>
                  <a:pt x="63690" y="205866"/>
                </a:lnTo>
                <a:lnTo>
                  <a:pt x="63690" y="350265"/>
                </a:lnTo>
                <a:lnTo>
                  <a:pt x="0" y="350265"/>
                </a:lnTo>
                <a:lnTo>
                  <a:pt x="0" y="4698"/>
                </a:lnTo>
                <a:lnTo>
                  <a:pt x="4441" y="4581"/>
                </a:lnTo>
                <a:lnTo>
                  <a:pt x="12565" y="4238"/>
                </a:lnTo>
                <a:lnTo>
                  <a:pt x="24372" y="3681"/>
                </a:lnTo>
                <a:lnTo>
                  <a:pt x="39865" y="2920"/>
                </a:lnTo>
                <a:lnTo>
                  <a:pt x="56362" y="2160"/>
                </a:lnTo>
                <a:lnTo>
                  <a:pt x="71180" y="1603"/>
                </a:lnTo>
                <a:lnTo>
                  <a:pt x="84317" y="1260"/>
                </a:lnTo>
                <a:lnTo>
                  <a:pt x="95770" y="1142"/>
                </a:lnTo>
                <a:lnTo>
                  <a:pt x="153373" y="7502"/>
                </a:lnTo>
                <a:lnTo>
                  <a:pt x="194498" y="26590"/>
                </a:lnTo>
                <a:lnTo>
                  <a:pt x="219162" y="58418"/>
                </a:lnTo>
                <a:lnTo>
                  <a:pt x="227380" y="102996"/>
                </a:lnTo>
                <a:lnTo>
                  <a:pt x="226239" y="117998"/>
                </a:lnTo>
                <a:lnTo>
                  <a:pt x="209219" y="159003"/>
                </a:lnTo>
                <a:lnTo>
                  <a:pt x="176715" y="188471"/>
                </a:lnTo>
                <a:lnTo>
                  <a:pt x="163499" y="194563"/>
                </a:lnTo>
                <a:lnTo>
                  <a:pt x="263067" y="346328"/>
                </a:lnTo>
                <a:lnTo>
                  <a:pt x="399211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9757" y="757681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5" h="350519">
                <a:moveTo>
                  <a:pt x="137756" y="0"/>
                </a:moveTo>
                <a:lnTo>
                  <a:pt x="164655" y="0"/>
                </a:lnTo>
                <a:lnTo>
                  <a:pt x="303593" y="350265"/>
                </a:lnTo>
                <a:lnTo>
                  <a:pt x="235889" y="350265"/>
                </a:lnTo>
                <a:lnTo>
                  <a:pt x="210654" y="280162"/>
                </a:lnTo>
                <a:lnTo>
                  <a:pt x="92227" y="280162"/>
                </a:lnTo>
                <a:lnTo>
                  <a:pt x="68173" y="350265"/>
                </a:lnTo>
                <a:lnTo>
                  <a:pt x="0" y="350265"/>
                </a:lnTo>
                <a:lnTo>
                  <a:pt x="137756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1792" y="75641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90" h="357505">
                <a:moveTo>
                  <a:pt x="158280" y="0"/>
                </a:moveTo>
                <a:lnTo>
                  <a:pt x="186517" y="1524"/>
                </a:lnTo>
                <a:lnTo>
                  <a:pt x="211774" y="6096"/>
                </a:lnTo>
                <a:lnTo>
                  <a:pt x="234052" y="13716"/>
                </a:lnTo>
                <a:lnTo>
                  <a:pt x="253352" y="24384"/>
                </a:lnTo>
                <a:lnTo>
                  <a:pt x="228104" y="75057"/>
                </a:lnTo>
                <a:lnTo>
                  <a:pt x="216281" y="66075"/>
                </a:lnTo>
                <a:lnTo>
                  <a:pt x="201331" y="59689"/>
                </a:lnTo>
                <a:lnTo>
                  <a:pt x="183254" y="55876"/>
                </a:lnTo>
                <a:lnTo>
                  <a:pt x="162051" y="54610"/>
                </a:lnTo>
                <a:lnTo>
                  <a:pt x="141442" y="56872"/>
                </a:lnTo>
                <a:lnTo>
                  <a:pt x="106061" y="74969"/>
                </a:lnTo>
                <a:lnTo>
                  <a:pt x="79212" y="110095"/>
                </a:lnTo>
                <a:lnTo>
                  <a:pt x="65414" y="155866"/>
                </a:lnTo>
                <a:lnTo>
                  <a:pt x="63690" y="182372"/>
                </a:lnTo>
                <a:lnTo>
                  <a:pt x="65290" y="208661"/>
                </a:lnTo>
                <a:lnTo>
                  <a:pt x="78086" y="252666"/>
                </a:lnTo>
                <a:lnTo>
                  <a:pt x="103149" y="284624"/>
                </a:lnTo>
                <a:lnTo>
                  <a:pt x="157581" y="302895"/>
                </a:lnTo>
                <a:lnTo>
                  <a:pt x="180667" y="300724"/>
                </a:lnTo>
                <a:lnTo>
                  <a:pt x="201101" y="294195"/>
                </a:lnTo>
                <a:lnTo>
                  <a:pt x="218882" y="283285"/>
                </a:lnTo>
                <a:lnTo>
                  <a:pt x="234010" y="267970"/>
                </a:lnTo>
                <a:lnTo>
                  <a:pt x="262547" y="317626"/>
                </a:lnTo>
                <a:lnTo>
                  <a:pt x="241610" y="335035"/>
                </a:lnTo>
                <a:lnTo>
                  <a:pt x="216311" y="347456"/>
                </a:lnTo>
                <a:lnTo>
                  <a:pt x="186646" y="354899"/>
                </a:lnTo>
                <a:lnTo>
                  <a:pt x="152615" y="357377"/>
                </a:lnTo>
                <a:lnTo>
                  <a:pt x="118430" y="354401"/>
                </a:lnTo>
                <a:lnTo>
                  <a:pt x="62176" y="330588"/>
                </a:lnTo>
                <a:lnTo>
                  <a:pt x="22556" y="283773"/>
                </a:lnTo>
                <a:lnTo>
                  <a:pt x="2505" y="218813"/>
                </a:lnTo>
                <a:lnTo>
                  <a:pt x="0" y="179832"/>
                </a:lnTo>
                <a:lnTo>
                  <a:pt x="2778" y="143037"/>
                </a:lnTo>
                <a:lnTo>
                  <a:pt x="25010" y="78926"/>
                </a:lnTo>
                <a:lnTo>
                  <a:pt x="68250" y="29039"/>
                </a:lnTo>
                <a:lnTo>
                  <a:pt x="125162" y="3234"/>
                </a:lnTo>
                <a:lnTo>
                  <a:pt x="158280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30451" y="756412"/>
            <a:ext cx="3060573" cy="3573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08551" y="86334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8" y="0"/>
                </a:moveTo>
                <a:lnTo>
                  <a:pt x="0" y="127634"/>
                </a:lnTo>
                <a:lnTo>
                  <a:pt x="83058" y="127634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18307" y="86334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9" y="0"/>
                </a:moveTo>
                <a:lnTo>
                  <a:pt x="0" y="127634"/>
                </a:lnTo>
                <a:lnTo>
                  <a:pt x="83057" y="127634"/>
                </a:lnTo>
                <a:lnTo>
                  <a:pt x="41529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39436" y="762380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63" y="0"/>
                </a:lnTo>
                <a:lnTo>
                  <a:pt x="192659" y="208534"/>
                </a:lnTo>
                <a:lnTo>
                  <a:pt x="192659" y="0"/>
                </a:lnTo>
                <a:lnTo>
                  <a:pt x="251587" y="0"/>
                </a:lnTo>
                <a:lnTo>
                  <a:pt x="251587" y="350266"/>
                </a:lnTo>
                <a:lnTo>
                  <a:pt x="226695" y="350266"/>
                </a:lnTo>
                <a:lnTo>
                  <a:pt x="58927" y="131572"/>
                </a:lnTo>
                <a:lnTo>
                  <a:pt x="58927" y="345821"/>
                </a:lnTo>
                <a:lnTo>
                  <a:pt x="0" y="34582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06748" y="762380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0" y="0"/>
                </a:lnTo>
                <a:lnTo>
                  <a:pt x="61340" y="234188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7" y="296926"/>
                </a:lnTo>
                <a:lnTo>
                  <a:pt x="140708" y="295856"/>
                </a:lnTo>
                <a:lnTo>
                  <a:pt x="176784" y="279908"/>
                </a:lnTo>
                <a:lnTo>
                  <a:pt x="195325" y="233045"/>
                </a:lnTo>
                <a:lnTo>
                  <a:pt x="195325" y="0"/>
                </a:lnTo>
                <a:lnTo>
                  <a:pt x="256539" y="0"/>
                </a:lnTo>
                <a:lnTo>
                  <a:pt x="256539" y="237744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5" y="351409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9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17823" y="762380"/>
            <a:ext cx="221615" cy="350520"/>
          </a:xfrm>
          <a:custGeom>
            <a:avLst/>
            <a:gdLst/>
            <a:ahLst/>
            <a:cxnLst/>
            <a:rect l="l" t="t" r="r" b="b"/>
            <a:pathLst>
              <a:path w="221614" h="350519">
                <a:moveTo>
                  <a:pt x="160147" y="0"/>
                </a:moveTo>
                <a:lnTo>
                  <a:pt x="221487" y="0"/>
                </a:lnTo>
                <a:lnTo>
                  <a:pt x="221487" y="214884"/>
                </a:lnTo>
                <a:lnTo>
                  <a:pt x="214153" y="274891"/>
                </a:lnTo>
                <a:lnTo>
                  <a:pt x="192150" y="316992"/>
                </a:lnTo>
                <a:lnTo>
                  <a:pt x="154082" y="341963"/>
                </a:lnTo>
                <a:lnTo>
                  <a:pt x="98298" y="350266"/>
                </a:lnTo>
                <a:lnTo>
                  <a:pt x="77890" y="348863"/>
                </a:lnTo>
                <a:lnTo>
                  <a:pt x="28955" y="327914"/>
                </a:lnTo>
                <a:lnTo>
                  <a:pt x="2738" y="284444"/>
                </a:lnTo>
                <a:lnTo>
                  <a:pt x="0" y="265557"/>
                </a:lnTo>
                <a:lnTo>
                  <a:pt x="54610" y="265557"/>
                </a:lnTo>
                <a:lnTo>
                  <a:pt x="60704" y="278798"/>
                </a:lnTo>
                <a:lnTo>
                  <a:pt x="71167" y="288242"/>
                </a:lnTo>
                <a:lnTo>
                  <a:pt x="85988" y="293899"/>
                </a:lnTo>
                <a:lnTo>
                  <a:pt x="105155" y="295783"/>
                </a:lnTo>
                <a:lnTo>
                  <a:pt x="119108" y="294566"/>
                </a:lnTo>
                <a:lnTo>
                  <a:pt x="153128" y="265152"/>
                </a:lnTo>
                <a:lnTo>
                  <a:pt x="160147" y="216789"/>
                </a:lnTo>
                <a:lnTo>
                  <a:pt x="160147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95169" y="762380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4" h="350519">
                <a:moveTo>
                  <a:pt x="0" y="0"/>
                </a:moveTo>
                <a:lnTo>
                  <a:pt x="29463" y="0"/>
                </a:lnTo>
                <a:lnTo>
                  <a:pt x="192658" y="208534"/>
                </a:lnTo>
                <a:lnTo>
                  <a:pt x="192658" y="0"/>
                </a:lnTo>
                <a:lnTo>
                  <a:pt x="251587" y="0"/>
                </a:lnTo>
                <a:lnTo>
                  <a:pt x="251587" y="350266"/>
                </a:lnTo>
                <a:lnTo>
                  <a:pt x="226694" y="350266"/>
                </a:lnTo>
                <a:lnTo>
                  <a:pt x="58928" y="131572"/>
                </a:lnTo>
                <a:lnTo>
                  <a:pt x="58928" y="345821"/>
                </a:lnTo>
                <a:lnTo>
                  <a:pt x="0" y="34582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20848" y="762380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71" y="0"/>
                </a:lnTo>
                <a:lnTo>
                  <a:pt x="220471" y="54483"/>
                </a:lnTo>
                <a:lnTo>
                  <a:pt x="61340" y="54483"/>
                </a:lnTo>
                <a:lnTo>
                  <a:pt x="61340" y="135382"/>
                </a:lnTo>
                <a:lnTo>
                  <a:pt x="175513" y="135382"/>
                </a:lnTo>
                <a:lnTo>
                  <a:pt x="175513" y="187579"/>
                </a:lnTo>
                <a:lnTo>
                  <a:pt x="61340" y="187579"/>
                </a:lnTo>
                <a:lnTo>
                  <a:pt x="61340" y="291084"/>
                </a:lnTo>
                <a:lnTo>
                  <a:pt x="217931" y="291084"/>
                </a:lnTo>
                <a:lnTo>
                  <a:pt x="217931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30451" y="762380"/>
            <a:ext cx="353060" cy="350520"/>
          </a:xfrm>
          <a:custGeom>
            <a:avLst/>
            <a:gdLst/>
            <a:ahLst/>
            <a:cxnLst/>
            <a:rect l="l" t="t" r="r" b="b"/>
            <a:pathLst>
              <a:path w="353060" h="350519">
                <a:moveTo>
                  <a:pt x="69596" y="0"/>
                </a:moveTo>
                <a:lnTo>
                  <a:pt x="102107" y="0"/>
                </a:lnTo>
                <a:lnTo>
                  <a:pt x="176911" y="232791"/>
                </a:lnTo>
                <a:lnTo>
                  <a:pt x="250062" y="0"/>
                </a:lnTo>
                <a:lnTo>
                  <a:pt x="282321" y="0"/>
                </a:lnTo>
                <a:lnTo>
                  <a:pt x="352932" y="345821"/>
                </a:lnTo>
                <a:lnTo>
                  <a:pt x="293497" y="345821"/>
                </a:lnTo>
                <a:lnTo>
                  <a:pt x="257556" y="159385"/>
                </a:lnTo>
                <a:lnTo>
                  <a:pt x="188087" y="350266"/>
                </a:lnTo>
                <a:lnTo>
                  <a:pt x="166116" y="350266"/>
                </a:lnTo>
                <a:lnTo>
                  <a:pt x="96519" y="159385"/>
                </a:lnTo>
                <a:lnTo>
                  <a:pt x="59181" y="345821"/>
                </a:lnTo>
                <a:lnTo>
                  <a:pt x="0" y="345821"/>
                </a:lnTo>
                <a:lnTo>
                  <a:pt x="69596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34409" y="757681"/>
            <a:ext cx="568325" cy="350520"/>
          </a:xfrm>
          <a:custGeom>
            <a:avLst/>
            <a:gdLst/>
            <a:ahLst/>
            <a:cxnLst/>
            <a:rect l="l" t="t" r="r" b="b"/>
            <a:pathLst>
              <a:path w="568325" h="350519">
                <a:moveTo>
                  <a:pt x="402208" y="0"/>
                </a:moveTo>
                <a:lnTo>
                  <a:pt x="429132" y="0"/>
                </a:lnTo>
                <a:lnTo>
                  <a:pt x="568070" y="350265"/>
                </a:lnTo>
                <a:lnTo>
                  <a:pt x="500379" y="350265"/>
                </a:lnTo>
                <a:lnTo>
                  <a:pt x="475106" y="280162"/>
                </a:lnTo>
                <a:lnTo>
                  <a:pt x="356742" y="280162"/>
                </a:lnTo>
                <a:lnTo>
                  <a:pt x="332613" y="350265"/>
                </a:lnTo>
                <a:lnTo>
                  <a:pt x="269366" y="350265"/>
                </a:lnTo>
                <a:lnTo>
                  <a:pt x="264413" y="350265"/>
                </a:lnTo>
                <a:lnTo>
                  <a:pt x="195961" y="350265"/>
                </a:lnTo>
                <a:lnTo>
                  <a:pt x="99694" y="203072"/>
                </a:lnTo>
                <a:lnTo>
                  <a:pt x="61340" y="255650"/>
                </a:lnTo>
                <a:lnTo>
                  <a:pt x="61340" y="350265"/>
                </a:lnTo>
                <a:lnTo>
                  <a:pt x="0" y="350265"/>
                </a:lnTo>
                <a:lnTo>
                  <a:pt x="0" y="4698"/>
                </a:lnTo>
                <a:lnTo>
                  <a:pt x="61340" y="4698"/>
                </a:lnTo>
                <a:lnTo>
                  <a:pt x="61340" y="170052"/>
                </a:lnTo>
                <a:lnTo>
                  <a:pt x="178815" y="4698"/>
                </a:lnTo>
                <a:lnTo>
                  <a:pt x="248538" y="4698"/>
                </a:lnTo>
                <a:lnTo>
                  <a:pt x="140335" y="155701"/>
                </a:lnTo>
                <a:lnTo>
                  <a:pt x="266318" y="345693"/>
                </a:lnTo>
                <a:lnTo>
                  <a:pt x="402208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8579" y="757681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4" y="0"/>
                </a:moveTo>
                <a:lnTo>
                  <a:pt x="164719" y="0"/>
                </a:lnTo>
                <a:lnTo>
                  <a:pt x="303656" y="350265"/>
                </a:lnTo>
                <a:lnTo>
                  <a:pt x="235966" y="350265"/>
                </a:lnTo>
                <a:lnTo>
                  <a:pt x="210693" y="280162"/>
                </a:lnTo>
                <a:lnTo>
                  <a:pt x="92328" y="280162"/>
                </a:lnTo>
                <a:lnTo>
                  <a:pt x="68198" y="350265"/>
                </a:lnTo>
                <a:lnTo>
                  <a:pt x="0" y="350265"/>
                </a:lnTo>
                <a:lnTo>
                  <a:pt x="137794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01747" y="756412"/>
            <a:ext cx="287020" cy="357505"/>
          </a:xfrm>
          <a:custGeom>
            <a:avLst/>
            <a:gdLst/>
            <a:ahLst/>
            <a:cxnLst/>
            <a:rect l="l" t="t" r="r" b="b"/>
            <a:pathLst>
              <a:path w="287019" h="357505">
                <a:moveTo>
                  <a:pt x="175005" y="0"/>
                </a:moveTo>
                <a:lnTo>
                  <a:pt x="202340" y="2139"/>
                </a:lnTo>
                <a:lnTo>
                  <a:pt x="227568" y="8540"/>
                </a:lnTo>
                <a:lnTo>
                  <a:pt x="250676" y="19180"/>
                </a:lnTo>
                <a:lnTo>
                  <a:pt x="271652" y="34036"/>
                </a:lnTo>
                <a:lnTo>
                  <a:pt x="245998" y="83312"/>
                </a:lnTo>
                <a:lnTo>
                  <a:pt x="239831" y="78476"/>
                </a:lnTo>
                <a:lnTo>
                  <a:pt x="232187" y="73675"/>
                </a:lnTo>
                <a:lnTo>
                  <a:pt x="191420" y="56991"/>
                </a:lnTo>
                <a:lnTo>
                  <a:pt x="173608" y="54610"/>
                </a:lnTo>
                <a:lnTo>
                  <a:pt x="149437" y="56757"/>
                </a:lnTo>
                <a:lnTo>
                  <a:pt x="109190" y="74005"/>
                </a:lnTo>
                <a:lnTo>
                  <a:pt x="80182" y="107870"/>
                </a:lnTo>
                <a:lnTo>
                  <a:pt x="65462" y="154162"/>
                </a:lnTo>
                <a:lnTo>
                  <a:pt x="63626" y="181737"/>
                </a:lnTo>
                <a:lnTo>
                  <a:pt x="65436" y="207902"/>
                </a:lnTo>
                <a:lnTo>
                  <a:pt x="79914" y="251995"/>
                </a:lnTo>
                <a:lnTo>
                  <a:pt x="108295" y="284356"/>
                </a:lnTo>
                <a:lnTo>
                  <a:pt x="147625" y="300843"/>
                </a:lnTo>
                <a:lnTo>
                  <a:pt x="171195" y="302895"/>
                </a:lnTo>
                <a:lnTo>
                  <a:pt x="186862" y="301775"/>
                </a:lnTo>
                <a:lnTo>
                  <a:pt x="225170" y="284988"/>
                </a:lnTo>
                <a:lnTo>
                  <a:pt x="225170" y="217042"/>
                </a:lnTo>
                <a:lnTo>
                  <a:pt x="177291" y="217042"/>
                </a:lnTo>
                <a:lnTo>
                  <a:pt x="177291" y="164718"/>
                </a:lnTo>
                <a:lnTo>
                  <a:pt x="286511" y="164718"/>
                </a:lnTo>
                <a:lnTo>
                  <a:pt x="286511" y="319404"/>
                </a:lnTo>
                <a:lnTo>
                  <a:pt x="246578" y="341872"/>
                </a:lnTo>
                <a:lnTo>
                  <a:pt x="195611" y="354885"/>
                </a:lnTo>
                <a:lnTo>
                  <a:pt x="161289" y="357377"/>
                </a:lnTo>
                <a:lnTo>
                  <a:pt x="126069" y="354349"/>
                </a:lnTo>
                <a:lnTo>
                  <a:pt x="67153" y="330053"/>
                </a:lnTo>
                <a:lnTo>
                  <a:pt x="24431" y="282402"/>
                </a:lnTo>
                <a:lnTo>
                  <a:pt x="2714" y="218064"/>
                </a:lnTo>
                <a:lnTo>
                  <a:pt x="0" y="180086"/>
                </a:lnTo>
                <a:lnTo>
                  <a:pt x="2954" y="141960"/>
                </a:lnTo>
                <a:lnTo>
                  <a:pt x="26628" y="76948"/>
                </a:lnTo>
                <a:lnTo>
                  <a:pt x="73136" y="28182"/>
                </a:lnTo>
                <a:lnTo>
                  <a:pt x="136953" y="3139"/>
                </a:lnTo>
                <a:lnTo>
                  <a:pt x="175005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45583" y="757681"/>
            <a:ext cx="1534921" cy="3549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32195" y="86334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8" y="0"/>
                </a:moveTo>
                <a:lnTo>
                  <a:pt x="0" y="127634"/>
                </a:lnTo>
                <a:lnTo>
                  <a:pt x="83057" y="127634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55310" y="86334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8" y="0"/>
                </a:moveTo>
                <a:lnTo>
                  <a:pt x="0" y="127634"/>
                </a:lnTo>
                <a:lnTo>
                  <a:pt x="83058" y="127634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06313" y="813561"/>
            <a:ext cx="132841" cy="2407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63080" y="762380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4" h="346075">
                <a:moveTo>
                  <a:pt x="0" y="0"/>
                </a:moveTo>
                <a:lnTo>
                  <a:pt x="61341" y="0"/>
                </a:lnTo>
                <a:lnTo>
                  <a:pt x="61341" y="291084"/>
                </a:lnTo>
                <a:lnTo>
                  <a:pt x="217424" y="291084"/>
                </a:lnTo>
                <a:lnTo>
                  <a:pt x="217424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55463" y="762380"/>
            <a:ext cx="353060" cy="350520"/>
          </a:xfrm>
          <a:custGeom>
            <a:avLst/>
            <a:gdLst/>
            <a:ahLst/>
            <a:cxnLst/>
            <a:rect l="l" t="t" r="r" b="b"/>
            <a:pathLst>
              <a:path w="353060" h="350519">
                <a:moveTo>
                  <a:pt x="69596" y="0"/>
                </a:moveTo>
                <a:lnTo>
                  <a:pt x="102108" y="0"/>
                </a:lnTo>
                <a:lnTo>
                  <a:pt x="176911" y="232791"/>
                </a:lnTo>
                <a:lnTo>
                  <a:pt x="250062" y="0"/>
                </a:lnTo>
                <a:lnTo>
                  <a:pt x="282321" y="0"/>
                </a:lnTo>
                <a:lnTo>
                  <a:pt x="352933" y="345821"/>
                </a:lnTo>
                <a:lnTo>
                  <a:pt x="293497" y="345821"/>
                </a:lnTo>
                <a:lnTo>
                  <a:pt x="257556" y="159385"/>
                </a:lnTo>
                <a:lnTo>
                  <a:pt x="188087" y="350266"/>
                </a:lnTo>
                <a:lnTo>
                  <a:pt x="166115" y="350266"/>
                </a:lnTo>
                <a:lnTo>
                  <a:pt x="96520" y="159385"/>
                </a:lnTo>
                <a:lnTo>
                  <a:pt x="59182" y="345821"/>
                </a:lnTo>
                <a:lnTo>
                  <a:pt x="0" y="345821"/>
                </a:lnTo>
                <a:lnTo>
                  <a:pt x="69596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45860" y="759968"/>
            <a:ext cx="256540" cy="347980"/>
          </a:xfrm>
          <a:custGeom>
            <a:avLst/>
            <a:gdLst/>
            <a:ahLst/>
            <a:cxnLst/>
            <a:rect l="l" t="t" r="r" b="b"/>
            <a:pathLst>
              <a:path w="256539" h="347980">
                <a:moveTo>
                  <a:pt x="92201" y="0"/>
                </a:moveTo>
                <a:lnTo>
                  <a:pt x="159845" y="11064"/>
                </a:lnTo>
                <a:lnTo>
                  <a:pt x="211962" y="44323"/>
                </a:lnTo>
                <a:lnTo>
                  <a:pt x="245110" y="95758"/>
                </a:lnTo>
                <a:lnTo>
                  <a:pt x="256159" y="161671"/>
                </a:lnTo>
                <a:lnTo>
                  <a:pt x="251173" y="218598"/>
                </a:lnTo>
                <a:lnTo>
                  <a:pt x="236215" y="265176"/>
                </a:lnTo>
                <a:lnTo>
                  <a:pt x="211280" y="301402"/>
                </a:lnTo>
                <a:lnTo>
                  <a:pt x="176365" y="327279"/>
                </a:lnTo>
                <a:lnTo>
                  <a:pt x="131466" y="342804"/>
                </a:lnTo>
                <a:lnTo>
                  <a:pt x="76580" y="347980"/>
                </a:lnTo>
                <a:lnTo>
                  <a:pt x="0" y="347980"/>
                </a:lnTo>
                <a:lnTo>
                  <a:pt x="0" y="2667"/>
                </a:lnTo>
                <a:lnTo>
                  <a:pt x="33266" y="1500"/>
                </a:lnTo>
                <a:lnTo>
                  <a:pt x="59721" y="666"/>
                </a:lnTo>
                <a:lnTo>
                  <a:pt x="79367" y="166"/>
                </a:lnTo>
                <a:lnTo>
                  <a:pt x="92201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22466" y="757681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5" y="0"/>
                </a:moveTo>
                <a:lnTo>
                  <a:pt x="164719" y="0"/>
                </a:lnTo>
                <a:lnTo>
                  <a:pt x="303657" y="350265"/>
                </a:lnTo>
                <a:lnTo>
                  <a:pt x="235966" y="350265"/>
                </a:lnTo>
                <a:lnTo>
                  <a:pt x="210693" y="280162"/>
                </a:lnTo>
                <a:lnTo>
                  <a:pt x="92329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5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45583" y="757681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4" y="0"/>
                </a:moveTo>
                <a:lnTo>
                  <a:pt x="164718" y="0"/>
                </a:lnTo>
                <a:lnTo>
                  <a:pt x="303656" y="350265"/>
                </a:lnTo>
                <a:lnTo>
                  <a:pt x="235965" y="350265"/>
                </a:lnTo>
                <a:lnTo>
                  <a:pt x="210692" y="280162"/>
                </a:lnTo>
                <a:lnTo>
                  <a:pt x="92328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4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35940" y="1354582"/>
            <a:ext cx="6978015" cy="470281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15"/>
              </a:spcBef>
            </a:pPr>
            <a:r>
              <a:rPr sz="2600" dirty="0">
                <a:latin typeface="Trebuchet MS"/>
                <a:cs typeface="Trebuchet MS"/>
              </a:rPr>
              <a:t>KA-ANDAL dianggap sah sebagai dasar  </a:t>
            </a:r>
            <a:r>
              <a:rPr sz="2600" spc="-5" dirty="0">
                <a:latin typeface="Trebuchet MS"/>
                <a:cs typeface="Trebuchet MS"/>
              </a:rPr>
              <a:t>penyusunan ANDAL, </a:t>
            </a:r>
            <a:r>
              <a:rPr sz="2600" dirty="0">
                <a:latin typeface="Trebuchet MS"/>
                <a:cs typeface="Trebuchet MS"/>
              </a:rPr>
              <a:t>RKL dan RPL </a:t>
            </a:r>
            <a:r>
              <a:rPr sz="2600" spc="-5" dirty="0">
                <a:latin typeface="Trebuchet MS"/>
                <a:cs typeface="Trebuchet MS"/>
              </a:rPr>
              <a:t>bilamana  telah dinilai oleh </a:t>
            </a:r>
            <a:r>
              <a:rPr sz="2600" spc="-15" dirty="0">
                <a:latin typeface="Trebuchet MS"/>
                <a:cs typeface="Trebuchet MS"/>
              </a:rPr>
              <a:t>Komisi </a:t>
            </a:r>
            <a:r>
              <a:rPr sz="2600" spc="-20" dirty="0">
                <a:latin typeface="Trebuchet MS"/>
                <a:cs typeface="Trebuchet MS"/>
              </a:rPr>
              <a:t>Penilai </a:t>
            </a:r>
            <a:r>
              <a:rPr sz="2600" dirty="0">
                <a:latin typeface="Trebuchet MS"/>
                <a:cs typeface="Trebuchet MS"/>
              </a:rPr>
              <a:t>AMDAL dan  </a:t>
            </a:r>
            <a:r>
              <a:rPr sz="2600" b="1" spc="-10" dirty="0">
                <a:solidFill>
                  <a:srgbClr val="FF0000"/>
                </a:solidFill>
                <a:latin typeface="Trebuchet MS"/>
                <a:cs typeface="Trebuchet MS"/>
              </a:rPr>
              <a:t>mendapatkan </a:t>
            </a:r>
            <a:r>
              <a:rPr sz="2600" b="1" dirty="0">
                <a:solidFill>
                  <a:srgbClr val="FF0000"/>
                </a:solidFill>
                <a:latin typeface="Trebuchet MS"/>
                <a:cs typeface="Trebuchet MS"/>
              </a:rPr>
              <a:t>Keputusan dari </a:t>
            </a:r>
            <a:r>
              <a:rPr sz="2600" b="1" spc="-15" dirty="0">
                <a:solidFill>
                  <a:srgbClr val="FF0000"/>
                </a:solidFill>
                <a:latin typeface="Trebuchet MS"/>
                <a:cs typeface="Trebuchet MS"/>
              </a:rPr>
              <a:t>Pemerintah  </a:t>
            </a:r>
            <a:r>
              <a:rPr sz="2600" b="1" spc="-5" dirty="0">
                <a:solidFill>
                  <a:srgbClr val="FF0000"/>
                </a:solidFill>
                <a:latin typeface="Trebuchet MS"/>
                <a:cs typeface="Trebuchet MS"/>
              </a:rPr>
              <a:t>(Menteri LH/Kepala BAPEDAL, Gubernur </a:t>
            </a:r>
            <a:r>
              <a:rPr sz="2600" b="1" dirty="0">
                <a:solidFill>
                  <a:srgbClr val="FF0000"/>
                </a:solidFill>
                <a:latin typeface="Trebuchet MS"/>
                <a:cs typeface="Trebuchet MS"/>
              </a:rPr>
              <a:t>atau  </a:t>
            </a:r>
            <a:r>
              <a:rPr sz="2600" b="1" spc="-10" dirty="0">
                <a:solidFill>
                  <a:srgbClr val="FF0000"/>
                </a:solidFill>
                <a:latin typeface="Trebuchet MS"/>
                <a:cs typeface="Trebuchet MS"/>
              </a:rPr>
              <a:t>Bupati/Walikota) </a:t>
            </a:r>
            <a:r>
              <a:rPr sz="2600" spc="-5" dirty="0">
                <a:latin typeface="Trebuchet MS"/>
                <a:cs typeface="Trebuchet MS"/>
              </a:rPr>
              <a:t>dalam </a:t>
            </a:r>
            <a:r>
              <a:rPr sz="2600" b="1" dirty="0">
                <a:solidFill>
                  <a:srgbClr val="FF0000"/>
                </a:solidFill>
                <a:latin typeface="Trebuchet MS"/>
                <a:cs typeface="Trebuchet MS"/>
              </a:rPr>
              <a:t>waktu selambat-  lambatnya </a:t>
            </a:r>
            <a:r>
              <a:rPr sz="2600" b="1" spc="-5" dirty="0">
                <a:solidFill>
                  <a:srgbClr val="FF0000"/>
                </a:solidFill>
                <a:latin typeface="Trebuchet MS"/>
                <a:cs typeface="Trebuchet MS"/>
              </a:rPr>
              <a:t>75 </a:t>
            </a:r>
            <a:r>
              <a:rPr sz="2600" b="1" spc="5" dirty="0">
                <a:solidFill>
                  <a:srgbClr val="FF0000"/>
                </a:solidFill>
                <a:latin typeface="Trebuchet MS"/>
                <a:cs typeface="Trebuchet MS"/>
              </a:rPr>
              <a:t>hari </a:t>
            </a:r>
            <a:r>
              <a:rPr sz="2600" b="1" dirty="0">
                <a:solidFill>
                  <a:srgbClr val="FF0000"/>
                </a:solidFill>
                <a:latin typeface="Trebuchet MS"/>
                <a:cs typeface="Trebuchet MS"/>
              </a:rPr>
              <a:t>kerja </a:t>
            </a:r>
            <a:r>
              <a:rPr sz="2600" dirty="0">
                <a:latin typeface="Trebuchet MS"/>
                <a:cs typeface="Trebuchet MS"/>
              </a:rPr>
              <a:t>sejak </a:t>
            </a:r>
            <a:r>
              <a:rPr sz="2600" spc="-5" dirty="0">
                <a:latin typeface="Trebuchet MS"/>
                <a:cs typeface="Trebuchet MS"/>
              </a:rPr>
              <a:t>diterimanya  dokumen tersebut oleh Sekretariat </a:t>
            </a:r>
            <a:r>
              <a:rPr sz="2600" spc="-15" dirty="0">
                <a:latin typeface="Trebuchet MS"/>
                <a:cs typeface="Trebuchet MS"/>
              </a:rPr>
              <a:t>Komisi.</a:t>
            </a:r>
            <a:endParaRPr sz="2600">
              <a:latin typeface="Trebuchet MS"/>
              <a:cs typeface="Trebuchet MS"/>
            </a:endParaRPr>
          </a:p>
          <a:p>
            <a:pPr marL="12700" marR="131445">
              <a:lnSpc>
                <a:spcPct val="90000"/>
              </a:lnSpc>
            </a:pPr>
            <a:r>
              <a:rPr sz="2600" spc="-5" dirty="0">
                <a:latin typeface="Trebuchet MS"/>
                <a:cs typeface="Trebuchet MS"/>
              </a:rPr>
              <a:t>Sebaliknya bilamana pemerintah dalam waktu  </a:t>
            </a:r>
            <a:r>
              <a:rPr sz="2600" b="1" dirty="0">
                <a:solidFill>
                  <a:srgbClr val="FF0000"/>
                </a:solidFill>
                <a:latin typeface="Trebuchet MS"/>
                <a:cs typeface="Trebuchet MS"/>
              </a:rPr>
              <a:t>75 hari kerja </a:t>
            </a:r>
            <a:r>
              <a:rPr sz="2600" b="1" spc="-5" dirty="0">
                <a:solidFill>
                  <a:srgbClr val="FF0000"/>
                </a:solidFill>
                <a:latin typeface="Trebuchet MS"/>
                <a:cs typeface="Trebuchet MS"/>
              </a:rPr>
              <a:t>tidak </a:t>
            </a:r>
            <a:r>
              <a:rPr sz="2600" b="1" dirty="0">
                <a:solidFill>
                  <a:srgbClr val="FF0000"/>
                </a:solidFill>
                <a:latin typeface="Trebuchet MS"/>
                <a:cs typeface="Trebuchet MS"/>
              </a:rPr>
              <a:t>juga </a:t>
            </a:r>
            <a:r>
              <a:rPr sz="2600" b="1" spc="-10" dirty="0">
                <a:solidFill>
                  <a:srgbClr val="FF0000"/>
                </a:solidFill>
                <a:latin typeface="Trebuchet MS"/>
                <a:cs typeface="Trebuchet MS"/>
              </a:rPr>
              <a:t>memberikan  </a:t>
            </a:r>
            <a:r>
              <a:rPr sz="2600" b="1" dirty="0">
                <a:solidFill>
                  <a:srgbClr val="FF0000"/>
                </a:solidFill>
                <a:latin typeface="Trebuchet MS"/>
                <a:cs typeface="Trebuchet MS"/>
              </a:rPr>
              <a:t>keputusan</a:t>
            </a:r>
            <a:r>
              <a:rPr sz="2600" dirty="0">
                <a:latin typeface="Trebuchet MS"/>
                <a:cs typeface="Trebuchet MS"/>
              </a:rPr>
              <a:t>, </a:t>
            </a:r>
            <a:r>
              <a:rPr sz="2600" spc="-5" dirty="0">
                <a:latin typeface="Trebuchet MS"/>
                <a:cs typeface="Trebuchet MS"/>
              </a:rPr>
              <a:t>maka </a:t>
            </a:r>
            <a:r>
              <a:rPr sz="2600" dirty="0">
                <a:latin typeface="Trebuchet MS"/>
                <a:cs typeface="Trebuchet MS"/>
              </a:rPr>
              <a:t>secara hukum KA-ANDAL  dianggap </a:t>
            </a:r>
            <a:r>
              <a:rPr sz="2600" b="1" dirty="0">
                <a:solidFill>
                  <a:srgbClr val="FF0000"/>
                </a:solidFill>
                <a:latin typeface="Trebuchet MS"/>
                <a:cs typeface="Trebuchet MS"/>
              </a:rPr>
              <a:t>sah sebagai dasar penyusunan  </a:t>
            </a:r>
            <a:r>
              <a:rPr sz="2600" b="1" spc="-5" dirty="0">
                <a:solidFill>
                  <a:srgbClr val="FF0000"/>
                </a:solidFill>
                <a:latin typeface="Trebuchet MS"/>
                <a:cs typeface="Trebuchet MS"/>
              </a:rPr>
              <a:t>ANDAL</a:t>
            </a:r>
            <a:endParaRPr sz="26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289064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2" y="1000252"/>
            <a:ext cx="3817289" cy="357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61663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8" y="0"/>
                </a:moveTo>
                <a:lnTo>
                  <a:pt x="0" y="127635"/>
                </a:lnTo>
                <a:lnTo>
                  <a:pt x="83058" y="127635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79266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9" y="0"/>
                </a:moveTo>
                <a:lnTo>
                  <a:pt x="0" y="127635"/>
                </a:lnTo>
                <a:lnTo>
                  <a:pt x="83058" y="127635"/>
                </a:lnTo>
                <a:lnTo>
                  <a:pt x="41529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30398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8" y="0"/>
                </a:moveTo>
                <a:lnTo>
                  <a:pt x="0" y="127635"/>
                </a:lnTo>
                <a:lnTo>
                  <a:pt x="83057" y="127635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9714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28" y="0"/>
                </a:moveTo>
                <a:lnTo>
                  <a:pt x="0" y="127635"/>
                </a:lnTo>
                <a:lnTo>
                  <a:pt x="83057" y="127635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2494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16" y="0"/>
                </a:moveTo>
                <a:lnTo>
                  <a:pt x="0" y="127635"/>
                </a:lnTo>
                <a:lnTo>
                  <a:pt x="83032" y="127635"/>
                </a:lnTo>
                <a:lnTo>
                  <a:pt x="41516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03769" y="1057402"/>
            <a:ext cx="132905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24023" y="1057275"/>
            <a:ext cx="101853" cy="100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98951" y="1006221"/>
            <a:ext cx="294005" cy="346075"/>
          </a:xfrm>
          <a:custGeom>
            <a:avLst/>
            <a:gdLst/>
            <a:ahLst/>
            <a:cxnLst/>
            <a:rect l="l" t="t" r="r" b="b"/>
            <a:pathLst>
              <a:path w="294004" h="346075">
                <a:moveTo>
                  <a:pt x="0" y="0"/>
                </a:moveTo>
                <a:lnTo>
                  <a:pt x="65150" y="0"/>
                </a:lnTo>
                <a:lnTo>
                  <a:pt x="146938" y="147446"/>
                </a:lnTo>
                <a:lnTo>
                  <a:pt x="229108" y="0"/>
                </a:lnTo>
                <a:lnTo>
                  <a:pt x="294004" y="0"/>
                </a:lnTo>
                <a:lnTo>
                  <a:pt x="177926" y="203834"/>
                </a:lnTo>
                <a:lnTo>
                  <a:pt x="177926" y="345566"/>
                </a:lnTo>
                <a:lnTo>
                  <a:pt x="116586" y="345566"/>
                </a:lnTo>
                <a:lnTo>
                  <a:pt x="116586" y="20383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10153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63" y="0"/>
                </a:lnTo>
                <a:lnTo>
                  <a:pt x="192659" y="208533"/>
                </a:lnTo>
                <a:lnTo>
                  <a:pt x="192659" y="0"/>
                </a:lnTo>
                <a:lnTo>
                  <a:pt x="251587" y="0"/>
                </a:lnTo>
                <a:lnTo>
                  <a:pt x="251587" y="350265"/>
                </a:lnTo>
                <a:lnTo>
                  <a:pt x="226695" y="350265"/>
                </a:lnTo>
                <a:lnTo>
                  <a:pt x="58927" y="131571"/>
                </a:lnTo>
                <a:lnTo>
                  <a:pt x="58927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27301" y="1006221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1" y="0"/>
                </a:lnTo>
                <a:lnTo>
                  <a:pt x="61341" y="234187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8" y="296925"/>
                </a:lnTo>
                <a:lnTo>
                  <a:pt x="140708" y="295856"/>
                </a:lnTo>
                <a:lnTo>
                  <a:pt x="176784" y="279907"/>
                </a:lnTo>
                <a:lnTo>
                  <a:pt x="195325" y="233044"/>
                </a:lnTo>
                <a:lnTo>
                  <a:pt x="195325" y="0"/>
                </a:lnTo>
                <a:lnTo>
                  <a:pt x="256540" y="0"/>
                </a:lnTo>
                <a:lnTo>
                  <a:pt x="256540" y="237743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5" y="351408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60601" y="100622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5" h="346075">
                <a:moveTo>
                  <a:pt x="0" y="0"/>
                </a:moveTo>
                <a:lnTo>
                  <a:pt x="61341" y="0"/>
                </a:lnTo>
                <a:lnTo>
                  <a:pt x="61341" y="291083"/>
                </a:lnTo>
                <a:lnTo>
                  <a:pt x="217424" y="291083"/>
                </a:lnTo>
                <a:lnTo>
                  <a:pt x="217424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3330" y="1003808"/>
            <a:ext cx="256540" cy="347980"/>
          </a:xfrm>
          <a:custGeom>
            <a:avLst/>
            <a:gdLst/>
            <a:ahLst/>
            <a:cxnLst/>
            <a:rect l="l" t="t" r="r" b="b"/>
            <a:pathLst>
              <a:path w="256540" h="347980">
                <a:moveTo>
                  <a:pt x="92240" y="0"/>
                </a:moveTo>
                <a:lnTo>
                  <a:pt x="159894" y="11064"/>
                </a:lnTo>
                <a:lnTo>
                  <a:pt x="212013" y="44322"/>
                </a:lnTo>
                <a:lnTo>
                  <a:pt x="245160" y="95758"/>
                </a:lnTo>
                <a:lnTo>
                  <a:pt x="256209" y="161670"/>
                </a:lnTo>
                <a:lnTo>
                  <a:pt x="251224" y="218598"/>
                </a:lnTo>
                <a:lnTo>
                  <a:pt x="236267" y="265175"/>
                </a:lnTo>
                <a:lnTo>
                  <a:pt x="211335" y="301402"/>
                </a:lnTo>
                <a:lnTo>
                  <a:pt x="176427" y="327279"/>
                </a:lnTo>
                <a:lnTo>
                  <a:pt x="131539" y="342804"/>
                </a:lnTo>
                <a:lnTo>
                  <a:pt x="76669" y="347979"/>
                </a:lnTo>
                <a:lnTo>
                  <a:pt x="0" y="347979"/>
                </a:lnTo>
                <a:lnTo>
                  <a:pt x="0" y="2666"/>
                </a:lnTo>
                <a:lnTo>
                  <a:pt x="33275" y="1500"/>
                </a:lnTo>
                <a:lnTo>
                  <a:pt x="59740" y="666"/>
                </a:lnTo>
                <a:lnTo>
                  <a:pt x="79395" y="166"/>
                </a:lnTo>
                <a:lnTo>
                  <a:pt x="92240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61285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7" y="0"/>
                </a:moveTo>
                <a:lnTo>
                  <a:pt x="153338" y="6359"/>
                </a:lnTo>
                <a:lnTo>
                  <a:pt x="194452" y="25447"/>
                </a:lnTo>
                <a:lnTo>
                  <a:pt x="219112" y="57275"/>
                </a:lnTo>
                <a:lnTo>
                  <a:pt x="227329" y="101854"/>
                </a:lnTo>
                <a:lnTo>
                  <a:pt x="226188" y="116855"/>
                </a:lnTo>
                <a:lnTo>
                  <a:pt x="209169" y="157861"/>
                </a:lnTo>
                <a:lnTo>
                  <a:pt x="176664" y="187328"/>
                </a:lnTo>
                <a:lnTo>
                  <a:pt x="163448" y="193421"/>
                </a:lnTo>
                <a:lnTo>
                  <a:pt x="265556" y="349123"/>
                </a:lnTo>
                <a:lnTo>
                  <a:pt x="194817" y="349123"/>
                </a:lnTo>
                <a:lnTo>
                  <a:pt x="102615" y="206375"/>
                </a:lnTo>
                <a:lnTo>
                  <a:pt x="94952" y="206206"/>
                </a:lnTo>
                <a:lnTo>
                  <a:pt x="85883" y="205882"/>
                </a:lnTo>
                <a:lnTo>
                  <a:pt x="75434" y="205392"/>
                </a:lnTo>
                <a:lnTo>
                  <a:pt x="63626" y="204724"/>
                </a:lnTo>
                <a:lnTo>
                  <a:pt x="63626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09" y="3438"/>
                </a:lnTo>
                <a:lnTo>
                  <a:pt x="12509" y="3095"/>
                </a:lnTo>
                <a:lnTo>
                  <a:pt x="24324" y="2538"/>
                </a:lnTo>
                <a:lnTo>
                  <a:pt x="39877" y="1777"/>
                </a:lnTo>
                <a:lnTo>
                  <a:pt x="56360" y="1017"/>
                </a:lnTo>
                <a:lnTo>
                  <a:pt x="71151" y="460"/>
                </a:lnTo>
                <a:lnTo>
                  <a:pt x="84276" y="117"/>
                </a:lnTo>
                <a:lnTo>
                  <a:pt x="95757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51934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4" y="0"/>
                </a:moveTo>
                <a:lnTo>
                  <a:pt x="164718" y="0"/>
                </a:lnTo>
                <a:lnTo>
                  <a:pt x="303656" y="350265"/>
                </a:lnTo>
                <a:lnTo>
                  <a:pt x="235965" y="350265"/>
                </a:lnTo>
                <a:lnTo>
                  <a:pt x="210692" y="280162"/>
                </a:lnTo>
                <a:lnTo>
                  <a:pt x="92328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4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69539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5" y="0"/>
                </a:moveTo>
                <a:lnTo>
                  <a:pt x="164719" y="0"/>
                </a:lnTo>
                <a:lnTo>
                  <a:pt x="303657" y="350265"/>
                </a:lnTo>
                <a:lnTo>
                  <a:pt x="235965" y="350265"/>
                </a:lnTo>
                <a:lnTo>
                  <a:pt x="210693" y="280162"/>
                </a:lnTo>
                <a:lnTo>
                  <a:pt x="92328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5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20670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5" y="0"/>
                </a:moveTo>
                <a:lnTo>
                  <a:pt x="164719" y="0"/>
                </a:lnTo>
                <a:lnTo>
                  <a:pt x="303656" y="350265"/>
                </a:lnTo>
                <a:lnTo>
                  <a:pt x="235966" y="350265"/>
                </a:lnTo>
                <a:lnTo>
                  <a:pt x="210693" y="280162"/>
                </a:lnTo>
                <a:lnTo>
                  <a:pt x="92329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5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19986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4" y="0"/>
                </a:moveTo>
                <a:lnTo>
                  <a:pt x="164719" y="0"/>
                </a:lnTo>
                <a:lnTo>
                  <a:pt x="303656" y="350265"/>
                </a:lnTo>
                <a:lnTo>
                  <a:pt x="235965" y="350265"/>
                </a:lnTo>
                <a:lnTo>
                  <a:pt x="210693" y="280162"/>
                </a:lnTo>
                <a:lnTo>
                  <a:pt x="92328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4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8302" y="1001522"/>
            <a:ext cx="568325" cy="350520"/>
          </a:xfrm>
          <a:custGeom>
            <a:avLst/>
            <a:gdLst/>
            <a:ahLst/>
            <a:cxnLst/>
            <a:rect l="l" t="t" r="r" b="b"/>
            <a:pathLst>
              <a:path w="568325" h="350519">
                <a:moveTo>
                  <a:pt x="402259" y="0"/>
                </a:moveTo>
                <a:lnTo>
                  <a:pt x="429158" y="0"/>
                </a:lnTo>
                <a:lnTo>
                  <a:pt x="568096" y="350265"/>
                </a:lnTo>
                <a:lnTo>
                  <a:pt x="500392" y="350265"/>
                </a:lnTo>
                <a:lnTo>
                  <a:pt x="475157" y="280162"/>
                </a:lnTo>
                <a:lnTo>
                  <a:pt x="356730" y="280162"/>
                </a:lnTo>
                <a:lnTo>
                  <a:pt x="332676" y="350265"/>
                </a:lnTo>
                <a:lnTo>
                  <a:pt x="269392" y="350265"/>
                </a:lnTo>
                <a:lnTo>
                  <a:pt x="264502" y="350265"/>
                </a:lnTo>
                <a:lnTo>
                  <a:pt x="196024" y="350265"/>
                </a:lnTo>
                <a:lnTo>
                  <a:pt x="99783" y="203073"/>
                </a:lnTo>
                <a:lnTo>
                  <a:pt x="61328" y="255650"/>
                </a:lnTo>
                <a:lnTo>
                  <a:pt x="61328" y="350265"/>
                </a:lnTo>
                <a:lnTo>
                  <a:pt x="0" y="350265"/>
                </a:lnTo>
                <a:lnTo>
                  <a:pt x="0" y="4699"/>
                </a:lnTo>
                <a:lnTo>
                  <a:pt x="61328" y="4699"/>
                </a:lnTo>
                <a:lnTo>
                  <a:pt x="61328" y="170052"/>
                </a:lnTo>
                <a:lnTo>
                  <a:pt x="178803" y="4699"/>
                </a:lnTo>
                <a:lnTo>
                  <a:pt x="248627" y="4699"/>
                </a:lnTo>
                <a:lnTo>
                  <a:pt x="140360" y="155701"/>
                </a:lnTo>
                <a:lnTo>
                  <a:pt x="266319" y="345693"/>
                </a:lnTo>
                <a:lnTo>
                  <a:pt x="402259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40430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0" y="22478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6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1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4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1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46651" y="1001522"/>
            <a:ext cx="1534922" cy="3549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33263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8" y="0"/>
                </a:moveTo>
                <a:lnTo>
                  <a:pt x="0" y="127635"/>
                </a:lnTo>
                <a:lnTo>
                  <a:pt x="83058" y="127635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56378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9" y="0"/>
                </a:moveTo>
                <a:lnTo>
                  <a:pt x="0" y="127635"/>
                </a:lnTo>
                <a:lnTo>
                  <a:pt x="83058" y="127635"/>
                </a:lnTo>
                <a:lnTo>
                  <a:pt x="41529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07380" y="1057402"/>
            <a:ext cx="132841" cy="2407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64148" y="100622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4" h="346075">
                <a:moveTo>
                  <a:pt x="0" y="0"/>
                </a:moveTo>
                <a:lnTo>
                  <a:pt x="61340" y="0"/>
                </a:lnTo>
                <a:lnTo>
                  <a:pt x="61340" y="291083"/>
                </a:lnTo>
                <a:lnTo>
                  <a:pt x="217424" y="291083"/>
                </a:lnTo>
                <a:lnTo>
                  <a:pt x="217424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56530" y="1006221"/>
            <a:ext cx="353060" cy="350520"/>
          </a:xfrm>
          <a:custGeom>
            <a:avLst/>
            <a:gdLst/>
            <a:ahLst/>
            <a:cxnLst/>
            <a:rect l="l" t="t" r="r" b="b"/>
            <a:pathLst>
              <a:path w="353060" h="350519">
                <a:moveTo>
                  <a:pt x="69596" y="0"/>
                </a:moveTo>
                <a:lnTo>
                  <a:pt x="102108" y="0"/>
                </a:lnTo>
                <a:lnTo>
                  <a:pt x="176911" y="232790"/>
                </a:lnTo>
                <a:lnTo>
                  <a:pt x="250063" y="0"/>
                </a:lnTo>
                <a:lnTo>
                  <a:pt x="282321" y="0"/>
                </a:lnTo>
                <a:lnTo>
                  <a:pt x="352933" y="345820"/>
                </a:lnTo>
                <a:lnTo>
                  <a:pt x="293497" y="345820"/>
                </a:lnTo>
                <a:lnTo>
                  <a:pt x="257556" y="159384"/>
                </a:lnTo>
                <a:lnTo>
                  <a:pt x="188087" y="350265"/>
                </a:lnTo>
                <a:lnTo>
                  <a:pt x="166116" y="350265"/>
                </a:lnTo>
                <a:lnTo>
                  <a:pt x="96520" y="159384"/>
                </a:lnTo>
                <a:lnTo>
                  <a:pt x="59182" y="345820"/>
                </a:lnTo>
                <a:lnTo>
                  <a:pt x="0" y="345820"/>
                </a:lnTo>
                <a:lnTo>
                  <a:pt x="69596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46928" y="1003808"/>
            <a:ext cx="256540" cy="347980"/>
          </a:xfrm>
          <a:custGeom>
            <a:avLst/>
            <a:gdLst/>
            <a:ahLst/>
            <a:cxnLst/>
            <a:rect l="l" t="t" r="r" b="b"/>
            <a:pathLst>
              <a:path w="256539" h="347980">
                <a:moveTo>
                  <a:pt x="92201" y="0"/>
                </a:moveTo>
                <a:lnTo>
                  <a:pt x="159845" y="11064"/>
                </a:lnTo>
                <a:lnTo>
                  <a:pt x="211962" y="44322"/>
                </a:lnTo>
                <a:lnTo>
                  <a:pt x="245110" y="95758"/>
                </a:lnTo>
                <a:lnTo>
                  <a:pt x="256159" y="161670"/>
                </a:lnTo>
                <a:lnTo>
                  <a:pt x="251173" y="218598"/>
                </a:lnTo>
                <a:lnTo>
                  <a:pt x="236215" y="265175"/>
                </a:lnTo>
                <a:lnTo>
                  <a:pt x="211280" y="301402"/>
                </a:lnTo>
                <a:lnTo>
                  <a:pt x="176365" y="327279"/>
                </a:lnTo>
                <a:lnTo>
                  <a:pt x="131466" y="342804"/>
                </a:lnTo>
                <a:lnTo>
                  <a:pt x="76581" y="347979"/>
                </a:lnTo>
                <a:lnTo>
                  <a:pt x="0" y="347979"/>
                </a:lnTo>
                <a:lnTo>
                  <a:pt x="0" y="2666"/>
                </a:lnTo>
                <a:lnTo>
                  <a:pt x="33266" y="1500"/>
                </a:lnTo>
                <a:lnTo>
                  <a:pt x="59721" y="666"/>
                </a:lnTo>
                <a:lnTo>
                  <a:pt x="79367" y="166"/>
                </a:lnTo>
                <a:lnTo>
                  <a:pt x="92201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23534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4" y="0"/>
                </a:moveTo>
                <a:lnTo>
                  <a:pt x="164718" y="0"/>
                </a:lnTo>
                <a:lnTo>
                  <a:pt x="303656" y="350265"/>
                </a:lnTo>
                <a:lnTo>
                  <a:pt x="235965" y="350265"/>
                </a:lnTo>
                <a:lnTo>
                  <a:pt x="210692" y="280162"/>
                </a:lnTo>
                <a:lnTo>
                  <a:pt x="92328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4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46651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5" y="0"/>
                </a:moveTo>
                <a:lnTo>
                  <a:pt x="164719" y="0"/>
                </a:lnTo>
                <a:lnTo>
                  <a:pt x="303657" y="350265"/>
                </a:lnTo>
                <a:lnTo>
                  <a:pt x="235965" y="350265"/>
                </a:lnTo>
                <a:lnTo>
                  <a:pt x="210693" y="280162"/>
                </a:lnTo>
                <a:lnTo>
                  <a:pt x="92328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5" y="0"/>
                </a:lnTo>
                <a:close/>
              </a:path>
            </a:pathLst>
          </a:custGeom>
          <a:ln w="3175">
            <a:solidFill>
              <a:srgbClr val="6C04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35940" y="1632585"/>
            <a:ext cx="7031990" cy="3196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5"/>
              </a:spcBef>
            </a:pPr>
            <a:r>
              <a:rPr sz="1900" spc="350" dirty="0">
                <a:solidFill>
                  <a:srgbClr val="D1282D"/>
                </a:solidFill>
                <a:latin typeface="Arial"/>
                <a:cs typeface="Arial"/>
              </a:rPr>
              <a:t> </a:t>
            </a:r>
            <a:r>
              <a:rPr sz="2600" spc="-10" dirty="0">
                <a:latin typeface="Trebuchet MS"/>
                <a:cs typeface="Trebuchet MS"/>
              </a:rPr>
              <a:t>Keputusan </a:t>
            </a:r>
            <a:r>
              <a:rPr sz="2600" spc="-5" dirty="0">
                <a:latin typeface="Trebuchet MS"/>
                <a:cs typeface="Trebuchet MS"/>
              </a:rPr>
              <a:t>terhadap dokumen </a:t>
            </a:r>
            <a:r>
              <a:rPr sz="2600" dirty="0">
                <a:latin typeface="Trebuchet MS"/>
                <a:cs typeface="Trebuchet MS"/>
              </a:rPr>
              <a:t>AMDAL  dinyatakan </a:t>
            </a:r>
            <a:r>
              <a:rPr sz="2600" spc="-5" dirty="0">
                <a:latin typeface="Trebuchet MS"/>
                <a:cs typeface="Trebuchet MS"/>
              </a:rPr>
              <a:t>kadaluarsa apabila </a:t>
            </a:r>
            <a:r>
              <a:rPr sz="2600" dirty="0">
                <a:latin typeface="Trebuchet MS"/>
                <a:cs typeface="Trebuchet MS"/>
              </a:rPr>
              <a:t>rencana  </a:t>
            </a:r>
            <a:r>
              <a:rPr sz="2600" spc="-5" dirty="0">
                <a:latin typeface="Trebuchet MS"/>
                <a:cs typeface="Trebuchet MS"/>
              </a:rPr>
              <a:t>usaha/kegiatan tidak dilaksanakan dalam  </a:t>
            </a:r>
            <a:r>
              <a:rPr sz="2600" dirty="0">
                <a:latin typeface="Trebuchet MS"/>
                <a:cs typeface="Trebuchet MS"/>
              </a:rPr>
              <a:t>jangka </a:t>
            </a:r>
            <a:r>
              <a:rPr sz="2600" spc="-5" dirty="0">
                <a:latin typeface="Trebuchet MS"/>
                <a:cs typeface="Trebuchet MS"/>
              </a:rPr>
              <a:t>waktu </a:t>
            </a:r>
            <a:r>
              <a:rPr sz="2600" dirty="0">
                <a:latin typeface="Trebuchet MS"/>
                <a:cs typeface="Trebuchet MS"/>
              </a:rPr>
              <a:t>3 tahun sejak </a:t>
            </a:r>
            <a:r>
              <a:rPr sz="2600" spc="-5" dirty="0">
                <a:latin typeface="Trebuchet MS"/>
                <a:cs typeface="Trebuchet MS"/>
              </a:rPr>
              <a:t>ditetapkannya  </a:t>
            </a:r>
            <a:r>
              <a:rPr sz="2600" dirty="0">
                <a:latin typeface="Trebuchet MS"/>
                <a:cs typeface="Trebuchet MS"/>
              </a:rPr>
              <a:t>keputusan </a:t>
            </a:r>
            <a:r>
              <a:rPr sz="2600" spc="-5" dirty="0">
                <a:latin typeface="Trebuchet MS"/>
                <a:cs typeface="Trebuchet MS"/>
              </a:rPr>
              <a:t>tersebut, </a:t>
            </a:r>
            <a:r>
              <a:rPr sz="2600" dirty="0">
                <a:latin typeface="Trebuchet MS"/>
                <a:cs typeface="Trebuchet MS"/>
              </a:rPr>
              <a:t>untuk </a:t>
            </a:r>
            <a:r>
              <a:rPr sz="2600" spc="-5" dirty="0">
                <a:latin typeface="Trebuchet MS"/>
                <a:cs typeface="Trebuchet MS"/>
              </a:rPr>
              <a:t>itu </a:t>
            </a:r>
            <a:r>
              <a:rPr sz="2600" dirty="0">
                <a:latin typeface="Trebuchet MS"/>
                <a:cs typeface="Trebuchet MS"/>
              </a:rPr>
              <a:t>pengusaha  mengajukan </a:t>
            </a:r>
            <a:r>
              <a:rPr sz="2600" spc="-5" dirty="0">
                <a:latin typeface="Trebuchet MS"/>
                <a:cs typeface="Trebuchet MS"/>
              </a:rPr>
              <a:t>kembali permohonan  </a:t>
            </a:r>
            <a:r>
              <a:rPr sz="2600" dirty="0">
                <a:latin typeface="Trebuchet MS"/>
                <a:cs typeface="Trebuchet MS"/>
              </a:rPr>
              <a:t>persetujuan atas ANDAL, </a:t>
            </a:r>
            <a:r>
              <a:rPr sz="2600" spc="-5" dirty="0">
                <a:latin typeface="Trebuchet MS"/>
                <a:cs typeface="Trebuchet MS"/>
              </a:rPr>
              <a:t>RKL dan RPL</a:t>
            </a:r>
            <a:r>
              <a:rPr sz="2600" spc="-38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kepada  </a:t>
            </a:r>
            <a:r>
              <a:rPr sz="2600" dirty="0">
                <a:latin typeface="Trebuchet MS"/>
                <a:cs typeface="Trebuchet MS"/>
              </a:rPr>
              <a:t>instansi yang bertanggung</a:t>
            </a:r>
            <a:r>
              <a:rPr sz="2600" spc="-9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jawab</a:t>
            </a:r>
            <a:endParaRPr sz="26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909758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32585"/>
            <a:ext cx="7019925" cy="2800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5"/>
              </a:spcBef>
            </a:pPr>
            <a:r>
              <a:rPr sz="1900" spc="350" dirty="0">
                <a:solidFill>
                  <a:srgbClr val="D1282D"/>
                </a:solidFill>
                <a:latin typeface="Arial"/>
                <a:cs typeface="Arial"/>
              </a:rPr>
              <a:t> </a:t>
            </a:r>
            <a:r>
              <a:rPr sz="2600" spc="-10" dirty="0">
                <a:latin typeface="Trebuchet MS"/>
                <a:cs typeface="Trebuchet MS"/>
              </a:rPr>
              <a:t>Keputusan </a:t>
            </a:r>
            <a:r>
              <a:rPr sz="2600" spc="-5" dirty="0">
                <a:latin typeface="Trebuchet MS"/>
                <a:cs typeface="Trebuchet MS"/>
              </a:rPr>
              <a:t>kelayakan </a:t>
            </a:r>
            <a:r>
              <a:rPr sz="2600" dirty="0">
                <a:latin typeface="Trebuchet MS"/>
                <a:cs typeface="Trebuchet MS"/>
              </a:rPr>
              <a:t>lingkungan  </a:t>
            </a:r>
            <a:r>
              <a:rPr sz="2600" spc="-15" dirty="0">
                <a:latin typeface="Trebuchet MS"/>
                <a:cs typeface="Trebuchet MS"/>
              </a:rPr>
              <a:t>berdasarkan </a:t>
            </a:r>
            <a:r>
              <a:rPr sz="2600" spc="-5" dirty="0">
                <a:latin typeface="Trebuchet MS"/>
                <a:cs typeface="Trebuchet MS"/>
              </a:rPr>
              <a:t>hasil </a:t>
            </a:r>
            <a:r>
              <a:rPr sz="2600" dirty="0">
                <a:latin typeface="Trebuchet MS"/>
                <a:cs typeface="Trebuchet MS"/>
              </a:rPr>
              <a:t>ANDAL, </a:t>
            </a:r>
            <a:r>
              <a:rPr sz="2600" spc="-5" dirty="0">
                <a:latin typeface="Trebuchet MS"/>
                <a:cs typeface="Trebuchet MS"/>
              </a:rPr>
              <a:t>RKL dan RPL  </a:t>
            </a:r>
            <a:r>
              <a:rPr sz="2600" dirty="0">
                <a:latin typeface="Trebuchet MS"/>
                <a:cs typeface="Trebuchet MS"/>
              </a:rPr>
              <a:t>dinyatakan </a:t>
            </a:r>
            <a:r>
              <a:rPr sz="2600" spc="-5" dirty="0">
                <a:latin typeface="Trebuchet MS"/>
                <a:cs typeface="Trebuchet MS"/>
              </a:rPr>
              <a:t>batal </a:t>
            </a:r>
            <a:r>
              <a:rPr sz="2600" dirty="0">
                <a:latin typeface="Trebuchet MS"/>
                <a:cs typeface="Trebuchet MS"/>
              </a:rPr>
              <a:t>bilamana pengusaha  </a:t>
            </a:r>
            <a:r>
              <a:rPr sz="2600" spc="-5" dirty="0">
                <a:latin typeface="Trebuchet MS"/>
                <a:cs typeface="Trebuchet MS"/>
              </a:rPr>
              <a:t>melakukan perubahan lokasi </a:t>
            </a:r>
            <a:r>
              <a:rPr sz="2600" dirty="0">
                <a:latin typeface="Trebuchet MS"/>
                <a:cs typeface="Trebuchet MS"/>
              </a:rPr>
              <a:t>rencana  </a:t>
            </a:r>
            <a:r>
              <a:rPr sz="2600" spc="-5" dirty="0">
                <a:latin typeface="Trebuchet MS"/>
                <a:cs typeface="Trebuchet MS"/>
              </a:rPr>
              <a:t>kegiatan, </a:t>
            </a:r>
            <a:r>
              <a:rPr sz="2600" dirty="0">
                <a:latin typeface="Trebuchet MS"/>
                <a:cs typeface="Trebuchet MS"/>
              </a:rPr>
              <a:t>desain, </a:t>
            </a:r>
            <a:r>
              <a:rPr sz="2600" spc="-5" dirty="0">
                <a:latin typeface="Trebuchet MS"/>
                <a:cs typeface="Trebuchet MS"/>
              </a:rPr>
              <a:t>proses, kapasitas, bahan  </a:t>
            </a:r>
            <a:r>
              <a:rPr sz="2600" dirty="0">
                <a:latin typeface="Trebuchet MS"/>
                <a:cs typeface="Trebuchet MS"/>
              </a:rPr>
              <a:t>baku, bahan penolong, atau </a:t>
            </a:r>
            <a:r>
              <a:rPr sz="2600" spc="-5" dirty="0">
                <a:latin typeface="Trebuchet MS"/>
                <a:cs typeface="Trebuchet MS"/>
              </a:rPr>
              <a:t>akibat  </a:t>
            </a:r>
            <a:r>
              <a:rPr sz="2600" dirty="0">
                <a:latin typeface="Trebuchet MS"/>
                <a:cs typeface="Trebuchet MS"/>
              </a:rPr>
              <a:t>perubahan lingkungan yang sangat mendasar  </a:t>
            </a:r>
            <a:r>
              <a:rPr sz="2600" spc="-5" dirty="0">
                <a:latin typeface="Trebuchet MS"/>
                <a:cs typeface="Trebuchet MS"/>
              </a:rPr>
              <a:t>akibat peristiwa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alam</a:t>
            </a:r>
            <a:endParaRPr sz="26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92960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>
            <a:normAutofit fontScale="90000"/>
          </a:bodyPr>
          <a:lstStyle/>
          <a:p>
            <a:pPr marL="60325" indent="-60325" algn="l"/>
            <a:r>
              <a:rPr lang="en-US" sz="3200" dirty="0" smtClean="0"/>
              <a:t> </a:t>
            </a:r>
            <a:r>
              <a:rPr lang="en-US" sz="3200" dirty="0" err="1" smtClean="0"/>
              <a:t>Perkiraan</a:t>
            </a:r>
            <a:r>
              <a:rPr lang="en-US" sz="3200" dirty="0" smtClean="0"/>
              <a:t> </a:t>
            </a:r>
            <a:r>
              <a:rPr lang="en-US" sz="3200" dirty="0" err="1" smtClean="0"/>
              <a:t>penerimaan</a:t>
            </a:r>
            <a:r>
              <a:rPr lang="en-US" sz="3200" dirty="0" smtClean="0"/>
              <a:t>, </a:t>
            </a:r>
            <a:r>
              <a:rPr lang="en-US" sz="3200" dirty="0" err="1" smtClean="0"/>
              <a:t>pengeluaran</a:t>
            </a:r>
            <a:r>
              <a:rPr lang="en-US" sz="3200" dirty="0"/>
              <a:t>,</a:t>
            </a:r>
            <a:r>
              <a:rPr lang="en-US" sz="3200" dirty="0" smtClean="0"/>
              <a:t> </a:t>
            </a:r>
            <a:r>
              <a:rPr lang="en-US" sz="3200" dirty="0" err="1" smtClean="0"/>
              <a:t>Pendanaan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Investasi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a.   </a:t>
            </a:r>
            <a:r>
              <a:rPr lang="en-US" sz="1800" dirty="0" err="1" smtClean="0"/>
              <a:t>Penerimaan</a:t>
            </a:r>
            <a:r>
              <a:rPr lang="en-US" sz="1800" dirty="0" smtClean="0"/>
              <a:t>  :</a:t>
            </a:r>
          </a:p>
          <a:p>
            <a:pPr>
              <a:buNone/>
            </a:pPr>
            <a:r>
              <a:rPr lang="en-US" sz="1800" dirty="0"/>
              <a:t>	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penerimaan</a:t>
            </a:r>
            <a:r>
              <a:rPr lang="en-US" sz="1800" dirty="0" smtClean="0"/>
              <a:t> </a:t>
            </a:r>
            <a:r>
              <a:rPr lang="en-US" sz="1800" dirty="0" err="1" smtClean="0"/>
              <a:t>dibagi</a:t>
            </a:r>
            <a:r>
              <a:rPr lang="en-US" sz="1800" dirty="0" smtClean="0"/>
              <a:t> 2 </a:t>
            </a:r>
            <a:r>
              <a:rPr lang="en-US" sz="1800" dirty="0" err="1" smtClean="0"/>
              <a:t>yaitu</a:t>
            </a:r>
            <a:r>
              <a:rPr lang="en-US" sz="1800" dirty="0" smtClean="0"/>
              <a:t> :</a:t>
            </a:r>
          </a:p>
          <a:p>
            <a:pPr marL="519113" indent="-519113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*  </a:t>
            </a:r>
            <a:r>
              <a:rPr lang="en-US" sz="1800" dirty="0" err="1" smtClean="0"/>
              <a:t>Penerimaan</a:t>
            </a:r>
            <a:r>
              <a:rPr lang="en-US" sz="1800" dirty="0" smtClean="0"/>
              <a:t> </a:t>
            </a:r>
            <a:r>
              <a:rPr lang="en-US" sz="1800" dirty="0" err="1" smtClean="0"/>
              <a:t>operasional</a:t>
            </a:r>
            <a:r>
              <a:rPr lang="en-US" sz="1800" dirty="0" smtClean="0"/>
              <a:t> </a:t>
            </a:r>
            <a:r>
              <a:rPr lang="en-US" sz="1800" dirty="0" err="1" smtClean="0"/>
              <a:t>yakni</a:t>
            </a:r>
            <a:r>
              <a:rPr lang="en-US" sz="1800" dirty="0" smtClean="0"/>
              <a:t> </a:t>
            </a:r>
            <a:r>
              <a:rPr lang="en-US" sz="1800" dirty="0" err="1" smtClean="0"/>
              <a:t>penerimaan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diterima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hasil</a:t>
            </a:r>
            <a:r>
              <a:rPr lang="en-US" sz="1800" dirty="0" smtClean="0"/>
              <a:t> </a:t>
            </a:r>
            <a:r>
              <a:rPr lang="en-US" sz="1800" dirty="0" err="1" smtClean="0"/>
              <a:t>penjualan</a:t>
            </a:r>
            <a:r>
              <a:rPr lang="en-US" sz="1800" dirty="0" smtClean="0"/>
              <a:t> </a:t>
            </a:r>
            <a:r>
              <a:rPr lang="en-US" sz="1800" dirty="0" err="1" smtClean="0"/>
              <a:t>barang</a:t>
            </a:r>
            <a:r>
              <a:rPr lang="en-US" sz="1800" dirty="0" smtClean="0"/>
              <a:t> yang </a:t>
            </a:r>
            <a:r>
              <a:rPr lang="en-US" sz="1800" dirty="0" err="1" smtClean="0"/>
              <a:t>telah</a:t>
            </a:r>
            <a:r>
              <a:rPr lang="en-US" sz="1800" dirty="0" smtClean="0"/>
              <a:t> </a:t>
            </a:r>
            <a:r>
              <a:rPr lang="en-US" sz="1800" dirty="0" err="1" smtClean="0"/>
              <a:t>diproses</a:t>
            </a:r>
            <a:r>
              <a:rPr lang="en-US" sz="1800" dirty="0" smtClean="0"/>
              <a:t>, </a:t>
            </a:r>
            <a:r>
              <a:rPr lang="en-US" sz="1800" dirty="0" err="1" smtClean="0"/>
              <a:t>sehingga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penjualannnya</a:t>
            </a:r>
            <a:r>
              <a:rPr lang="en-US" sz="1800" dirty="0" smtClean="0"/>
              <a:t> </a:t>
            </a:r>
            <a:r>
              <a:rPr lang="en-US" sz="1800" dirty="0" err="1" smtClean="0"/>
              <a:t>mendapatkan</a:t>
            </a:r>
            <a:r>
              <a:rPr lang="en-US" sz="1800" dirty="0" smtClean="0"/>
              <a:t>  </a:t>
            </a:r>
            <a:r>
              <a:rPr lang="en-US" sz="1800" dirty="0" err="1" smtClean="0"/>
              <a:t>nilai</a:t>
            </a:r>
            <a:r>
              <a:rPr lang="en-US" sz="1800" dirty="0" smtClean="0"/>
              <a:t> </a:t>
            </a:r>
            <a:r>
              <a:rPr lang="en-US" sz="1800" dirty="0" err="1" smtClean="0"/>
              <a:t>tambah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pembelian</a:t>
            </a:r>
            <a:r>
              <a:rPr lang="en-US" sz="1800" dirty="0" smtClean="0"/>
              <a:t> </a:t>
            </a:r>
            <a:r>
              <a:rPr lang="en-US" sz="1800" dirty="0" err="1" smtClean="0"/>
              <a:t>pertama</a:t>
            </a:r>
            <a:endParaRPr lang="en-US" sz="1800" dirty="0" smtClean="0"/>
          </a:p>
          <a:p>
            <a:pPr marL="519113" indent="-519113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*  </a:t>
            </a:r>
            <a:r>
              <a:rPr lang="en-US" sz="1800" dirty="0" err="1" smtClean="0"/>
              <a:t>Penerimaan</a:t>
            </a:r>
            <a:r>
              <a:rPr lang="en-US" sz="1800" dirty="0" smtClean="0"/>
              <a:t> non </a:t>
            </a:r>
            <a:r>
              <a:rPr lang="en-US" sz="1800" dirty="0" err="1" smtClean="0"/>
              <a:t>operasional</a:t>
            </a:r>
            <a:r>
              <a:rPr lang="en-US" sz="1800" dirty="0" smtClean="0"/>
              <a:t>  </a:t>
            </a:r>
            <a:r>
              <a:rPr lang="en-US" sz="1800" dirty="0" err="1" smtClean="0"/>
              <a:t>yakni</a:t>
            </a:r>
            <a:r>
              <a:rPr lang="en-US" sz="1800" dirty="0" smtClean="0"/>
              <a:t> </a:t>
            </a:r>
            <a:r>
              <a:rPr lang="en-US" sz="1800" dirty="0" err="1" smtClean="0"/>
              <a:t>penerimaan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efek</a:t>
            </a:r>
            <a:r>
              <a:rPr lang="en-US" sz="1800" dirty="0" smtClean="0"/>
              <a:t> </a:t>
            </a:r>
            <a:r>
              <a:rPr lang="en-US" sz="1800" dirty="0" err="1" smtClean="0"/>
              <a:t>sampingkan</a:t>
            </a:r>
            <a:r>
              <a:rPr lang="en-US" sz="1800" dirty="0" smtClean="0"/>
              <a:t> </a:t>
            </a:r>
            <a:r>
              <a:rPr lang="en-US" sz="1800" dirty="0" err="1" smtClean="0"/>
              <a:t>usaha</a:t>
            </a:r>
            <a:r>
              <a:rPr lang="en-US" sz="1800" dirty="0" smtClean="0"/>
              <a:t> </a:t>
            </a:r>
            <a:r>
              <a:rPr lang="en-US" sz="1800" dirty="0" err="1" smtClean="0"/>
              <a:t>itu</a:t>
            </a:r>
            <a:r>
              <a:rPr lang="en-US" sz="1800" dirty="0" smtClean="0"/>
              <a:t> </a:t>
            </a:r>
            <a:r>
              <a:rPr lang="en-US" sz="1800" dirty="0" err="1" smtClean="0"/>
              <a:t>sendiri</a:t>
            </a:r>
            <a:r>
              <a:rPr lang="en-US" sz="1800" dirty="0" smtClean="0"/>
              <a:t> </a:t>
            </a:r>
            <a:r>
              <a:rPr lang="en-US" sz="1800" dirty="0" err="1" smtClean="0"/>
              <a:t>seperti</a:t>
            </a:r>
            <a:r>
              <a:rPr lang="en-US" sz="1800" dirty="0" smtClean="0"/>
              <a:t>  </a:t>
            </a:r>
            <a:r>
              <a:rPr lang="en-US" sz="1800" dirty="0" err="1" smtClean="0"/>
              <a:t>penerimaan</a:t>
            </a:r>
            <a:r>
              <a:rPr lang="en-US" sz="1800" dirty="0" smtClean="0"/>
              <a:t> </a:t>
            </a:r>
            <a:r>
              <a:rPr lang="en-US" sz="1800" dirty="0" err="1" smtClean="0"/>
              <a:t>bunga</a:t>
            </a:r>
            <a:r>
              <a:rPr lang="en-US" sz="1800" dirty="0" smtClean="0"/>
              <a:t> bank, </a:t>
            </a:r>
            <a:r>
              <a:rPr lang="en-US" sz="1800" dirty="0" err="1" smtClean="0"/>
              <a:t>sewa</a:t>
            </a:r>
            <a:r>
              <a:rPr lang="en-US" sz="1800" dirty="0" smtClean="0"/>
              <a:t> </a:t>
            </a:r>
            <a:r>
              <a:rPr lang="en-US" sz="1800" dirty="0" err="1" smtClean="0"/>
              <a:t>kendaraan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penerimaan</a:t>
            </a:r>
            <a:r>
              <a:rPr lang="en-US" sz="1800" dirty="0" smtClean="0"/>
              <a:t>  bonus  (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saat</a:t>
            </a:r>
            <a:r>
              <a:rPr lang="en-US" sz="1800" dirty="0" smtClean="0"/>
              <a:t> </a:t>
            </a:r>
            <a:r>
              <a:rPr lang="en-US" sz="1800" dirty="0" err="1" smtClean="0"/>
              <a:t>belanja</a:t>
            </a:r>
            <a:r>
              <a:rPr lang="en-US" sz="1800" dirty="0" smtClean="0"/>
              <a:t> </a:t>
            </a:r>
            <a:r>
              <a:rPr lang="en-US" sz="1800" dirty="0" err="1" smtClean="0"/>
              <a:t>barang</a:t>
            </a:r>
            <a:r>
              <a:rPr lang="en-US" sz="1800" dirty="0" smtClean="0"/>
              <a:t>)</a:t>
            </a:r>
          </a:p>
          <a:p>
            <a:pPr>
              <a:buNone/>
            </a:pPr>
            <a:r>
              <a:rPr lang="en-US" sz="1800" dirty="0" smtClean="0"/>
              <a:t>b.  </a:t>
            </a:r>
            <a:r>
              <a:rPr lang="en-US" sz="1800" dirty="0" err="1" smtClean="0"/>
              <a:t>Pengeluaran</a:t>
            </a:r>
            <a:r>
              <a:rPr lang="en-US" sz="1800" dirty="0" smtClean="0"/>
              <a:t> </a:t>
            </a:r>
            <a:r>
              <a:rPr lang="en-US" sz="1800" dirty="0" err="1" smtClean="0"/>
              <a:t>dikelompokkan</a:t>
            </a:r>
            <a:r>
              <a:rPr lang="en-US" sz="1800" dirty="0" smtClean="0"/>
              <a:t> :</a:t>
            </a:r>
          </a:p>
          <a:p>
            <a:pPr marL="568325" indent="-568325">
              <a:buNone/>
            </a:pPr>
            <a:r>
              <a:rPr lang="en-US" sz="1800" dirty="0" smtClean="0"/>
              <a:t>     *   </a:t>
            </a:r>
            <a:r>
              <a:rPr lang="en-US" sz="1800" dirty="0" err="1" smtClean="0"/>
              <a:t>Biaya</a:t>
            </a:r>
            <a:r>
              <a:rPr lang="en-US" sz="1800" dirty="0" smtClean="0"/>
              <a:t> </a:t>
            </a:r>
            <a:r>
              <a:rPr lang="en-US" sz="1800" dirty="0" err="1" smtClean="0"/>
              <a:t>tetap</a:t>
            </a:r>
            <a:r>
              <a:rPr lang="en-US" sz="1800" dirty="0" smtClean="0"/>
              <a:t> : </a:t>
            </a:r>
            <a:r>
              <a:rPr lang="en-US" sz="1800" dirty="0" err="1" smtClean="0"/>
              <a:t>biaya</a:t>
            </a:r>
            <a:r>
              <a:rPr lang="en-US" sz="1800" dirty="0" smtClean="0"/>
              <a:t> yang </a:t>
            </a:r>
            <a:r>
              <a:rPr lang="en-US" sz="1800" dirty="0" err="1" smtClean="0"/>
              <a:t>sifatnya</a:t>
            </a:r>
            <a:r>
              <a:rPr lang="en-US" sz="1800" dirty="0" smtClean="0"/>
              <a:t> </a:t>
            </a:r>
            <a:r>
              <a:rPr lang="en-US" sz="1800" dirty="0" err="1" smtClean="0"/>
              <a:t>pengeluaran</a:t>
            </a:r>
            <a:r>
              <a:rPr lang="en-US" sz="1800" dirty="0" smtClean="0"/>
              <a:t> </a:t>
            </a:r>
            <a:r>
              <a:rPr lang="en-US" sz="1800" dirty="0" err="1" smtClean="0"/>
              <a:t>rutin</a:t>
            </a:r>
            <a:r>
              <a:rPr lang="en-US" sz="1800" dirty="0" smtClean="0"/>
              <a:t> </a:t>
            </a:r>
            <a:r>
              <a:rPr lang="en-US" sz="1800" dirty="0" err="1" smtClean="0"/>
              <a:t>tanpa</a:t>
            </a:r>
            <a:r>
              <a:rPr lang="en-US" sz="1800" dirty="0" smtClean="0"/>
              <a:t> </a:t>
            </a:r>
            <a:r>
              <a:rPr lang="en-US" sz="1800" dirty="0" err="1" smtClean="0"/>
              <a:t>mempedulikan</a:t>
            </a:r>
            <a:r>
              <a:rPr lang="en-US" sz="1800" dirty="0" smtClean="0"/>
              <a:t>  </a:t>
            </a:r>
            <a:r>
              <a:rPr lang="en-US" sz="1800" dirty="0" err="1" smtClean="0"/>
              <a:t>ada</a:t>
            </a:r>
            <a:r>
              <a:rPr lang="en-US" sz="1800" dirty="0" smtClean="0"/>
              <a:t>  yang </a:t>
            </a:r>
            <a:r>
              <a:rPr lang="en-US" sz="1800" dirty="0" err="1" smtClean="0"/>
              <a:t>diproduksi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, </a:t>
            </a:r>
            <a:r>
              <a:rPr lang="en-US" sz="1800" dirty="0" err="1" smtClean="0"/>
              <a:t>seperti</a:t>
            </a:r>
            <a:r>
              <a:rPr lang="en-US" sz="1800" dirty="0" smtClean="0"/>
              <a:t> : </a:t>
            </a:r>
            <a:r>
              <a:rPr lang="en-US" sz="1800" dirty="0" err="1" smtClean="0"/>
              <a:t>biaya</a:t>
            </a:r>
            <a:r>
              <a:rPr lang="en-US" sz="1800" dirty="0" smtClean="0"/>
              <a:t> </a:t>
            </a:r>
            <a:r>
              <a:rPr lang="en-US" sz="1800" dirty="0" err="1" smtClean="0"/>
              <a:t>telepon</a:t>
            </a:r>
            <a:r>
              <a:rPr lang="en-US" sz="1800" dirty="0" smtClean="0"/>
              <a:t>, </a:t>
            </a:r>
            <a:r>
              <a:rPr lang="en-US" sz="1800" dirty="0" err="1" smtClean="0"/>
              <a:t>gaji</a:t>
            </a:r>
            <a:r>
              <a:rPr lang="en-US" sz="1800" dirty="0" smtClean="0"/>
              <a:t>/honor, </a:t>
            </a:r>
            <a:r>
              <a:rPr lang="en-US" sz="1800" dirty="0" err="1" smtClean="0"/>
              <a:t>biaya</a:t>
            </a:r>
            <a:r>
              <a:rPr lang="en-US" sz="1800" dirty="0" smtClean="0"/>
              <a:t> </a:t>
            </a:r>
            <a:r>
              <a:rPr lang="en-US" sz="1800" dirty="0" err="1" smtClean="0"/>
              <a:t>listrik</a:t>
            </a:r>
            <a:r>
              <a:rPr lang="en-US" sz="1800" dirty="0" smtClean="0"/>
              <a:t>, </a:t>
            </a:r>
            <a:r>
              <a:rPr lang="en-US" sz="1800" dirty="0" err="1" smtClean="0"/>
              <a:t>biaya</a:t>
            </a:r>
            <a:r>
              <a:rPr lang="en-US" sz="1800" dirty="0" smtClean="0"/>
              <a:t> </a:t>
            </a:r>
            <a:r>
              <a:rPr lang="en-US" sz="1800" dirty="0" err="1" smtClean="0"/>
              <a:t>perawatan</a:t>
            </a:r>
            <a:r>
              <a:rPr lang="en-US" sz="1800" dirty="0" smtClean="0"/>
              <a:t> </a:t>
            </a:r>
            <a:r>
              <a:rPr lang="en-US" sz="1800" dirty="0" err="1" smtClean="0"/>
              <a:t>mesin</a:t>
            </a:r>
            <a:r>
              <a:rPr lang="en-US" sz="1800" dirty="0" smtClean="0"/>
              <a:t>/</a:t>
            </a:r>
            <a:r>
              <a:rPr lang="en-US" sz="1800" dirty="0" err="1" smtClean="0"/>
              <a:t>peralatan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sebagainya</a:t>
            </a:r>
            <a:endParaRPr lang="en-US" sz="1800" dirty="0" smtClean="0"/>
          </a:p>
          <a:p>
            <a:pPr marL="568325" indent="-568325">
              <a:buNone/>
            </a:pPr>
            <a:r>
              <a:rPr lang="en-US" sz="1800" dirty="0" smtClean="0"/>
              <a:t>     *   </a:t>
            </a:r>
            <a:r>
              <a:rPr lang="en-US" sz="1800" dirty="0" err="1" smtClean="0"/>
              <a:t>Biaya</a:t>
            </a:r>
            <a:r>
              <a:rPr lang="en-US" sz="1800" dirty="0" smtClean="0"/>
              <a:t> </a:t>
            </a:r>
            <a:r>
              <a:rPr lang="en-US" sz="1800" dirty="0" err="1" smtClean="0"/>
              <a:t>variabel</a:t>
            </a:r>
            <a:r>
              <a:rPr lang="en-US" sz="1800" dirty="0" smtClean="0"/>
              <a:t> : </a:t>
            </a:r>
            <a:r>
              <a:rPr lang="en-US" sz="1800" dirty="0" err="1" smtClean="0"/>
              <a:t>biaya</a:t>
            </a:r>
            <a:r>
              <a:rPr lang="en-US" sz="1800" dirty="0" smtClean="0"/>
              <a:t> </a:t>
            </a:r>
            <a:r>
              <a:rPr lang="en-US" sz="1800" dirty="0" err="1" smtClean="0"/>
              <a:t>yanng</a:t>
            </a:r>
            <a:r>
              <a:rPr lang="en-US" sz="1800" dirty="0" smtClean="0"/>
              <a:t>  </a:t>
            </a:r>
            <a:r>
              <a:rPr lang="en-US" sz="1800" dirty="0" err="1" smtClean="0"/>
              <a:t>dikeluarkan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proses</a:t>
            </a:r>
            <a:r>
              <a:rPr lang="en-US" sz="1800" dirty="0" smtClean="0"/>
              <a:t> </a:t>
            </a:r>
            <a:r>
              <a:rPr lang="en-US" sz="1800" dirty="0" err="1" smtClean="0"/>
              <a:t>produksi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jumlahnya</a:t>
            </a:r>
            <a:r>
              <a:rPr lang="en-US" sz="1800" dirty="0" smtClean="0"/>
              <a:t>  </a:t>
            </a:r>
            <a:r>
              <a:rPr lang="en-US" sz="1800" dirty="0" err="1" smtClean="0"/>
              <a:t>tergantung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volume </a:t>
            </a:r>
            <a:r>
              <a:rPr lang="en-US" sz="1800" dirty="0" err="1" smtClean="0"/>
              <a:t>produksi</a:t>
            </a:r>
            <a:endParaRPr lang="en-US" sz="1800" dirty="0" smtClean="0"/>
          </a:p>
          <a:p>
            <a:pPr marL="568325" indent="-568325">
              <a:buNone/>
            </a:pPr>
            <a:r>
              <a:rPr lang="en-US" sz="1800" dirty="0" smtClean="0"/>
              <a:t>          </a:t>
            </a:r>
            <a:r>
              <a:rPr lang="en-US" sz="1800" dirty="0" err="1" smtClean="0"/>
              <a:t>Sifat</a:t>
            </a:r>
            <a:r>
              <a:rPr lang="en-US" sz="1800" dirty="0" smtClean="0"/>
              <a:t> </a:t>
            </a:r>
            <a:r>
              <a:rPr lang="en-US" sz="1800" dirty="0" err="1" smtClean="0"/>
              <a:t>Biaya</a:t>
            </a:r>
            <a:r>
              <a:rPr lang="en-US" sz="1800" dirty="0" smtClean="0"/>
              <a:t> </a:t>
            </a:r>
            <a:r>
              <a:rPr lang="en-US" sz="1800" dirty="0" err="1" smtClean="0"/>
              <a:t>Variabel</a:t>
            </a:r>
            <a:r>
              <a:rPr lang="en-US" sz="1800" dirty="0" smtClean="0"/>
              <a:t>,  </a:t>
            </a:r>
            <a:r>
              <a:rPr lang="en-US" sz="1800" dirty="0" err="1" smtClean="0"/>
              <a:t>yaitu</a:t>
            </a:r>
            <a:r>
              <a:rPr lang="en-US" sz="1800" dirty="0" smtClean="0"/>
              <a:t> :</a:t>
            </a:r>
          </a:p>
          <a:p>
            <a:pPr marL="741363" indent="-741363">
              <a:buNone/>
            </a:pPr>
            <a:r>
              <a:rPr lang="en-US" sz="1800" dirty="0" smtClean="0"/>
              <a:t>          * </a:t>
            </a:r>
            <a:r>
              <a:rPr lang="en-US" sz="1800" dirty="0" err="1" smtClean="0"/>
              <a:t>Biaya</a:t>
            </a:r>
            <a:r>
              <a:rPr lang="en-US" sz="1800" dirty="0" smtClean="0"/>
              <a:t> yang </a:t>
            </a:r>
            <a:r>
              <a:rPr lang="en-US" sz="1800" dirty="0" err="1" smtClean="0"/>
              <a:t>sifatnya</a:t>
            </a:r>
            <a:r>
              <a:rPr lang="en-US" sz="1800" dirty="0" smtClean="0"/>
              <a:t> </a:t>
            </a:r>
            <a:r>
              <a:rPr lang="en-US" sz="1800" dirty="0" err="1" smtClean="0"/>
              <a:t>sementara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 </a:t>
            </a:r>
            <a:r>
              <a:rPr lang="en-US" sz="1800" dirty="0" err="1" smtClean="0"/>
              <a:t>biaya</a:t>
            </a:r>
            <a:r>
              <a:rPr lang="en-US" sz="1800" dirty="0" smtClean="0"/>
              <a:t>  </a:t>
            </a:r>
            <a:r>
              <a:rPr lang="en-US" sz="1800" dirty="0" err="1" smtClean="0"/>
              <a:t>akan</a:t>
            </a:r>
            <a:r>
              <a:rPr lang="en-US" sz="1800" dirty="0" smtClean="0"/>
              <a:t>  </a:t>
            </a:r>
            <a:r>
              <a:rPr lang="en-US" sz="1800" dirty="0" err="1" smtClean="0"/>
              <a:t>menjadi</a:t>
            </a:r>
            <a:r>
              <a:rPr lang="en-US" sz="1800" dirty="0" smtClean="0"/>
              <a:t> </a:t>
            </a:r>
            <a:r>
              <a:rPr lang="en-US" sz="1800" dirty="0" err="1" smtClean="0"/>
              <a:t>penerimaan</a:t>
            </a:r>
            <a:r>
              <a:rPr lang="en-US" sz="1800" dirty="0" smtClean="0"/>
              <a:t> </a:t>
            </a:r>
            <a:r>
              <a:rPr lang="en-US" sz="1800" dirty="0" err="1" smtClean="0"/>
              <a:t>setelah</a:t>
            </a:r>
            <a:r>
              <a:rPr lang="en-US" sz="1800" dirty="0" smtClean="0"/>
              <a:t> </a:t>
            </a:r>
            <a:r>
              <a:rPr lang="en-US" sz="1800" dirty="0" err="1" smtClean="0"/>
              <a:t>menjalani</a:t>
            </a:r>
            <a:r>
              <a:rPr lang="en-US" sz="1800" dirty="0" smtClean="0"/>
              <a:t> </a:t>
            </a:r>
            <a:r>
              <a:rPr lang="en-US" sz="1800" dirty="0" err="1" smtClean="0"/>
              <a:t>proses</a:t>
            </a:r>
            <a:r>
              <a:rPr lang="en-US" sz="1800" dirty="0" smtClean="0"/>
              <a:t> </a:t>
            </a:r>
            <a:r>
              <a:rPr lang="en-US" sz="1800" dirty="0" err="1" smtClean="0"/>
              <a:t>pengolahan</a:t>
            </a:r>
            <a:r>
              <a:rPr lang="en-US" sz="1800" dirty="0" smtClean="0"/>
              <a:t>/</a:t>
            </a:r>
            <a:r>
              <a:rPr lang="en-US" sz="1800" dirty="0" err="1" smtClean="0"/>
              <a:t>produksi</a:t>
            </a:r>
            <a:r>
              <a:rPr lang="en-US" sz="1800" dirty="0" smtClean="0"/>
              <a:t> </a:t>
            </a:r>
            <a:r>
              <a:rPr lang="en-US" sz="1800" dirty="0" err="1" smtClean="0"/>
              <a:t>seperti</a:t>
            </a:r>
            <a:r>
              <a:rPr lang="en-US" sz="1800" dirty="0" smtClean="0"/>
              <a:t> </a:t>
            </a:r>
            <a:r>
              <a:rPr lang="en-US" sz="1800" dirty="0" err="1" smtClean="0"/>
              <a:t>biaya</a:t>
            </a:r>
            <a:r>
              <a:rPr lang="en-US" sz="1800" dirty="0" smtClean="0"/>
              <a:t> </a:t>
            </a:r>
            <a:r>
              <a:rPr lang="en-US" sz="1800" dirty="0" err="1" smtClean="0"/>
              <a:t>bahan</a:t>
            </a:r>
            <a:r>
              <a:rPr lang="en-US" sz="1800" dirty="0" smtClean="0"/>
              <a:t> </a:t>
            </a:r>
            <a:r>
              <a:rPr lang="en-US" sz="1800" dirty="0" err="1" smtClean="0"/>
              <a:t>baku</a:t>
            </a:r>
            <a:endParaRPr lang="en-US" sz="1800" dirty="0" smtClean="0"/>
          </a:p>
          <a:p>
            <a:pPr marL="741363" indent="-741363">
              <a:buNone/>
            </a:pPr>
            <a:r>
              <a:rPr lang="en-US" sz="1800" dirty="0" smtClean="0"/>
              <a:t>          * </a:t>
            </a:r>
            <a:r>
              <a:rPr lang="en-US" sz="1800" dirty="0" err="1" smtClean="0"/>
              <a:t>Biaya</a:t>
            </a:r>
            <a:r>
              <a:rPr lang="en-US" sz="1800" dirty="0" smtClean="0"/>
              <a:t> yang </a:t>
            </a:r>
            <a:r>
              <a:rPr lang="en-US" sz="1800" dirty="0" err="1" smtClean="0"/>
              <a:t>sifatnya</a:t>
            </a:r>
            <a:r>
              <a:rPr lang="en-US" sz="1800" dirty="0" smtClean="0"/>
              <a:t> </a:t>
            </a:r>
            <a:r>
              <a:rPr lang="en-US" sz="1800" dirty="0" err="1" smtClean="0"/>
              <a:t>habis</a:t>
            </a:r>
            <a:r>
              <a:rPr lang="en-US" sz="1800" dirty="0" smtClean="0"/>
              <a:t> </a:t>
            </a:r>
            <a:r>
              <a:rPr lang="en-US" sz="1800" dirty="0" err="1" smtClean="0"/>
              <a:t>digunakan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membiayai</a:t>
            </a:r>
            <a:r>
              <a:rPr lang="en-US" sz="1800" dirty="0" smtClean="0"/>
              <a:t> </a:t>
            </a:r>
            <a:r>
              <a:rPr lang="en-US" sz="1800" dirty="0" err="1" smtClean="0"/>
              <a:t>proses</a:t>
            </a:r>
            <a:r>
              <a:rPr lang="en-US" sz="1800" dirty="0" smtClean="0"/>
              <a:t> </a:t>
            </a:r>
            <a:r>
              <a:rPr lang="en-US" sz="1800" dirty="0" err="1" smtClean="0"/>
              <a:t>produksi</a:t>
            </a:r>
            <a:r>
              <a:rPr lang="en-US" sz="1800" dirty="0" smtClean="0"/>
              <a:t>, </a:t>
            </a:r>
            <a:r>
              <a:rPr lang="en-US" sz="1800" dirty="0" err="1" smtClean="0"/>
              <a:t>seperti</a:t>
            </a:r>
            <a:r>
              <a:rPr lang="en-US" sz="1800" dirty="0" smtClean="0"/>
              <a:t> : </a:t>
            </a:r>
            <a:r>
              <a:rPr lang="en-US" sz="1800" dirty="0" err="1" smtClean="0"/>
              <a:t>upah</a:t>
            </a:r>
            <a:r>
              <a:rPr lang="en-US" sz="1800" dirty="0" smtClean="0"/>
              <a:t>/</a:t>
            </a:r>
            <a:r>
              <a:rPr lang="en-US" sz="1800" dirty="0" err="1" smtClean="0"/>
              <a:t>gaji</a:t>
            </a:r>
            <a:r>
              <a:rPr lang="en-US" sz="1800" dirty="0" smtClean="0"/>
              <a:t> </a:t>
            </a:r>
            <a:r>
              <a:rPr lang="en-US" sz="1800" dirty="0" err="1" smtClean="0"/>
              <a:t>karyawan</a:t>
            </a:r>
            <a:r>
              <a:rPr lang="en-US" sz="1800" dirty="0" smtClean="0"/>
              <a:t>, </a:t>
            </a:r>
            <a:r>
              <a:rPr lang="en-US" sz="1800" dirty="0" err="1" smtClean="0"/>
              <a:t>bahan</a:t>
            </a:r>
            <a:r>
              <a:rPr lang="en-US" sz="1800" dirty="0" smtClean="0"/>
              <a:t> </a:t>
            </a:r>
            <a:r>
              <a:rPr lang="en-US" sz="1800" dirty="0" err="1" smtClean="0"/>
              <a:t>bakar,transportasi,sewa</a:t>
            </a:r>
            <a:r>
              <a:rPr lang="en-US" sz="1800" dirty="0" smtClean="0"/>
              <a:t> </a:t>
            </a:r>
            <a:r>
              <a:rPr lang="en-US" sz="1800" dirty="0" err="1" smtClean="0"/>
              <a:t>gudang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sebagainya</a:t>
            </a:r>
            <a:endParaRPr lang="en-US" sz="1800" dirty="0" smtClean="0"/>
          </a:p>
          <a:p>
            <a:pPr marL="568325" indent="-568325"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6858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c. </a:t>
            </a:r>
            <a:r>
              <a:rPr lang="en-US" sz="2400" dirty="0" err="1" smtClean="0"/>
              <a:t>Pendanaan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000" dirty="0" err="1" smtClean="0"/>
              <a:t>Sumber-sumber</a:t>
            </a:r>
            <a:r>
              <a:rPr lang="en-US" sz="2000" dirty="0" smtClean="0"/>
              <a:t> </a:t>
            </a:r>
            <a:r>
              <a:rPr lang="en-US" sz="2000" dirty="0" err="1" smtClean="0"/>
              <a:t>finansial</a:t>
            </a:r>
            <a:r>
              <a:rPr lang="en-US" sz="2000" dirty="0" smtClean="0"/>
              <a:t>/</a:t>
            </a:r>
            <a:r>
              <a:rPr lang="en-US" sz="2000" dirty="0" err="1" smtClean="0"/>
              <a:t>keuangan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membiayai</a:t>
            </a:r>
            <a:r>
              <a:rPr lang="en-US" sz="2000" dirty="0" smtClean="0"/>
              <a:t> </a:t>
            </a:r>
            <a:r>
              <a:rPr lang="en-US" sz="2000" dirty="0" err="1" smtClean="0"/>
              <a:t>kegiatan</a:t>
            </a:r>
            <a:r>
              <a:rPr lang="en-US" sz="2000" dirty="0" smtClean="0"/>
              <a:t> </a:t>
            </a:r>
            <a:r>
              <a:rPr lang="en-US" sz="2000" dirty="0" err="1" smtClean="0"/>
              <a:t>usaha</a:t>
            </a:r>
            <a:r>
              <a:rPr lang="en-US" sz="2000" dirty="0" smtClean="0"/>
              <a:t> yang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menimbulkan</a:t>
            </a:r>
            <a:r>
              <a:rPr lang="en-US" sz="2000" dirty="0" smtClean="0"/>
              <a:t> </a:t>
            </a:r>
            <a:r>
              <a:rPr lang="en-US" sz="2000" dirty="0" err="1" smtClean="0"/>
              <a:t>kekayaan</a:t>
            </a:r>
            <a:r>
              <a:rPr lang="en-US" sz="2000" dirty="0" smtClean="0"/>
              <a:t>,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modal </a:t>
            </a:r>
            <a:r>
              <a:rPr lang="en-US" sz="2000" dirty="0" err="1" smtClean="0"/>
              <a:t>sendiri</a:t>
            </a:r>
            <a:r>
              <a:rPr lang="en-US" sz="2000" dirty="0" smtClean="0"/>
              <a:t> </a:t>
            </a:r>
            <a:r>
              <a:rPr lang="en-US" sz="2000" dirty="0" err="1" smtClean="0"/>
              <a:t>maupun</a:t>
            </a:r>
            <a:r>
              <a:rPr lang="en-US" sz="2000" dirty="0" smtClean="0"/>
              <a:t> modal </a:t>
            </a:r>
            <a:r>
              <a:rPr lang="en-US" sz="2000" dirty="0" err="1" smtClean="0"/>
              <a:t>asing</a:t>
            </a:r>
            <a:endParaRPr lang="en-US" sz="2000" dirty="0" smtClean="0"/>
          </a:p>
          <a:p>
            <a:pPr>
              <a:buFont typeface="Arial" charset="0"/>
              <a:buChar char="•"/>
            </a:pPr>
            <a:r>
              <a:rPr lang="en-US" sz="2000" dirty="0" err="1" smtClean="0"/>
              <a:t>Penerimaan</a:t>
            </a:r>
            <a:r>
              <a:rPr lang="en-US" sz="2000" dirty="0" smtClean="0"/>
              <a:t>, </a:t>
            </a:r>
            <a:r>
              <a:rPr lang="en-US" sz="2000" dirty="0" err="1" smtClean="0"/>
              <a:t>pengeluaran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pendanaan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studi</a:t>
            </a:r>
            <a:r>
              <a:rPr lang="en-US" sz="2000" dirty="0" smtClean="0"/>
              <a:t> </a:t>
            </a:r>
            <a:r>
              <a:rPr lang="en-US" sz="2000" dirty="0" err="1" smtClean="0"/>
              <a:t>kelayakan</a:t>
            </a:r>
            <a:r>
              <a:rPr lang="en-US" sz="2000" dirty="0" smtClean="0"/>
              <a:t> </a:t>
            </a:r>
            <a:r>
              <a:rPr lang="en-US" sz="2000" dirty="0" err="1" smtClean="0"/>
              <a:t>bisnis</a:t>
            </a:r>
            <a:r>
              <a:rPr lang="en-US" sz="2000" dirty="0" smtClean="0"/>
              <a:t> </a:t>
            </a:r>
            <a:r>
              <a:rPr lang="en-US" sz="2000" dirty="0" err="1" smtClean="0"/>
              <a:t>dituangkan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penyajian</a:t>
            </a:r>
            <a:r>
              <a:rPr lang="en-US" sz="2000" dirty="0" smtClean="0"/>
              <a:t> </a:t>
            </a:r>
            <a:r>
              <a:rPr lang="en-US" sz="2000" dirty="0" err="1" smtClean="0"/>
              <a:t>aliran</a:t>
            </a:r>
            <a:r>
              <a:rPr lang="en-US" sz="2000" dirty="0" smtClean="0"/>
              <a:t> </a:t>
            </a:r>
            <a:r>
              <a:rPr lang="en-US" sz="2000" dirty="0" err="1" smtClean="0"/>
              <a:t>kas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menggambarkan</a:t>
            </a:r>
            <a:r>
              <a:rPr lang="en-US" sz="2000" dirty="0" smtClean="0"/>
              <a:t> </a:t>
            </a:r>
            <a:r>
              <a:rPr lang="en-US" sz="2000" dirty="0" err="1" smtClean="0"/>
              <a:t>kebutuhan</a:t>
            </a:r>
            <a:r>
              <a:rPr lang="en-US" sz="2000" dirty="0" smtClean="0"/>
              <a:t> modal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usaha</a:t>
            </a:r>
            <a:r>
              <a:rPr lang="en-US" sz="2000" dirty="0" smtClean="0"/>
              <a:t>/</a:t>
            </a:r>
            <a:r>
              <a:rPr lang="en-US" sz="2000" dirty="0" err="1" smtClean="0"/>
              <a:t>bisnis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d. </a:t>
            </a:r>
            <a:r>
              <a:rPr lang="en-US" sz="2000" dirty="0" err="1" smtClean="0"/>
              <a:t>Investasi</a:t>
            </a:r>
            <a:endParaRPr lang="en-US" sz="2000" dirty="0" smtClean="0"/>
          </a:p>
          <a:p>
            <a:pPr marL="284163" indent="-284163">
              <a:buNone/>
            </a:pPr>
            <a:r>
              <a:rPr lang="en-US" sz="2000" dirty="0" smtClean="0"/>
              <a:t>    </a:t>
            </a:r>
            <a:r>
              <a:rPr lang="en-US" sz="2000" dirty="0" err="1" smtClean="0"/>
              <a:t>Investasi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pengeluaran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sifatnya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habis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 </a:t>
            </a:r>
            <a:r>
              <a:rPr lang="en-US" sz="2000" dirty="0" err="1" smtClean="0"/>
              <a:t>bahkan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bertambah</a:t>
            </a:r>
            <a:r>
              <a:rPr lang="en-US" sz="2000" dirty="0" smtClean="0"/>
              <a:t> </a:t>
            </a:r>
            <a:r>
              <a:rPr lang="en-US" sz="2000" dirty="0" err="1" smtClean="0"/>
              <a:t>nilainya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investasi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dirawat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disusutkan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belinya</a:t>
            </a:r>
            <a:r>
              <a:rPr lang="en-US" sz="2000" dirty="0" smtClean="0"/>
              <a:t>, </a:t>
            </a:r>
            <a:r>
              <a:rPr lang="en-US" sz="2000" dirty="0" err="1" smtClean="0"/>
              <a:t>investasi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berupa</a:t>
            </a:r>
            <a:r>
              <a:rPr lang="en-US" sz="2000" dirty="0" smtClean="0"/>
              <a:t> </a:t>
            </a:r>
            <a:r>
              <a:rPr lang="en-US" sz="2000" dirty="0" err="1" smtClean="0"/>
              <a:t>gedung</a:t>
            </a:r>
            <a:r>
              <a:rPr lang="en-US" sz="2000" dirty="0" smtClean="0"/>
              <a:t>, </a:t>
            </a:r>
            <a:r>
              <a:rPr lang="en-US" sz="2000" dirty="0" err="1" smtClean="0"/>
              <a:t>tanah</a:t>
            </a:r>
            <a:r>
              <a:rPr lang="en-US" sz="2000" dirty="0" smtClean="0"/>
              <a:t>, </a:t>
            </a:r>
            <a:r>
              <a:rPr lang="en-US" sz="2000" dirty="0" err="1" smtClean="0"/>
              <a:t>mesin-mesin</a:t>
            </a:r>
            <a:r>
              <a:rPr lang="en-US" sz="2000" dirty="0" smtClean="0"/>
              <a:t> </a:t>
            </a:r>
            <a:r>
              <a:rPr lang="en-US" sz="2000" dirty="0" err="1" smtClean="0"/>
              <a:t>peralatan</a:t>
            </a:r>
            <a:r>
              <a:rPr lang="en-US" sz="2000" dirty="0" smtClean="0"/>
              <a:t> </a:t>
            </a:r>
            <a:r>
              <a:rPr lang="en-US" sz="2000" dirty="0" err="1" smtClean="0"/>
              <a:t>kantor</a:t>
            </a:r>
            <a:r>
              <a:rPr lang="en-US" sz="2000" dirty="0" smtClean="0"/>
              <a:t>, </a:t>
            </a:r>
            <a:r>
              <a:rPr lang="en-US" sz="2000" dirty="0" err="1" smtClean="0"/>
              <a:t>alat</a:t>
            </a:r>
            <a:r>
              <a:rPr lang="en-US" sz="2000" dirty="0" smtClean="0"/>
              <a:t> </a:t>
            </a:r>
            <a:r>
              <a:rPr lang="en-US" sz="2000" dirty="0" err="1" smtClean="0"/>
              <a:t>angkut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sebagainya</a:t>
            </a: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41864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 smtClean="0"/>
              <a:t>Rencana</a:t>
            </a:r>
            <a:r>
              <a:rPr lang="en-US" sz="3600" dirty="0" smtClean="0"/>
              <a:t> </a:t>
            </a:r>
            <a:r>
              <a:rPr lang="en-US" sz="3600" dirty="0" err="1" smtClean="0"/>
              <a:t>Anggaran</a:t>
            </a:r>
            <a:r>
              <a:rPr lang="en-US" sz="3600" dirty="0" smtClean="0"/>
              <a:t> </a:t>
            </a:r>
            <a:r>
              <a:rPr lang="en-US" sz="3600" dirty="0" err="1" smtClean="0"/>
              <a:t>Biaya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2 </a:t>
            </a:r>
            <a:r>
              <a:rPr lang="en-US" dirty="0" err="1" smtClean="0"/>
              <a:t>yaitu</a:t>
            </a:r>
            <a:r>
              <a:rPr lang="en-US" dirty="0" smtClean="0"/>
              <a:t> :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Start up cost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yang </a:t>
            </a:r>
            <a:r>
              <a:rPr lang="en-US" dirty="0" err="1" smtClean="0"/>
              <a:t>dikeluarkan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aktiva-aktiva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lain, start up cost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dikeluarkan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didirikan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err="1" smtClean="0"/>
              <a:t>Operasional</a:t>
            </a:r>
            <a:r>
              <a:rPr lang="en-US" dirty="0" smtClean="0"/>
              <a:t> Cost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biqya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dikeluarkan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menjalankan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pembelain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, </a:t>
            </a:r>
            <a:r>
              <a:rPr lang="en-US" dirty="0" err="1" smtClean="0"/>
              <a:t>membayar</a:t>
            </a:r>
            <a:r>
              <a:rPr lang="en-US" dirty="0" smtClean="0"/>
              <a:t> </a:t>
            </a:r>
            <a:r>
              <a:rPr lang="en-US" dirty="0" err="1" smtClean="0"/>
              <a:t>gaji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upah</a:t>
            </a:r>
            <a:r>
              <a:rPr lang="en-US" dirty="0" smtClean="0"/>
              <a:t>, </a:t>
            </a:r>
            <a:r>
              <a:rPr lang="en-US" dirty="0" err="1" smtClean="0"/>
              <a:t>biaya</a:t>
            </a:r>
            <a:r>
              <a:rPr lang="en-US" dirty="0" smtClean="0"/>
              <a:t> overhead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sebagainya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 smtClean="0"/>
              <a:t>Secara</a:t>
            </a:r>
            <a:r>
              <a:rPr lang="en-US" sz="3600" dirty="0" smtClean="0"/>
              <a:t> </a:t>
            </a:r>
            <a:r>
              <a:rPr lang="en-US" sz="3600" dirty="0" err="1" smtClean="0"/>
              <a:t>umum</a:t>
            </a:r>
            <a:r>
              <a:rPr lang="en-US" sz="3600" dirty="0" smtClean="0"/>
              <a:t> </a:t>
            </a:r>
            <a:r>
              <a:rPr lang="en-US" sz="3600" dirty="0" err="1" smtClean="0"/>
              <a:t>komponen</a:t>
            </a:r>
            <a:r>
              <a:rPr lang="en-US" sz="3600" dirty="0" smtClean="0"/>
              <a:t> </a:t>
            </a:r>
            <a:r>
              <a:rPr lang="en-US" sz="3600" dirty="0" err="1" smtClean="0"/>
              <a:t>kebutuhan</a:t>
            </a:r>
            <a:r>
              <a:rPr lang="en-US" sz="3600" dirty="0" smtClean="0"/>
              <a:t> </a:t>
            </a:r>
            <a:r>
              <a:rPr lang="en-US" sz="3600" dirty="0" err="1" smtClean="0"/>
              <a:t>investasi</a:t>
            </a:r>
            <a:r>
              <a:rPr lang="en-US" sz="3600" dirty="0" smtClean="0"/>
              <a:t> (</a:t>
            </a:r>
            <a:r>
              <a:rPr lang="en-US" sz="3600" dirty="0" err="1" smtClean="0"/>
              <a:t>Agus</a:t>
            </a:r>
            <a:r>
              <a:rPr lang="en-US" sz="3600" dirty="0" smtClean="0"/>
              <a:t> </a:t>
            </a:r>
            <a:r>
              <a:rPr lang="en-US" sz="3600" dirty="0" err="1" smtClean="0"/>
              <a:t>Sucipto</a:t>
            </a:r>
            <a:r>
              <a:rPr lang="en-US" sz="3600" dirty="0" smtClean="0"/>
              <a:t>, 2010):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562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 err="1" smtClean="0"/>
              <a:t>A.Biaya</a:t>
            </a:r>
            <a:r>
              <a:rPr lang="en-US" sz="2400" dirty="0" smtClean="0"/>
              <a:t> </a:t>
            </a:r>
            <a:r>
              <a:rPr lang="en-US" sz="2400" dirty="0" err="1" smtClean="0"/>
              <a:t>Pra-Investasi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* </a:t>
            </a:r>
            <a:r>
              <a:rPr lang="en-US" sz="2400" dirty="0" err="1" smtClean="0"/>
              <a:t>Biaya</a:t>
            </a:r>
            <a:r>
              <a:rPr lang="en-US" sz="2400" dirty="0" smtClean="0"/>
              <a:t> </a:t>
            </a:r>
            <a:r>
              <a:rPr lang="en-US" sz="2400" dirty="0" err="1" smtClean="0"/>
              <a:t>pembuatan</a:t>
            </a:r>
            <a:r>
              <a:rPr lang="en-US" sz="2400" dirty="0" smtClean="0"/>
              <a:t> </a:t>
            </a:r>
            <a:r>
              <a:rPr lang="en-US" sz="2400" dirty="0" err="1" smtClean="0"/>
              <a:t>studi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* </a:t>
            </a:r>
            <a:r>
              <a:rPr lang="en-US" sz="2400" dirty="0" err="1" smtClean="0"/>
              <a:t>Biaya</a:t>
            </a:r>
            <a:r>
              <a:rPr lang="en-US" sz="2400" dirty="0" smtClean="0"/>
              <a:t> </a:t>
            </a:r>
            <a:r>
              <a:rPr lang="en-US" sz="2400" dirty="0" err="1" smtClean="0"/>
              <a:t>pengurusan</a:t>
            </a:r>
            <a:r>
              <a:rPr lang="en-US" sz="2400" dirty="0" smtClean="0"/>
              <a:t> </a:t>
            </a:r>
            <a:r>
              <a:rPr lang="en-US" sz="2400" dirty="0" err="1" smtClean="0"/>
              <a:t>izin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B. </a:t>
            </a:r>
            <a:r>
              <a:rPr lang="en-US" sz="2400" dirty="0" err="1" smtClean="0"/>
              <a:t>Biaya</a:t>
            </a:r>
            <a:r>
              <a:rPr lang="en-US" sz="2400" dirty="0" smtClean="0"/>
              <a:t> </a:t>
            </a:r>
            <a:r>
              <a:rPr lang="en-US" sz="2400" dirty="0" err="1" smtClean="0"/>
              <a:t>aktivasi</a:t>
            </a:r>
            <a:r>
              <a:rPr lang="en-US" sz="2400" dirty="0" smtClean="0"/>
              <a:t> </a:t>
            </a:r>
            <a:r>
              <a:rPr lang="en-US" sz="2400" dirty="0" err="1" smtClean="0"/>
              <a:t>tetap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    1. </a:t>
            </a:r>
            <a:r>
              <a:rPr lang="en-US" sz="2400" dirty="0" err="1" smtClean="0"/>
              <a:t>Aktiva</a:t>
            </a:r>
            <a:r>
              <a:rPr lang="en-US" sz="2400" dirty="0" smtClean="0"/>
              <a:t> </a:t>
            </a:r>
            <a:r>
              <a:rPr lang="en-US" sz="2400" dirty="0" err="1" smtClean="0"/>
              <a:t>tetap</a:t>
            </a:r>
            <a:r>
              <a:rPr lang="en-US" sz="2400" dirty="0" smtClean="0"/>
              <a:t> </a:t>
            </a:r>
            <a:r>
              <a:rPr lang="en-US" sz="2400" dirty="0" err="1" smtClean="0"/>
              <a:t>terwujud</a:t>
            </a:r>
            <a:r>
              <a:rPr lang="en-US" sz="2400" dirty="0" smtClean="0"/>
              <a:t>         2. </a:t>
            </a:r>
            <a:r>
              <a:rPr lang="en-US" sz="2400" dirty="0" err="1" smtClean="0"/>
              <a:t>Aktiva</a:t>
            </a:r>
            <a:r>
              <a:rPr lang="en-US" sz="2400" dirty="0" smtClean="0"/>
              <a:t> </a:t>
            </a:r>
            <a:r>
              <a:rPr lang="en-US" sz="2400" dirty="0" err="1" smtClean="0"/>
              <a:t>tetap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terwujud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 * Tanah   			        * </a:t>
            </a:r>
            <a:r>
              <a:rPr lang="en-US" sz="2400" dirty="0" err="1" smtClean="0"/>
              <a:t>Hak</a:t>
            </a:r>
            <a:r>
              <a:rPr lang="en-US" sz="2400" dirty="0" smtClean="0"/>
              <a:t> </a:t>
            </a:r>
            <a:r>
              <a:rPr lang="en-US" sz="2400" dirty="0" err="1" smtClean="0"/>
              <a:t>cipta</a:t>
            </a:r>
            <a:r>
              <a:rPr lang="en-US" sz="2400" dirty="0" smtClean="0"/>
              <a:t>          </a:t>
            </a:r>
          </a:p>
          <a:p>
            <a:pPr>
              <a:buNone/>
            </a:pPr>
            <a:r>
              <a:rPr lang="en-US" sz="2400" dirty="0" smtClean="0"/>
              <a:t>        * </a:t>
            </a:r>
            <a:r>
              <a:rPr lang="en-US" sz="2400" dirty="0" err="1" smtClean="0"/>
              <a:t>Mesin</a:t>
            </a:r>
            <a:r>
              <a:rPr lang="en-US" sz="2400" dirty="0" smtClean="0"/>
              <a:t>            	                     * </a:t>
            </a:r>
            <a:r>
              <a:rPr lang="en-US" sz="2400" dirty="0" err="1" smtClean="0"/>
              <a:t>Lisensi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 * </a:t>
            </a:r>
            <a:r>
              <a:rPr lang="en-US" sz="2400" dirty="0" err="1" smtClean="0"/>
              <a:t>Bangunan</a:t>
            </a:r>
            <a:r>
              <a:rPr lang="en-US" sz="2400" dirty="0" smtClean="0"/>
              <a:t>		        * </a:t>
            </a:r>
            <a:r>
              <a:rPr lang="en-US" sz="2400" dirty="0" err="1" smtClean="0"/>
              <a:t>Merek</a:t>
            </a:r>
            <a:r>
              <a:rPr lang="en-US" sz="2400" dirty="0" smtClean="0"/>
              <a:t> </a:t>
            </a:r>
            <a:r>
              <a:rPr lang="en-US" sz="2400" dirty="0" err="1" smtClean="0"/>
              <a:t>dagang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	    * </a:t>
            </a:r>
            <a:r>
              <a:rPr lang="en-US" sz="2400" dirty="0" err="1" smtClean="0"/>
              <a:t>Peralatan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	    * </a:t>
            </a:r>
            <a:r>
              <a:rPr lang="en-US" sz="2400" dirty="0" err="1" smtClean="0"/>
              <a:t>Inventaris</a:t>
            </a:r>
            <a:r>
              <a:rPr lang="en-US" sz="2400" dirty="0" smtClean="0"/>
              <a:t> </a:t>
            </a:r>
            <a:r>
              <a:rPr lang="en-US" sz="2400" dirty="0" err="1" smtClean="0"/>
              <a:t>kntor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c. </a:t>
            </a:r>
            <a:r>
              <a:rPr lang="en-US" sz="2400" dirty="0" err="1" smtClean="0"/>
              <a:t>Biaya</a:t>
            </a:r>
            <a:r>
              <a:rPr lang="en-US" sz="2400" dirty="0" smtClean="0"/>
              <a:t> </a:t>
            </a:r>
            <a:r>
              <a:rPr lang="en-US" sz="2400" dirty="0" err="1" smtClean="0"/>
              <a:t>Operasi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* </a:t>
            </a:r>
            <a:r>
              <a:rPr lang="en-US" sz="2400" dirty="0" err="1" smtClean="0"/>
              <a:t>Upah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gaji</a:t>
            </a:r>
            <a:r>
              <a:rPr lang="en-US" sz="2400" dirty="0" smtClean="0"/>
              <a:t> </a:t>
            </a:r>
            <a:r>
              <a:rPr lang="en-US" sz="2400" dirty="0" err="1" smtClean="0"/>
              <a:t>karyawan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	* </a:t>
            </a:r>
            <a:r>
              <a:rPr lang="en-US" sz="2400" dirty="0" err="1" smtClean="0"/>
              <a:t>Biaya</a:t>
            </a:r>
            <a:r>
              <a:rPr lang="en-US" sz="2400" dirty="0" smtClean="0"/>
              <a:t> </a:t>
            </a:r>
            <a:r>
              <a:rPr lang="en-US" sz="2400" dirty="0" err="1" smtClean="0"/>
              <a:t>listrik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	* </a:t>
            </a:r>
            <a:r>
              <a:rPr lang="en-US" sz="2400" dirty="0" err="1" smtClean="0"/>
              <a:t>Biaya</a:t>
            </a:r>
            <a:r>
              <a:rPr lang="en-US" sz="2400" dirty="0" smtClean="0"/>
              <a:t> </a:t>
            </a:r>
            <a:r>
              <a:rPr lang="en-US" sz="2400" dirty="0" err="1" smtClean="0"/>
              <a:t>telfon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air</a:t>
            </a:r>
          </a:p>
          <a:p>
            <a:pPr>
              <a:buNone/>
            </a:pPr>
            <a:r>
              <a:rPr lang="en-US" sz="2400" dirty="0" smtClean="0"/>
              <a:t>	* </a:t>
            </a:r>
            <a:r>
              <a:rPr lang="en-US" sz="2400" dirty="0" err="1" smtClean="0"/>
              <a:t>Baya</a:t>
            </a:r>
            <a:r>
              <a:rPr lang="en-US" sz="2400" dirty="0" smtClean="0"/>
              <a:t> </a:t>
            </a:r>
            <a:r>
              <a:rPr lang="en-US" sz="2400" dirty="0" err="1" smtClean="0"/>
              <a:t>pemeliharaan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* </a:t>
            </a:r>
            <a:r>
              <a:rPr lang="en-US" sz="2400" dirty="0" err="1" smtClean="0"/>
              <a:t>Pajak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* </a:t>
            </a:r>
            <a:r>
              <a:rPr lang="en-US" sz="2400" dirty="0" err="1" smtClean="0"/>
              <a:t>Premi</a:t>
            </a:r>
            <a:r>
              <a:rPr lang="en-US" sz="2400" dirty="0" smtClean="0"/>
              <a:t> </a:t>
            </a:r>
            <a:r>
              <a:rPr lang="en-US" sz="2400" dirty="0" err="1" smtClean="0"/>
              <a:t>asuransi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* </a:t>
            </a:r>
            <a:r>
              <a:rPr lang="en-US" sz="2400" dirty="0" err="1" smtClean="0"/>
              <a:t>Biaya</a:t>
            </a:r>
            <a:r>
              <a:rPr lang="en-US" sz="2400" dirty="0" smtClean="0"/>
              <a:t> </a:t>
            </a:r>
            <a:r>
              <a:rPr lang="en-US" sz="2400" dirty="0" err="1" smtClean="0"/>
              <a:t>pemasaran</a:t>
            </a:r>
            <a:r>
              <a:rPr lang="en-US" sz="2400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524000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ukur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kelayakan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usaha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kriteria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investasi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pendekatan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smtClean="0"/>
              <a:t>1.</a:t>
            </a:r>
            <a:r>
              <a:rPr lang="en-US" sz="2400" dirty="0" smtClean="0"/>
              <a:t> </a:t>
            </a:r>
            <a:r>
              <a:rPr lang="en-US" sz="2400" dirty="0" err="1" smtClean="0"/>
              <a:t>Arus</a:t>
            </a:r>
            <a:r>
              <a:rPr lang="en-US" sz="2400" dirty="0" smtClean="0"/>
              <a:t> </a:t>
            </a:r>
            <a:r>
              <a:rPr lang="en-US" sz="2400" dirty="0" err="1" smtClean="0"/>
              <a:t>Kas</a:t>
            </a:r>
            <a:r>
              <a:rPr lang="en-US" sz="2400" dirty="0" smtClean="0"/>
              <a:t>(Cash Flow)</a:t>
            </a:r>
          </a:p>
          <a:p>
            <a:pPr marL="225425" indent="-225425">
              <a:buNone/>
            </a:pPr>
            <a:r>
              <a:rPr lang="en-US" sz="2400" dirty="0" smtClean="0"/>
              <a:t>   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uang</a:t>
            </a:r>
            <a:r>
              <a:rPr lang="en-US" sz="2400" dirty="0" smtClean="0"/>
              <a:t>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masuk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keluar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 </a:t>
            </a:r>
            <a:r>
              <a:rPr lang="en-US" sz="2400" dirty="0" err="1" smtClean="0"/>
              <a:t>mulai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investasi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sampai</a:t>
            </a:r>
            <a:r>
              <a:rPr lang="en-US" sz="2400" dirty="0" smtClean="0"/>
              <a:t> </a:t>
            </a:r>
            <a:r>
              <a:rPr lang="en-US" sz="2400" dirty="0" err="1" smtClean="0"/>
              <a:t>berakhirnya</a:t>
            </a:r>
            <a:r>
              <a:rPr lang="en-US" sz="2400" dirty="0" smtClean="0"/>
              <a:t> </a:t>
            </a:r>
            <a:r>
              <a:rPr lang="en-US" sz="2400" dirty="0" err="1" smtClean="0"/>
              <a:t>investasi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2. Payback </a:t>
            </a:r>
            <a:r>
              <a:rPr lang="en-US" sz="2400" dirty="0" err="1" smtClean="0"/>
              <a:t>Periode</a:t>
            </a:r>
            <a:r>
              <a:rPr lang="en-US" sz="2400" dirty="0" smtClean="0"/>
              <a:t>(PP)</a:t>
            </a:r>
          </a:p>
          <a:p>
            <a:pPr>
              <a:buNone/>
            </a:pPr>
            <a:r>
              <a:rPr lang="en-US" sz="2400" dirty="0" smtClean="0"/>
              <a:t>   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 err="1" smtClean="0"/>
              <a:t>penilaian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jangka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pengambilan</a:t>
            </a:r>
            <a:r>
              <a:rPr lang="en-US" sz="2400" dirty="0" smtClean="0"/>
              <a:t> </a:t>
            </a:r>
            <a:r>
              <a:rPr lang="en-US" sz="2400" dirty="0" err="1" smtClean="0"/>
              <a:t>investasi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proyek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usaha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3. Average Rate Of Return(ARR)</a:t>
            </a:r>
          </a:p>
          <a:p>
            <a:pPr>
              <a:buNone/>
            </a:pPr>
            <a:r>
              <a:rPr lang="en-US" sz="2400" dirty="0" smtClean="0"/>
              <a:t>    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</a:t>
            </a:r>
            <a:r>
              <a:rPr lang="en-US" sz="2400" dirty="0" err="1" smtClean="0"/>
              <a:t>mengukur</a:t>
            </a:r>
            <a:r>
              <a:rPr lang="en-US" sz="2400" dirty="0" smtClean="0"/>
              <a:t> rata-rata </a:t>
            </a:r>
            <a:r>
              <a:rPr lang="en-US" sz="2400" dirty="0" err="1" smtClean="0"/>
              <a:t>cara</a:t>
            </a:r>
            <a:r>
              <a:rPr lang="en-US" sz="2400" dirty="0" smtClean="0"/>
              <a:t> </a:t>
            </a:r>
            <a:r>
              <a:rPr lang="en-US" sz="2400" dirty="0" err="1" smtClean="0"/>
              <a:t>pengambilan</a:t>
            </a:r>
            <a:r>
              <a:rPr lang="en-US" sz="2400" dirty="0" smtClean="0"/>
              <a:t> </a:t>
            </a:r>
            <a:r>
              <a:rPr lang="en-US" sz="2400" dirty="0" err="1" smtClean="0"/>
              <a:t>bunga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</a:t>
            </a:r>
            <a:r>
              <a:rPr lang="en-US" sz="2400" dirty="0" err="1" smtClean="0"/>
              <a:t>membandingkan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rata-rata </a:t>
            </a:r>
            <a:r>
              <a:rPr lang="en-US" sz="2400" dirty="0" err="1" smtClean="0"/>
              <a:t>laba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</a:t>
            </a:r>
            <a:r>
              <a:rPr lang="en-US" sz="2400" dirty="0" smtClean="0"/>
              <a:t> </a:t>
            </a:r>
            <a:r>
              <a:rPr lang="en-US" sz="2400" dirty="0" err="1" smtClean="0"/>
              <a:t>pajak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rata-rata </a:t>
            </a:r>
            <a:r>
              <a:rPr lang="en-US" sz="2400" dirty="0" err="1" smtClean="0"/>
              <a:t>investasi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4. Net present Value(NPV)</a:t>
            </a:r>
          </a:p>
          <a:p>
            <a:pPr>
              <a:buNone/>
            </a:pPr>
            <a:r>
              <a:rPr lang="en-US" sz="2400" dirty="0" smtClean="0"/>
              <a:t>    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perbandingan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 PV </a:t>
            </a:r>
            <a:r>
              <a:rPr lang="en-US" sz="2400" dirty="0" err="1" smtClean="0"/>
              <a:t>kas</a:t>
            </a:r>
            <a:r>
              <a:rPr lang="en-US" sz="2400" dirty="0" smtClean="0"/>
              <a:t> </a:t>
            </a:r>
            <a:r>
              <a:rPr lang="en-US" sz="2400" dirty="0" err="1" smtClean="0"/>
              <a:t>bersih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PV </a:t>
            </a:r>
            <a:r>
              <a:rPr lang="en-US" sz="2400" dirty="0" err="1" smtClean="0"/>
              <a:t>investasi</a:t>
            </a:r>
            <a:r>
              <a:rPr lang="en-US" sz="2400" dirty="0" smtClean="0"/>
              <a:t>  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 smtClean="0"/>
              <a:t>umur</a:t>
            </a:r>
            <a:r>
              <a:rPr lang="en-US" sz="2400" dirty="0" smtClean="0"/>
              <a:t> </a:t>
            </a:r>
            <a:r>
              <a:rPr lang="en-US" sz="2400" dirty="0" err="1" smtClean="0"/>
              <a:t>investasi</a:t>
            </a:r>
            <a:endParaRPr lang="en-US" sz="2400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7338</TotalTime>
  <Words>2089</Words>
  <Application>Microsoft Office PowerPoint</Application>
  <PresentationFormat>On-screen Show (4:3)</PresentationFormat>
  <Paragraphs>502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Foundry</vt:lpstr>
      <vt:lpstr>Aspek Finansial/Keuangan</vt:lpstr>
      <vt:lpstr>Pengantar</vt:lpstr>
      <vt:lpstr>Aspek keuangan</vt:lpstr>
      <vt:lpstr>Sumber-sumber dana </vt:lpstr>
      <vt:lpstr> Perkiraan penerimaan, pengeluaran, Pendanaan dan Investasi</vt:lpstr>
      <vt:lpstr>c. Pendanaan</vt:lpstr>
      <vt:lpstr>Rencana Anggaran Biaya</vt:lpstr>
      <vt:lpstr>Secara umum komponen kebutuhan investasi (Agus Sucipto, 2010):</vt:lpstr>
      <vt:lpstr>Alat ukur untuk menentukan kelayakan suatu usaha berdasarkan kriteria investasi dapat dilakukan melalui pendekatan </vt:lpstr>
      <vt:lpstr>         Lanjutan</vt:lpstr>
      <vt:lpstr>Aspek Keuangan (Kriteria Penilaian Investasi)</vt:lpstr>
      <vt:lpstr>   2. Payback Periode(PP)</vt:lpstr>
      <vt:lpstr>Contoh: 2.Payback Periode (umur investasi 5 thn)</vt:lpstr>
      <vt:lpstr>Contoh:3.Avarage Rate Of Return(ARR)Rata-rata pengembalian bunga</vt:lpstr>
      <vt:lpstr>4. Net Present Value (NPV)</vt:lpstr>
      <vt:lpstr>Contoh:4. Net Present Value ( NPV)        Investasi = 5.000.000.000 NPV = Total PV kas bersih – PV investasi NPV = 6.009.170.000 – 5.000.000.000 NPV = 1.009.170.000 NPV positif, maka proyek layak diterima </vt:lpstr>
      <vt:lpstr>  Contoh:5. Profitability Index (PI)       Investasi  :  5.000.000.000 PI = Total PV kas bersih/PV investasi PI = 6.009.170.000/5.000.000.000 PI = 1,2 kali Jika PI &gt; 1, maka proyek diterima Jika PI &lt; 1, maka proyek ditolak  Berdasarkan nilai PI yang &gt; 1, maka proyek diterima</vt:lpstr>
      <vt:lpstr>Contoh:6.Internal Rate Of Return(IRR)            </vt:lpstr>
      <vt:lpstr>Lanjutan</vt:lpstr>
      <vt:lpstr>Proyeksi Laporan keuangan</vt:lpstr>
      <vt:lpstr>Analisis laporan keuangan</vt:lpstr>
      <vt:lpstr>Analisis laporan keuangan</vt:lpstr>
      <vt:lpstr>Jenis-jenis rasio keuangan</vt:lpstr>
      <vt:lpstr>Tugas</vt:lpstr>
      <vt:lpstr>1. Rasio Likuiditas</vt:lpstr>
      <vt:lpstr>2. Rasio Aktivitas (efisiensi)</vt:lpstr>
      <vt:lpstr>3. Rasio Leverage/Solvabilitas (hutang)</vt:lpstr>
      <vt:lpstr>4. Rasio Keuntungan</vt:lpstr>
      <vt:lpstr>PowerPoint Presentation</vt:lpstr>
      <vt:lpstr>PowerPoint Presentation</vt:lpstr>
      <vt:lpstr>PowerPoint Presentation</vt:lpstr>
      <vt:lpstr>Siklus Hidrologi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Aspek Finansial/Keuangan</dc:title>
  <dc:creator>Windows7</dc:creator>
  <cp:lastModifiedBy>Acer</cp:lastModifiedBy>
  <cp:revision>8</cp:revision>
  <dcterms:created xsi:type="dcterms:W3CDTF">2019-03-15T11:37:11Z</dcterms:created>
  <dcterms:modified xsi:type="dcterms:W3CDTF">2019-07-29T03:43:33Z</dcterms:modified>
</cp:coreProperties>
</file>