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0" r:id="rId4"/>
    <p:sldId id="269" r:id="rId5"/>
    <p:sldId id="256" r:id="rId6"/>
    <p:sldId id="261" r:id="rId7"/>
    <p:sldId id="264" r:id="rId8"/>
    <p:sldId id="262" r:id="rId9"/>
    <p:sldId id="265" r:id="rId10"/>
    <p:sldId id="266" r:id="rId11"/>
    <p:sldId id="267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4542-E53D-4CEC-8F54-317811EAD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81830-AB1D-4AE6-B4EF-8AB5EA9C2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A80AC-6C5D-41E3-9BE3-EF4CB3E8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41C2-06EA-41F5-8769-12F124664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357AA-0B92-4FE1-B4E5-7FC4C7D7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887F2-F3E8-4A90-AC55-343103D5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EF54B-ACCD-4E61-8949-D2DC7D740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111C0-F839-47EA-9CDE-120A7887D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F3B80-E22F-4438-B53E-3BB51111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BC6ED-62DB-44A7-9B13-282C25DB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7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C5C72-52A7-4627-87B6-726472B18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5E0F9-3EB6-4ED5-9C7F-EB1DC740B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EACC2-8720-4278-AB28-64562C98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D92E0-4F3D-4B7B-B6BB-44B12A94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873DE-0F35-42B2-96D4-392042C6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A693-E5B3-4D16-8D6E-91362998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C79F7-37AD-4AD8-90B7-8E64E9DE8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FAFBC-44CD-485D-8EBA-BF34D718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84B1A-5FEA-41F4-BC84-B505D9E5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86B8A-1A8C-48F7-9AFD-7271C60A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2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945CD-E46C-4094-88F3-BC0F636F3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F4288-3BA8-4C51-A868-578A9DF3C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8FAB1-8DD3-42D7-9347-4A0D33F9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1DC82-FDC4-4988-BF9D-E157116C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269F-FB7A-4E6D-85CF-E60C6CE8A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279B-C700-4246-B226-CA7D78D3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5ED4-B5D3-41DB-ADF0-F1CA59DD0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565B6-C310-4AFD-8957-78ADCBD74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73AE6-8A1B-4AE6-A548-A7A1CCE1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CC357-B70D-4758-BC79-6AEC05D6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36484-887A-4CCD-A372-C0F8088C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8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F300-66CE-43C1-80A3-9F7F5C84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D3432-08B0-402B-ACE1-FA7463A51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6C0ED-8BC8-4030-8940-5BD505157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B4CA0-01C8-466B-9F59-C82C8CDFD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2BA6D-7635-4101-B1ED-FFEEC49EA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C65E5-115C-4464-8D99-8F11C729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904BC-5D71-46AA-A7B1-A7F5A636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F3B208-9EEE-4C9E-8EF0-B006AC27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8305B-EFF6-4E3E-A2B1-8D3CADCD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EFA1F-552F-4E1B-B355-C23B1C51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98983-FE4E-4C47-A412-62018114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BEF4B-C532-4345-8557-A5C738DC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3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1A576D-1D7D-45BA-BE0B-1968D90AE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85A302-8551-4EFE-BF38-8B332D1D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15B69-5DB4-4D0C-9370-78D9432F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3E353-0B23-4C39-91D2-08BF8A3B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A5EA9-27DE-4C41-89BE-EDF34BC2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92DDE-BAC5-4DF3-BB6A-EEF0F8625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13FD1-F473-4C6D-9334-19CC3DEE7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DEDD9-024E-4C56-BE0B-E1E38AAAF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933E4-3831-4388-8E7A-A3957B3B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A176-F139-4017-A752-F16C6D81E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EB959-07AE-4F48-B836-DDEE3A89B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A8B57-16C2-4575-8F2B-B12BFD80C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A9EEA-162C-4F58-8D1F-062EC1D3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8D9C1-188E-4791-9A80-6547A400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AEAD7-8E04-4358-9F81-7FB266EC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4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88774-355D-4B10-A6D1-B75903DDC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859BA-38FE-4C15-900F-0D8E8B1D0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17735-5086-4EFC-B5D3-C29D9703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A340-4C7E-4BEF-B568-0307188E261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B7380-321B-4570-ABE6-91910E4FF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79DBD-1C47-4E80-9D41-0F0A32CDD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7252-0AAD-433E-96E0-06D71901F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3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mailto:bayuafnovandra09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BF88D77A-AF2B-4CD4-8F4B-3932C22B17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47" r="23382"/>
          <a:stretch/>
        </p:blipFill>
        <p:spPr>
          <a:xfrm>
            <a:off x="7317467" y="0"/>
            <a:ext cx="4874533" cy="68677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B23227-533E-4A42-9505-C8B297E786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8" r="-16578"/>
          <a:stretch/>
        </p:blipFill>
        <p:spPr>
          <a:xfrm>
            <a:off x="0" y="0"/>
            <a:ext cx="915616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3512-848D-4147-8860-5B329D18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651" y="5125256"/>
            <a:ext cx="5360962" cy="161679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200" b="1" dirty="0"/>
              <a:t>Oleh: Bayu Afnovandra Perdana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000" dirty="0"/>
              <a:t>Mahasiswa Doktoral Kimia Universitas Andalas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000" dirty="0"/>
              <a:t>Awardee PMDSU Batch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000" dirty="0"/>
              <a:t>Email: </a:t>
            </a:r>
            <a:r>
              <a:rPr lang="id-ID" sz="2000" dirty="0">
                <a:hlinkClick r:id="rId4"/>
              </a:rPr>
              <a:t>bayuafnovandra09@gmail.com</a:t>
            </a:r>
            <a:endParaRPr lang="id-ID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000" dirty="0"/>
              <a:t>IG: bayuafnovandra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6A50DD-C969-46E4-BB5B-32CE5DE5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83" y="213434"/>
            <a:ext cx="9779354" cy="1519311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sz="2000" dirty="0">
                <a:latin typeface="Adobe Garamond Pro Bold" panose="02020702060506020403" pitchFamily="18" charset="0"/>
              </a:rPr>
              <a:t>NOTHING IS IMPOSSIBLE: HOW TO MAINTAIN MOTIVATION AND BE SUCCESSFUL LONG LIFE LERNER.</a:t>
            </a:r>
            <a:br>
              <a:rPr lang="id-ID" dirty="0">
                <a:latin typeface="Adobe Garamond Pro Bold" panose="02020702060506020403" pitchFamily="18" charset="0"/>
              </a:rPr>
            </a:br>
            <a:r>
              <a:rPr lang="id-ID" sz="4000" dirty="0">
                <a:latin typeface="Adobe Garamond Pro Bold" panose="02020702060506020403" pitchFamily="18" charset="0"/>
              </a:rPr>
              <a:t>MOTIVASI DAN TANTANGAN BELAJAR DALAM ERA MILLENIAL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C80720-FB2A-4E1F-BF83-26B28BC4A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371" y="1732745"/>
            <a:ext cx="3146790" cy="314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37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C02D-5830-444A-BFCD-43E7EA8A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dobe Garamond Pro Bold" panose="02020702060506020403" pitchFamily="18" charset="0"/>
              </a:rPr>
              <a:t>MANAJEMEN WAKTU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249E8D8-E460-4222-B442-6A9BA639869B}"/>
              </a:ext>
            </a:extLst>
          </p:cNvPr>
          <p:cNvSpPr/>
          <p:nvPr/>
        </p:nvSpPr>
        <p:spPr>
          <a:xfrm>
            <a:off x="838200" y="2265529"/>
            <a:ext cx="2382672" cy="9416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1 HARI = 24 JAM</a:t>
            </a:r>
            <a:endParaRPr lang="en-US" sz="24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61C16A-FB4E-422B-AA0F-B42F4BAEBFE3}"/>
              </a:ext>
            </a:extLst>
          </p:cNvPr>
          <p:cNvSpPr/>
          <p:nvPr/>
        </p:nvSpPr>
        <p:spPr>
          <a:xfrm>
            <a:off x="4885899" y="1569493"/>
            <a:ext cx="2879677" cy="69603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8 JAM TIDUR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4E3FDBB-F94B-46E2-A915-71CEF75CDBAB}"/>
              </a:ext>
            </a:extLst>
          </p:cNvPr>
          <p:cNvSpPr/>
          <p:nvPr/>
        </p:nvSpPr>
        <p:spPr>
          <a:xfrm>
            <a:off x="5568287" y="2732964"/>
            <a:ext cx="2879677" cy="69603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3 JAM BEKERJA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1F7CE41-3CA8-4CE6-BCAC-7B19D7BD8476}"/>
              </a:ext>
            </a:extLst>
          </p:cNvPr>
          <p:cNvSpPr/>
          <p:nvPr/>
        </p:nvSpPr>
        <p:spPr>
          <a:xfrm>
            <a:off x="5816221" y="3863764"/>
            <a:ext cx="2879677" cy="6960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3 JAM REBAHAN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96FF858-BEF2-4C5B-AF81-19D00A2A4CB3}"/>
              </a:ext>
            </a:extLst>
          </p:cNvPr>
          <p:cNvSpPr/>
          <p:nvPr/>
        </p:nvSpPr>
        <p:spPr>
          <a:xfrm>
            <a:off x="4847230" y="4876827"/>
            <a:ext cx="2879677" cy="6960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4 JAM BELAJAR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A65F371-425D-4875-8512-3FDB148B7A9F}"/>
              </a:ext>
            </a:extLst>
          </p:cNvPr>
          <p:cNvSpPr/>
          <p:nvPr/>
        </p:nvSpPr>
        <p:spPr>
          <a:xfrm>
            <a:off x="3220872" y="5824734"/>
            <a:ext cx="2879677" cy="69603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3 JAM BERMAIN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0ED56BC-9D75-4477-835E-84F1C6FBD582}"/>
              </a:ext>
            </a:extLst>
          </p:cNvPr>
          <p:cNvSpPr/>
          <p:nvPr/>
        </p:nvSpPr>
        <p:spPr>
          <a:xfrm>
            <a:off x="838200" y="5002763"/>
            <a:ext cx="2879677" cy="6960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2 JAM ISTIRAHAT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0CA940-326C-43DD-8C15-CBFCACF38225}"/>
              </a:ext>
            </a:extLst>
          </p:cNvPr>
          <p:cNvSpPr/>
          <p:nvPr/>
        </p:nvSpPr>
        <p:spPr>
          <a:xfrm>
            <a:off x="0" y="4036047"/>
            <a:ext cx="2975212" cy="696036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1 JAM SOSIAL INTERAKSI (KELUARGA, TEMAN, PACAR)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506209-0992-460B-9869-41C0E3BA74F0}"/>
              </a:ext>
            </a:extLst>
          </p:cNvPr>
          <p:cNvCxnSpPr/>
          <p:nvPr/>
        </p:nvCxnSpPr>
        <p:spPr>
          <a:xfrm flipH="1">
            <a:off x="1610436" y="3206918"/>
            <a:ext cx="177421" cy="829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80C1F5-8511-440F-A2F8-B11D60F9D7BB}"/>
              </a:ext>
            </a:extLst>
          </p:cNvPr>
          <p:cNvCxnSpPr>
            <a:endCxn id="7" idx="1"/>
          </p:cNvCxnSpPr>
          <p:nvPr/>
        </p:nvCxnSpPr>
        <p:spPr>
          <a:xfrm>
            <a:off x="2278038" y="3207072"/>
            <a:ext cx="3538183" cy="100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1526C0B-46C3-48E2-B86F-ACCC91A368CF}"/>
              </a:ext>
            </a:extLst>
          </p:cNvPr>
          <p:cNvCxnSpPr/>
          <p:nvPr/>
        </p:nvCxnSpPr>
        <p:spPr>
          <a:xfrm>
            <a:off x="2168288" y="3298442"/>
            <a:ext cx="3154339" cy="1578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2C7FCBD4-7A4B-43E4-9D2A-1A1BAFD37BFA}"/>
              </a:ext>
            </a:extLst>
          </p:cNvPr>
          <p:cNvCxnSpPr>
            <a:stCxn id="4" idx="2"/>
          </p:cNvCxnSpPr>
          <p:nvPr/>
        </p:nvCxnSpPr>
        <p:spPr>
          <a:xfrm rot="16200000" flipH="1">
            <a:off x="1709238" y="3527523"/>
            <a:ext cx="1795538" cy="1154942"/>
          </a:xfrm>
          <a:prstGeom prst="bentConnector3">
            <a:avLst>
              <a:gd name="adj1" fmla="val 431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6AC6D23-769F-4337-9C3E-FEC39CE52223}"/>
              </a:ext>
            </a:extLst>
          </p:cNvPr>
          <p:cNvCxnSpPr>
            <a:stCxn id="4" idx="2"/>
          </p:cNvCxnSpPr>
          <p:nvPr/>
        </p:nvCxnSpPr>
        <p:spPr>
          <a:xfrm rot="16200000" flipH="1">
            <a:off x="1951070" y="3285690"/>
            <a:ext cx="2617509" cy="2460577"/>
          </a:xfrm>
          <a:prstGeom prst="bentConnector3">
            <a:avLst>
              <a:gd name="adj1" fmla="val 265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5594343-F77B-494D-874F-B93D603C69FC}"/>
              </a:ext>
            </a:extLst>
          </p:cNvPr>
          <p:cNvCxnSpPr/>
          <p:nvPr/>
        </p:nvCxnSpPr>
        <p:spPr>
          <a:xfrm>
            <a:off x="3306454" y="3077037"/>
            <a:ext cx="2298226" cy="129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FF306B6-F1B8-4572-B4BE-B41C7861F603}"/>
              </a:ext>
            </a:extLst>
          </p:cNvPr>
          <p:cNvCxnSpPr>
            <a:endCxn id="5" idx="1"/>
          </p:cNvCxnSpPr>
          <p:nvPr/>
        </p:nvCxnSpPr>
        <p:spPr>
          <a:xfrm flipV="1">
            <a:off x="3220872" y="1917511"/>
            <a:ext cx="1665027" cy="684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1B19846-15CE-4390-AFCE-79B5E84B09B1}"/>
              </a:ext>
            </a:extLst>
          </p:cNvPr>
          <p:cNvSpPr/>
          <p:nvPr/>
        </p:nvSpPr>
        <p:spPr>
          <a:xfrm>
            <a:off x="8695898" y="163773"/>
            <a:ext cx="147851" cy="6356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5792E02-8B82-4E41-8445-5538577F1EA6}"/>
              </a:ext>
            </a:extLst>
          </p:cNvPr>
          <p:cNvSpPr/>
          <p:nvPr/>
        </p:nvSpPr>
        <p:spPr>
          <a:xfrm>
            <a:off x="9605750" y="1491183"/>
            <a:ext cx="2117676" cy="6277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6 JAM TIDUR DAN ISTIRAHAT</a:t>
            </a:r>
            <a:endParaRPr lang="en-US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A49D571-59C4-42CB-AD97-E722FF4728B1}"/>
              </a:ext>
            </a:extLst>
          </p:cNvPr>
          <p:cNvSpPr/>
          <p:nvPr/>
        </p:nvSpPr>
        <p:spPr>
          <a:xfrm>
            <a:off x="9610297" y="2579121"/>
            <a:ext cx="2117676" cy="6277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14 JAM PASSION</a:t>
            </a:r>
            <a:endParaRPr lang="en-US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C7E00DC-0B8D-452A-9284-087DC4220C04}"/>
              </a:ext>
            </a:extLst>
          </p:cNvPr>
          <p:cNvSpPr/>
          <p:nvPr/>
        </p:nvSpPr>
        <p:spPr>
          <a:xfrm>
            <a:off x="9610297" y="3694349"/>
            <a:ext cx="2117676" cy="6277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4 JAM ISTIRAHAT</a:t>
            </a:r>
            <a:endParaRPr lang="en-US" dirty="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3389F37F-B4B9-43A9-96AB-B03733A0E076}"/>
              </a:ext>
            </a:extLst>
          </p:cNvPr>
          <p:cNvSpPr/>
          <p:nvPr/>
        </p:nvSpPr>
        <p:spPr>
          <a:xfrm>
            <a:off x="10426890" y="4559800"/>
            <a:ext cx="615287" cy="1013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FD0BDA1-6252-49B9-9D27-AC0A5E2CBFAA}"/>
              </a:ext>
            </a:extLst>
          </p:cNvPr>
          <p:cNvSpPr/>
          <p:nvPr/>
        </p:nvSpPr>
        <p:spPr>
          <a:xfrm>
            <a:off x="9626220" y="5810517"/>
            <a:ext cx="2117676" cy="84959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/>
              <a:t>SUKSES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244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8DAA4-5C2F-437D-BA9A-12B27301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dobe Garamond Pro Bold" panose="02020702060506020403" pitchFamily="18" charset="0"/>
              </a:rPr>
              <a:t>DAHULUKAN PRIORITAS 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pic>
        <p:nvPicPr>
          <p:cNvPr id="1026" name="Picture 2" descr="Follow THIS Rule for Your #1 Life Priority">
            <a:extLst>
              <a:ext uri="{FF2B5EF4-FFF2-40B4-BE49-F238E27FC236}">
                <a16:creationId xmlns:a16="http://schemas.microsoft.com/office/drawing/2014/main" id="{8F9188EF-67AB-48EC-A76F-FAA61D518A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27" y="1446369"/>
            <a:ext cx="7069541" cy="471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9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AEE3-A54D-45AE-8C02-5730FC44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932" y="-35369"/>
            <a:ext cx="10515600" cy="1325563"/>
          </a:xfrm>
        </p:spPr>
        <p:txBody>
          <a:bodyPr/>
          <a:lstStyle/>
          <a:p>
            <a:r>
              <a:rPr lang="id-ID" dirty="0">
                <a:latin typeface="Arial Black" panose="020B0A04020102020204" pitchFamily="34" charset="0"/>
              </a:rPr>
              <a:t>SKEMA TARGET 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70FB6E-4D86-44DA-AF72-E752A900E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6" t="7590" r="20026" b="6274"/>
          <a:stretch/>
        </p:blipFill>
        <p:spPr>
          <a:xfrm>
            <a:off x="7774907" y="0"/>
            <a:ext cx="4279769" cy="686458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7DAF9A-FDED-4DD2-9ACD-EA26F68139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144"/>
          <a:stretch/>
        </p:blipFill>
        <p:spPr>
          <a:xfrm>
            <a:off x="355057" y="2055813"/>
            <a:ext cx="3076679" cy="4606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7F08DB-28D9-4F7A-BC81-9406B2D990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802" t="10836" r="22870" b="10836"/>
          <a:stretch/>
        </p:blipFill>
        <p:spPr>
          <a:xfrm>
            <a:off x="3941813" y="1290194"/>
            <a:ext cx="3725839" cy="53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3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43A4-56C4-44BA-AFA4-24F2D0287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rial Black" panose="020B0A04020102020204" pitchFamily="34" charset="0"/>
              </a:rPr>
              <a:t>COMPETITION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Competition Quotes (40 wallpapers) - Quotefancy">
            <a:extLst>
              <a:ext uri="{FF2B5EF4-FFF2-40B4-BE49-F238E27FC236}">
                <a16:creationId xmlns:a16="http://schemas.microsoft.com/office/drawing/2014/main" id="{EFA6B9C4-7DCE-4C29-B0CA-7BD939DD4E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191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8882-39FF-49E4-A32D-C4A9D59B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rial Black" panose="020B0A04020102020204" pitchFamily="34" charset="0"/>
              </a:rPr>
              <a:t>BAD HABIT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854A28C-17E0-4BF4-976C-73DDAFA332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477" y="1786222"/>
            <a:ext cx="5299047" cy="352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52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1765-128E-4DC4-8FE7-6A1F6D160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rial Black" panose="020B0A04020102020204" pitchFamily="34" charset="0"/>
              </a:rPr>
              <a:t>SUPPORTIVE ENVIRONMENT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122" name="Picture 2" descr="Creating A Supportive Environment For Recovery - Women Fitness">
            <a:extLst>
              <a:ext uri="{FF2B5EF4-FFF2-40B4-BE49-F238E27FC236}">
                <a16:creationId xmlns:a16="http://schemas.microsoft.com/office/drawing/2014/main" id="{2107459F-074D-4392-9FA3-DD8C3D5751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2" y="1858169"/>
            <a:ext cx="83343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917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1A7ED-1451-4ECF-B568-FE76AC7CB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32" y="2766218"/>
            <a:ext cx="10515600" cy="1325563"/>
          </a:xfrm>
        </p:spPr>
        <p:txBody>
          <a:bodyPr/>
          <a:lstStyle/>
          <a:p>
            <a:pPr algn="ctr"/>
            <a:r>
              <a:rPr lang="id-ID" dirty="0">
                <a:latin typeface="Arial Black" panose="020B0A04020102020204" pitchFamily="34" charset="0"/>
              </a:rPr>
              <a:t>THANKS YOU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0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B278-5A6F-4DA1-8A99-C709BED2D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14983" cy="1049060"/>
          </a:xfrm>
        </p:spPr>
        <p:txBody>
          <a:bodyPr>
            <a:normAutofit fontScale="90000"/>
          </a:bodyPr>
          <a:lstStyle/>
          <a:p>
            <a:r>
              <a:rPr lang="id-ID" dirty="0">
                <a:latin typeface="Abadi" panose="020B0604020104020204" pitchFamily="34" charset="0"/>
              </a:rPr>
              <a:t>BIODATA DIRI DAN PERJALANAN HIDUP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BA833-9706-4828-9DC2-6B684873E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6"/>
            <a:ext cx="6859136" cy="1449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>
                <a:latin typeface="Abadi" panose="020B0604020104020204" pitchFamily="34" charset="0"/>
              </a:rPr>
              <a:t>NAMA	: BAYU AFNOVANDRA PERDANA</a:t>
            </a:r>
          </a:p>
          <a:p>
            <a:pPr marL="0" indent="0">
              <a:buNone/>
            </a:pPr>
            <a:r>
              <a:rPr lang="id-ID" sz="2000" dirty="0">
                <a:latin typeface="Abadi" panose="020B0604020104020204" pitchFamily="34" charset="0"/>
              </a:rPr>
              <a:t>TTL	: PADANG, 12 NOVEMBER 1995</a:t>
            </a:r>
          </a:p>
          <a:p>
            <a:pPr marL="0" indent="0">
              <a:buNone/>
            </a:pPr>
            <a:r>
              <a:rPr lang="id-ID" sz="2000" dirty="0">
                <a:latin typeface="Abadi" panose="020B0604020104020204" pitchFamily="34" charset="0"/>
              </a:rPr>
              <a:t>MOTTO	: MENJADI ORANG BIASA ITU MEMBOSANKAN</a:t>
            </a:r>
          </a:p>
          <a:p>
            <a:pPr marL="0" indent="0">
              <a:buNone/>
            </a:pPr>
            <a:endParaRPr lang="en-US" sz="2000" dirty="0">
              <a:latin typeface="Abadi" panose="020B06040201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813E69-AE85-4C95-B024-190E1CF2D1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39" t="25062" r="17612" b="21578"/>
          <a:stretch/>
        </p:blipFill>
        <p:spPr>
          <a:xfrm>
            <a:off x="736978" y="2961564"/>
            <a:ext cx="7942997" cy="3657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D031AD-01C0-4779-89CA-137E4058A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947" t="15904" r="45821" b="12619"/>
          <a:stretch/>
        </p:blipFill>
        <p:spPr>
          <a:xfrm>
            <a:off x="8879436" y="1248890"/>
            <a:ext cx="3149939" cy="405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3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7440-6B5F-490E-BE86-198DB0EA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05549" cy="781287"/>
          </a:xfrm>
        </p:spPr>
        <p:txBody>
          <a:bodyPr/>
          <a:lstStyle/>
          <a:p>
            <a:r>
              <a:rPr lang="id-ID" dirty="0"/>
              <a:t>PRESTASI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0A9D2-9D12-4127-B673-0DE456FD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67" y="1323832"/>
            <a:ext cx="11436823" cy="5063319"/>
          </a:xfrm>
        </p:spPr>
        <p:txBody>
          <a:bodyPr numCol="2">
            <a:normAutofit fontScale="70000" lnSpcReduction="20000"/>
          </a:bodyPr>
          <a:lstStyle/>
          <a:p>
            <a:pPr marL="627063" indent="-627063">
              <a:buNone/>
            </a:pPr>
            <a:r>
              <a:rPr lang="id-ID" dirty="0"/>
              <a:t>2005 - Juara 4 Olimpiade Sains Matematika SD Kota Solok</a:t>
            </a:r>
          </a:p>
          <a:p>
            <a:pPr marL="627063" indent="-627063">
              <a:buNone/>
            </a:pPr>
            <a:r>
              <a:rPr lang="id-ID" dirty="0"/>
              <a:t>2006 - Nilai UN SD Terbaik Se Kota Solok</a:t>
            </a:r>
          </a:p>
          <a:p>
            <a:pPr marL="627063" indent="-627063">
              <a:buNone/>
            </a:pPr>
            <a:r>
              <a:rPr lang="id-ID" dirty="0"/>
              <a:t>2009 - Nilai Pra UN terbaik Se Kab. Solok Selatan</a:t>
            </a:r>
          </a:p>
          <a:p>
            <a:pPr marL="627063" indent="-627063">
              <a:buNone/>
            </a:pPr>
            <a:r>
              <a:rPr lang="id-ID" dirty="0"/>
              <a:t>2010 - Juara 1 Lomba Baca Puisi Se Provinsi Sumatera Barat</a:t>
            </a:r>
          </a:p>
          <a:p>
            <a:pPr marL="627063" indent="-627063">
              <a:buNone/>
            </a:pPr>
            <a:r>
              <a:rPr lang="id-ID" dirty="0"/>
              <a:t>2011 - Juara 3 Lomba Baca Puisi Se Kab. Padang Pariaman</a:t>
            </a:r>
          </a:p>
          <a:p>
            <a:pPr marL="627063" indent="-627063">
              <a:buNone/>
            </a:pPr>
            <a:r>
              <a:rPr lang="id-ID" dirty="0"/>
              <a:t>2011 - Juara 3 Olimpiade Sains Biologi SMA Kab. Padang Pariaman</a:t>
            </a:r>
          </a:p>
          <a:p>
            <a:pPr marL="627063" indent="-627063">
              <a:buNone/>
            </a:pPr>
            <a:r>
              <a:rPr lang="id-ID" dirty="0"/>
              <a:t>2012 - Juara 1 Lomba Nasyid Se Sumatera Barat</a:t>
            </a:r>
          </a:p>
          <a:p>
            <a:pPr marL="627063" indent="-627063">
              <a:buNone/>
            </a:pPr>
            <a:r>
              <a:rPr lang="id-ID" dirty="0"/>
              <a:t>2012 - Juara 3 Lomba Kaligrafi</a:t>
            </a:r>
          </a:p>
          <a:p>
            <a:pPr marL="627063" indent="-627063">
              <a:buNone/>
            </a:pPr>
            <a:r>
              <a:rPr lang="id-ID" dirty="0"/>
              <a:t>2012 - Juara 7 Olimpiade Sains Mahasiswa MIPA Biologi UNAND</a:t>
            </a:r>
          </a:p>
          <a:p>
            <a:pPr marL="627063" indent="-627063">
              <a:buNone/>
            </a:pPr>
            <a:r>
              <a:rPr lang="id-ID" dirty="0"/>
              <a:t>2013 - Grant Riset DIKTI PKM-Penelitian</a:t>
            </a:r>
          </a:p>
          <a:p>
            <a:pPr marL="627063" indent="-627063">
              <a:buNone/>
            </a:pPr>
            <a:r>
              <a:rPr lang="id-ID" dirty="0"/>
              <a:t>2013 - Juara 4 Olimpiade Sains Mahasiswa MIPA Biologi UNAND</a:t>
            </a:r>
          </a:p>
          <a:p>
            <a:pPr marL="627063" indent="-627063">
              <a:buNone/>
            </a:pPr>
            <a:r>
              <a:rPr lang="id-ID" dirty="0"/>
              <a:t>2014 - Grant Riset DIKTI PKM-Penelitian</a:t>
            </a:r>
          </a:p>
          <a:p>
            <a:pPr marL="627063" indent="-627063">
              <a:buNone/>
            </a:pPr>
            <a:r>
              <a:rPr lang="id-ID" dirty="0"/>
              <a:t>2014 - Juara 2 Olimpiade Sains Mahasiswa MIPA Biologi UNAND</a:t>
            </a:r>
          </a:p>
          <a:p>
            <a:pPr marL="627063" indent="-627063">
              <a:buNone/>
            </a:pPr>
            <a:r>
              <a:rPr lang="id-ID" dirty="0"/>
              <a:t>2014 – Basic Diver Lisence Association of Diving School International</a:t>
            </a:r>
          </a:p>
          <a:p>
            <a:pPr marL="627063" indent="-627063">
              <a:buNone/>
            </a:pPr>
            <a:r>
              <a:rPr lang="id-ID" dirty="0"/>
              <a:t>2015 - Juara 1 Olimpiade Sains Mahasiswa MIPA Biologi UNAND</a:t>
            </a:r>
          </a:p>
          <a:p>
            <a:pPr marL="627063" indent="-627063">
              <a:buNone/>
            </a:pPr>
            <a:r>
              <a:rPr lang="id-ID" dirty="0"/>
              <a:t>2015 - Juara 1 ON MIPA Biologi Regional X DIKTI</a:t>
            </a:r>
          </a:p>
          <a:p>
            <a:pPr marL="627063" indent="-627063">
              <a:buNone/>
            </a:pPr>
            <a:r>
              <a:rPr lang="id-ID" dirty="0"/>
              <a:t>2016 - Juara 1 OSN PERTAMINA Biologi Sumatera Barat</a:t>
            </a:r>
          </a:p>
          <a:p>
            <a:pPr marL="627063" indent="-627063">
              <a:buNone/>
            </a:pPr>
            <a:r>
              <a:rPr lang="id-ID" dirty="0"/>
              <a:t>2016 – Juara 2 Volleyball putra tingkat UNAND</a:t>
            </a:r>
          </a:p>
          <a:p>
            <a:pPr marL="627063" indent="-627063">
              <a:buNone/>
            </a:pPr>
            <a:r>
              <a:rPr lang="id-ID" dirty="0"/>
              <a:t>2016 – Mahasiswa Berprestasi UNAND 2016</a:t>
            </a:r>
          </a:p>
          <a:p>
            <a:pPr marL="627063" indent="-627063">
              <a:buNone/>
            </a:pPr>
            <a:r>
              <a:rPr lang="id-ID" dirty="0"/>
              <a:t>2017 - Awardee PMDSU</a:t>
            </a:r>
          </a:p>
          <a:p>
            <a:pPr marL="627063" indent="-627063">
              <a:buNone/>
            </a:pPr>
            <a:r>
              <a:rPr lang="id-ID" dirty="0"/>
              <a:t>2019 - Publik Speaker Conference LIPI APEC 2019, Bedugul, Bali</a:t>
            </a:r>
          </a:p>
          <a:p>
            <a:pPr marL="627063" indent="-627063">
              <a:buNone/>
            </a:pPr>
            <a:r>
              <a:rPr lang="id-ID" dirty="0"/>
              <a:t>2019 - Medali perunggu Archery Competition Kota Padang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8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97D09F1-D188-452B-B3F9-45B711A05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36929"/>
              </p:ext>
            </p:extLst>
          </p:nvPr>
        </p:nvGraphicFramePr>
        <p:xfrm>
          <a:off x="118280" y="777922"/>
          <a:ext cx="11955439" cy="5527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08">
                  <a:extLst>
                    <a:ext uri="{9D8B030D-6E8A-4147-A177-3AD203B41FA5}">
                      <a16:colId xmlns:a16="http://schemas.microsoft.com/office/drawing/2014/main" val="2940550354"/>
                    </a:ext>
                  </a:extLst>
                </a:gridCol>
                <a:gridCol w="7645254">
                  <a:extLst>
                    <a:ext uri="{9D8B030D-6E8A-4147-A177-3AD203B41FA5}">
                      <a16:colId xmlns:a16="http://schemas.microsoft.com/office/drawing/2014/main" val="805112306"/>
                    </a:ext>
                  </a:extLst>
                </a:gridCol>
                <a:gridCol w="2429302">
                  <a:extLst>
                    <a:ext uri="{9D8B030D-6E8A-4147-A177-3AD203B41FA5}">
                      <a16:colId xmlns:a16="http://schemas.microsoft.com/office/drawing/2014/main" val="4057618118"/>
                    </a:ext>
                  </a:extLst>
                </a:gridCol>
                <a:gridCol w="1364775">
                  <a:extLst>
                    <a:ext uri="{9D8B030D-6E8A-4147-A177-3AD203B41FA5}">
                      <a16:colId xmlns:a16="http://schemas.microsoft.com/office/drawing/2014/main" val="3431077145"/>
                    </a:ext>
                  </a:extLst>
                </a:gridCol>
              </a:tblGrid>
              <a:tr h="386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Judul Artikel/Proposal/Proyek Riset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Jurnal/Pelaksana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Tahun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371192430"/>
                  </a:ext>
                </a:extLst>
              </a:tr>
              <a:tr h="344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Uji Toksisitas Daun Jelatang Laportea sinuata terhadap Larva Nyamuk Aedes aegypti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PKMP DIKTI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2439394068"/>
                  </a:ext>
                </a:extLst>
              </a:tr>
              <a:tr h="331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Potensial Mikroalga Cyanophyta sebagai Pengganti Pupuk Nitrogen pada Padi.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PKMP DIKTI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3604798027"/>
                  </a:ext>
                </a:extLst>
              </a:tr>
              <a:tr h="289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Struktur Komunitas Fitoplankton Terumbu Karang Pantai Nirwana Kota Padang.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Proceeding SEMIRATA 2016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2016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3747661747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Kajian Biodiversitas Fitoplankton Terumbu Karang Pantai Nirwana Kota Padang.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Proceeding SEMIRATA 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2513840271"/>
                  </a:ext>
                </a:extLst>
              </a:tr>
              <a:tr h="289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Struktur Komunitas Ikan Sungai Batang Anai, Kab. Padang Pariaman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Proceeding SEMIRATA 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1687573144"/>
                  </a:ext>
                </a:extLst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Proyek Analisis Mengenai Dampak Lingkungan (AMDAL)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PSLH UNAND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2016 – 2017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1325894613"/>
                  </a:ext>
                </a:extLst>
              </a:tr>
              <a:tr h="578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Adaptasi Mikroalga Chlorella emersonii Dengan Konsentrasi CO</a:t>
                      </a:r>
                      <a:r>
                        <a:rPr lang="id-ID" sz="1600" baseline="-25000" dirty="0">
                          <a:effectLst/>
                        </a:rPr>
                        <a:t>2</a:t>
                      </a:r>
                      <a:r>
                        <a:rPr lang="id-ID" sz="1600" dirty="0">
                          <a:effectLst/>
                        </a:rPr>
                        <a:t> Tinggi Untuk Meningkatkan Carbon Capture Pada Gas Hasil Pembakaran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PERTAMINA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1743076108"/>
                  </a:ext>
                </a:extLst>
              </a:tr>
              <a:tr h="290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Mikroalga Sebagai Sumber Pakan dan Nutraceutical Food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PMDSU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2017-2021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3459284218"/>
                  </a:ext>
                </a:extLst>
              </a:tr>
              <a:tr h="539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Proyek MALSAI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LIPI dan Kerjasama UNAND, IPB &amp; UGM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871681859"/>
                  </a:ext>
                </a:extLst>
              </a:tr>
              <a:tr h="578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Omega</a:t>
                      </a:r>
                      <a:r>
                        <a:rPr lang="id-ID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3 Fatty Acids of Microalgae as Food Supplement: A Review of Exogenous Factors for Production Enhancement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Food Science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Sedang Submit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4184790883"/>
                  </a:ext>
                </a:extLst>
              </a:tr>
              <a:tr h="322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Isolation, Identification, Cultivation and Fatty Acid Content of Freshwater Microalgae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Journal Biodiversitas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Under review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2730348402"/>
                  </a:ext>
                </a:extLst>
              </a:tr>
              <a:tr h="559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Effect of Biotin And Salt Stress On Fatty Acid Profile Of Freshwater Microalgae Mychonastes Rotundus For Biodiesel Production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Bioresource Technology Report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Under review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119378668"/>
                  </a:ext>
                </a:extLst>
              </a:tr>
              <a:tr h="341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Analisis Sampel Swab COVID-19 untuk regional SUMBAR, JAMBI &amp; BENGKULU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FK UNAND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747" marR="39747" marT="0" marB="0"/>
                </a:tc>
                <a:extLst>
                  <a:ext uri="{0D108BD9-81ED-4DB2-BD59-A6C34878D82A}">
                    <a16:rowId xmlns:a16="http://schemas.microsoft.com/office/drawing/2014/main" val="216897125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A7314AB-1786-4BBC-9202-C1E90B0BF08E}"/>
              </a:ext>
            </a:extLst>
          </p:cNvPr>
          <p:cNvSpPr txBox="1"/>
          <p:nvPr/>
        </p:nvSpPr>
        <p:spPr>
          <a:xfrm>
            <a:off x="150125" y="265710"/>
            <a:ext cx="786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PROYEK PENELITIAN DAN PEKERJAAN LABORATORIUM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0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448950-5BF4-4EAE-8FD1-F4F5AB5EA5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Begini Cara Pinjam Uang Tanpa Jaminan Untuk Mahasiswa - Monily.id">
            <a:extLst>
              <a:ext uri="{FF2B5EF4-FFF2-40B4-BE49-F238E27FC236}">
                <a16:creationId xmlns:a16="http://schemas.microsoft.com/office/drawing/2014/main" id="{07E43F31-787A-48EB-B769-C686C49E2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464512-CE28-46A2-8040-F3DF7B053309}"/>
              </a:ext>
            </a:extLst>
          </p:cNvPr>
          <p:cNvSpPr txBox="1"/>
          <p:nvPr/>
        </p:nvSpPr>
        <p:spPr>
          <a:xfrm>
            <a:off x="3671669" y="436099"/>
            <a:ext cx="8764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6000" dirty="0">
                <a:latin typeface="Aharoni" panose="02010803020104030203" pitchFamily="2" charset="-79"/>
                <a:cs typeface="Aharoni" panose="02010803020104030203" pitchFamily="2" charset="-79"/>
              </a:rPr>
              <a:t>MENJADI GENERASI MILLENIAL?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332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E921-E70A-4B4A-9646-5C6A8826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dobe Garamond Pro Bold" panose="02020702060506020403" pitchFamily="18" charset="0"/>
              </a:rPr>
              <a:t>KEUNGGULAN GENERASI MILENIAL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80897-D069-477A-AF8B-71F3DC380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GENERASI YANG CEPAT BERKEMBANG DALAM SEGI ILMIAH</a:t>
            </a:r>
          </a:p>
          <a:p>
            <a:r>
              <a:rPr lang="id-ID" dirty="0"/>
              <a:t>MUDAH MENGASKSES INFORMASI</a:t>
            </a:r>
          </a:p>
          <a:p>
            <a:r>
              <a:rPr lang="id-ID" dirty="0"/>
              <a:t>LEBIH MANDIRI</a:t>
            </a:r>
          </a:p>
          <a:p>
            <a:r>
              <a:rPr lang="id-ID" dirty="0"/>
              <a:t>GLOBALISASI</a:t>
            </a:r>
          </a:p>
          <a:p>
            <a:r>
              <a:rPr lang="id-ID" dirty="0"/>
              <a:t>EASY LIFE HACK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CA5359F-C06B-4F30-9C9F-8BD0E3BCF603}"/>
              </a:ext>
            </a:extLst>
          </p:cNvPr>
          <p:cNvSpPr/>
          <p:nvPr/>
        </p:nvSpPr>
        <p:spPr>
          <a:xfrm>
            <a:off x="5650173" y="4408227"/>
            <a:ext cx="5104263" cy="222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KALIAN BISA MENJADI APA SAJA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5D89ABD-452F-4BBE-8B59-6DCF0429A85D}"/>
              </a:ext>
            </a:extLst>
          </p:cNvPr>
          <p:cNvSpPr/>
          <p:nvPr/>
        </p:nvSpPr>
        <p:spPr>
          <a:xfrm rot="18141439">
            <a:off x="4977876" y="3116977"/>
            <a:ext cx="410570" cy="19048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DBD4-87F3-473F-A5F4-57504C3B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034" y="2084743"/>
            <a:ext cx="6285931" cy="221430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>
                <a:latin typeface="Adobe Garamond Pro Bold" panose="02020702060506020403" pitchFamily="18" charset="0"/>
              </a:rPr>
              <a:t>KEBINGUNGAN DALAM PROSES PEMBELAJARAN MILENIAL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BEBC9-2BCF-41B1-909F-30BF8985CE51}"/>
              </a:ext>
            </a:extLst>
          </p:cNvPr>
          <p:cNvSpPr txBox="1"/>
          <p:nvPr/>
        </p:nvSpPr>
        <p:spPr>
          <a:xfrm>
            <a:off x="8707273" y="968990"/>
            <a:ext cx="17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KULIAH DARING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7B384-10AB-4F2C-89F9-019EB5FE8CD6}"/>
              </a:ext>
            </a:extLst>
          </p:cNvPr>
          <p:cNvSpPr txBox="1"/>
          <p:nvPr/>
        </p:nvSpPr>
        <p:spPr>
          <a:xfrm>
            <a:off x="9896902" y="2822562"/>
            <a:ext cx="1881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KURIKULUM BELAJAR YANG TIDAK MENENTU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D6F22-5757-493F-88CF-C2CF7FF8F9C4}"/>
              </a:ext>
            </a:extLst>
          </p:cNvPr>
          <p:cNvSpPr txBox="1"/>
          <p:nvPr/>
        </p:nvSpPr>
        <p:spPr>
          <a:xfrm>
            <a:off x="8956344" y="4306802"/>
            <a:ext cx="188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BELAJAR SENDIRI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CB16E7-03D8-4B81-9CAE-F4C14B898125}"/>
              </a:ext>
            </a:extLst>
          </p:cNvPr>
          <p:cNvSpPr txBox="1"/>
          <p:nvPr/>
        </p:nvSpPr>
        <p:spPr>
          <a:xfrm>
            <a:off x="5805985" y="5060466"/>
            <a:ext cx="2177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TIDAK ADA TEMPAT BERTANYA SECARA LANGSUNG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C7F99-74C6-438B-B065-1CD84A03F904}"/>
              </a:ext>
            </a:extLst>
          </p:cNvPr>
          <p:cNvSpPr txBox="1"/>
          <p:nvPr/>
        </p:nvSpPr>
        <p:spPr>
          <a:xfrm>
            <a:off x="2300785" y="4518185"/>
            <a:ext cx="2177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HAMBATAN-HAMBATAN DALAM BELAJAR; PONSEL, SOSMED, GAME DLL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91ADDB-FBD6-4257-B654-8BCEEDCFEF5B}"/>
              </a:ext>
            </a:extLst>
          </p:cNvPr>
          <p:cNvSpPr txBox="1"/>
          <p:nvPr/>
        </p:nvSpPr>
        <p:spPr>
          <a:xfrm>
            <a:off x="446110" y="2187116"/>
            <a:ext cx="2177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PEMAHAMAN MATERI YANG SULIT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9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4C0-CE28-4327-B7A8-40BF02ED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>
                <a:latin typeface="Adobe Garamond Pro Bold" panose="02020702060506020403" pitchFamily="18" charset="0"/>
              </a:rPr>
              <a:t>TRICK MOTIVASI </a:t>
            </a:r>
            <a:r>
              <a:rPr lang="id-ID" dirty="0">
                <a:latin typeface="Adobe Garamond Pro Bold" panose="02020702060506020403" pitchFamily="18" charset="0"/>
              </a:rPr>
              <a:t>BELAJAR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0EF1E-BCFF-4C7D-9056-7C49D5061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CIPTAKAN PASSION</a:t>
            </a:r>
          </a:p>
          <a:p>
            <a:r>
              <a:rPr lang="id-ID" dirty="0"/>
              <a:t>MANAJEMEN WAKTU</a:t>
            </a:r>
          </a:p>
          <a:p>
            <a:r>
              <a:rPr lang="id-ID" dirty="0"/>
              <a:t>DAHULUKAN PRIORITAS</a:t>
            </a:r>
          </a:p>
          <a:p>
            <a:r>
              <a:rPr lang="id-ID" dirty="0"/>
              <a:t>BUAT SKEMA TARGET</a:t>
            </a:r>
          </a:p>
          <a:p>
            <a:r>
              <a:rPr lang="id-ID" dirty="0"/>
              <a:t>IKUTI KOMPETISI</a:t>
            </a:r>
          </a:p>
          <a:p>
            <a:r>
              <a:rPr lang="id-ID" dirty="0"/>
              <a:t>BERANI MENINGGALKAN BAD HABIT</a:t>
            </a:r>
          </a:p>
          <a:p>
            <a:r>
              <a:rPr lang="id-ID" dirty="0"/>
              <a:t>CARI LINGKUNGAN YANG SUPPORTIF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3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2072D-4246-4F13-BF93-B70A4CC39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dobe Garamond Pro Bold" panose="02020702060506020403" pitchFamily="18" charset="0"/>
              </a:rPr>
              <a:t>PASSION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944981-FEC6-488B-930F-C1F0ABB87408}"/>
              </a:ext>
            </a:extLst>
          </p:cNvPr>
          <p:cNvSpPr/>
          <p:nvPr/>
        </p:nvSpPr>
        <p:spPr>
          <a:xfrm>
            <a:off x="4844955" y="3848669"/>
            <a:ext cx="2729552" cy="10781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>
                <a:latin typeface="Adobe Garamond Pro Bold" panose="02020702060506020403" pitchFamily="18" charset="0"/>
              </a:rPr>
              <a:t>LINGKUNGAN SAAT INI</a:t>
            </a:r>
            <a:endParaRPr lang="en-US" sz="2000" dirty="0">
              <a:latin typeface="Adobe Garamond Pro Bold" panose="020207020605060204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75D94B-6F5A-4006-9980-1FFD43448622}"/>
              </a:ext>
            </a:extLst>
          </p:cNvPr>
          <p:cNvSpPr txBox="1"/>
          <p:nvPr/>
        </p:nvSpPr>
        <p:spPr>
          <a:xfrm>
            <a:off x="838200" y="1815152"/>
            <a:ext cx="4293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/>
              <a:t>SAYA INGIN MENJADI INI..............</a:t>
            </a:r>
            <a:endParaRPr lang="en-US" sz="3200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7C0D56CE-9E8B-4A8B-B6AE-28F64346F3EF}"/>
              </a:ext>
            </a:extLst>
          </p:cNvPr>
          <p:cNvSpPr/>
          <p:nvPr/>
        </p:nvSpPr>
        <p:spPr>
          <a:xfrm>
            <a:off x="1842448" y="1296537"/>
            <a:ext cx="313898" cy="518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C3574A1-1705-4432-9C83-2C3A830C227C}"/>
              </a:ext>
            </a:extLst>
          </p:cNvPr>
          <p:cNvSpPr/>
          <p:nvPr/>
        </p:nvSpPr>
        <p:spPr>
          <a:xfrm rot="18598173">
            <a:off x="3524434" y="2721920"/>
            <a:ext cx="562731" cy="1634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EE6992-9F72-4887-86B6-166F7957B448}"/>
              </a:ext>
            </a:extLst>
          </p:cNvPr>
          <p:cNvSpPr txBox="1"/>
          <p:nvPr/>
        </p:nvSpPr>
        <p:spPr>
          <a:xfrm>
            <a:off x="545910" y="3070746"/>
            <a:ext cx="26340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Dokter, Hacker, engineer, akuntan, pegawai bank, perawat, petani sukses, menteri, pejabat daerah, atlet, dosen, gamers, ibu rumah tangga, pengusaha, analis, youtuber, artis, guru, ustadz, pendeta, polisi, pilot, nahkoda kapal, tentara, traveller, dll....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8CA3DE-AE16-44CE-93F4-162904D0FE71}"/>
              </a:ext>
            </a:extLst>
          </p:cNvPr>
          <p:cNvSpPr/>
          <p:nvPr/>
        </p:nvSpPr>
        <p:spPr>
          <a:xfrm>
            <a:off x="10195574" y="1256463"/>
            <a:ext cx="1856096" cy="641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Manejer Perusahaan</a:t>
            </a:r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D8C3770-2DB2-478C-B546-5A9AD454CD64}"/>
              </a:ext>
            </a:extLst>
          </p:cNvPr>
          <p:cNvSpPr/>
          <p:nvPr/>
        </p:nvSpPr>
        <p:spPr>
          <a:xfrm>
            <a:off x="10195574" y="2286878"/>
            <a:ext cx="1856096" cy="641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Dosen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3029C25-03DC-4355-BC27-F1BFFF7A068A}"/>
              </a:ext>
            </a:extLst>
          </p:cNvPr>
          <p:cNvSpPr/>
          <p:nvPr/>
        </p:nvSpPr>
        <p:spPr>
          <a:xfrm>
            <a:off x="10208525" y="3317292"/>
            <a:ext cx="1856096" cy="641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Analis kesehatan</a:t>
            </a:r>
            <a:endParaRPr lang="en-US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0C68B83-6B75-496F-8E01-2298E9141ACB}"/>
              </a:ext>
            </a:extLst>
          </p:cNvPr>
          <p:cNvSpPr/>
          <p:nvPr/>
        </p:nvSpPr>
        <p:spPr>
          <a:xfrm rot="14180319">
            <a:off x="8823642" y="2338448"/>
            <a:ext cx="562731" cy="2163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7C74F2-9A8A-471C-B34D-AF6462E68F83}"/>
              </a:ext>
            </a:extLst>
          </p:cNvPr>
          <p:cNvSpPr txBox="1"/>
          <p:nvPr/>
        </p:nvSpPr>
        <p:spPr>
          <a:xfrm rot="19519238">
            <a:off x="7731152" y="2685456"/>
            <a:ext cx="1672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PASSION</a:t>
            </a:r>
            <a:endParaRPr lang="en-US" sz="28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748E3E8-414A-401D-9F41-CA44FBF99BCC}"/>
              </a:ext>
            </a:extLst>
          </p:cNvPr>
          <p:cNvSpPr/>
          <p:nvPr/>
        </p:nvSpPr>
        <p:spPr>
          <a:xfrm>
            <a:off x="10195574" y="280640"/>
            <a:ext cx="1856096" cy="641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Polisi</a:t>
            </a:r>
            <a:endParaRPr lang="en-US" dirty="0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F10A57E2-B73F-45B8-ACC5-D16F44923183}"/>
              </a:ext>
            </a:extLst>
          </p:cNvPr>
          <p:cNvSpPr/>
          <p:nvPr/>
        </p:nvSpPr>
        <p:spPr>
          <a:xfrm rot="17740873">
            <a:off x="8482126" y="4546529"/>
            <a:ext cx="562731" cy="1981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465AD0-C62F-4EC0-A303-AE5DDA9142AC}"/>
              </a:ext>
            </a:extLst>
          </p:cNvPr>
          <p:cNvSpPr txBox="1"/>
          <p:nvPr/>
        </p:nvSpPr>
        <p:spPr>
          <a:xfrm rot="1667452">
            <a:off x="8268754" y="4560704"/>
            <a:ext cx="1672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WITHOUT PASSION</a:t>
            </a:r>
            <a:endParaRPr lang="en-US" sz="28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820A14E-EF85-4A61-BA19-6D0BE35C35DB}"/>
              </a:ext>
            </a:extLst>
          </p:cNvPr>
          <p:cNvSpPr/>
          <p:nvPr/>
        </p:nvSpPr>
        <p:spPr>
          <a:xfrm>
            <a:off x="9847259" y="5554639"/>
            <a:ext cx="2217362" cy="121555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/>
              <a:t>NOTHING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95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721</Words>
  <Application>Microsoft Office PowerPoint</Application>
  <PresentationFormat>Widescreen</PresentationFormat>
  <Paragraphs>143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Abadi</vt:lpstr>
      <vt:lpstr>Adobe Garamond Pro Bold</vt:lpstr>
      <vt:lpstr>Aharoni</vt:lpstr>
      <vt:lpstr>Arial</vt:lpstr>
      <vt:lpstr>Arial Black</vt:lpstr>
      <vt:lpstr>Calibri</vt:lpstr>
      <vt:lpstr>Calibri Light</vt:lpstr>
      <vt:lpstr>Office Theme</vt:lpstr>
      <vt:lpstr>NOTHING IS IMPOSSIBLE: HOW TO MAINTAIN MOTIVATION AND BE SUCCESSFUL LONG LIFE LERNER. MOTIVASI DAN TANTANGAN BELAJAR DALAM ERA MILLENIAL</vt:lpstr>
      <vt:lpstr>BIODATA DIRI DAN PERJALANAN HIDUP</vt:lpstr>
      <vt:lpstr>PRESTASI</vt:lpstr>
      <vt:lpstr>PowerPoint Presentation</vt:lpstr>
      <vt:lpstr>PowerPoint Presentation</vt:lpstr>
      <vt:lpstr>KEUNGGULAN GENERASI MILENIAL</vt:lpstr>
      <vt:lpstr>KEBINGUNGAN DALAM PROSES PEMBELAJARAN MILENIAL</vt:lpstr>
      <vt:lpstr>TRICK MOTIVASI BELAJAR</vt:lpstr>
      <vt:lpstr>PASSION</vt:lpstr>
      <vt:lpstr>MANAJEMEN WAKTU</vt:lpstr>
      <vt:lpstr>DAHULUKAN PRIORITAS </vt:lpstr>
      <vt:lpstr>SKEMA TARGET </vt:lpstr>
      <vt:lpstr>COMPETITION</vt:lpstr>
      <vt:lpstr>BAD HABIT</vt:lpstr>
      <vt:lpstr>SUPPORTIVE ENVIRONMENT</vt:lpstr>
      <vt:lpstr>THANKS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MOTIVASI DAN TANTANGAN MAHASISWA BARU DALAM ERA MILLENIAL</dc:title>
  <dc:creator>user</dc:creator>
  <cp:lastModifiedBy>user</cp:lastModifiedBy>
  <cp:revision>31</cp:revision>
  <dcterms:created xsi:type="dcterms:W3CDTF">2020-05-30T04:26:49Z</dcterms:created>
  <dcterms:modified xsi:type="dcterms:W3CDTF">2020-06-16T02:03:37Z</dcterms:modified>
</cp:coreProperties>
</file>